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3" r:id="rId58"/>
    <p:sldId id="312" r:id="rId59"/>
    <p:sldId id="473" r:id="rId60"/>
    <p:sldId id="314" r:id="rId61"/>
    <p:sldId id="315" r:id="rId62"/>
    <p:sldId id="316" r:id="rId63"/>
    <p:sldId id="474" r:id="rId64"/>
    <p:sldId id="475"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468" r:id="rId111"/>
    <p:sldId id="469" r:id="rId112"/>
    <p:sldId id="470" r:id="rId113"/>
    <p:sldId id="472" r:id="rId114"/>
    <p:sldId id="47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5" r:id="rId219"/>
    <p:sldId id="466" r:id="rId220"/>
    <p:sldId id="467" r:id="rId221"/>
  </p:sldIdLst>
  <p:sldSz cx="12192000" cy="6858000"/>
  <p:notesSz cx="6858000" cy="9144000"/>
  <p:embeddedFontLst>
    <p:embeddedFont>
      <p:font typeface="Quattrocento Sans" charset="0"/>
      <p:regular r:id="rId223"/>
      <p:bold r:id="rId224"/>
      <p:italic r:id="rId225"/>
      <p:boldItalic r:id="rId226"/>
    </p:embeddedFont>
    <p:embeddedFont>
      <p:font typeface="Calibri" pitchFamily="34" charset="0"/>
      <p:regular r:id="rId227"/>
      <p:bold r:id="rId228"/>
      <p:italic r:id="rId229"/>
      <p:boldItalic r:id="rId230"/>
    </p:embeddedFont>
    <p:embeddedFont>
      <p:font typeface="Garamond" pitchFamily="18" charset="0"/>
      <p:regular r:id="rId231"/>
      <p:bold r:id="rId232"/>
      <p:italic r:id="rId233"/>
    </p:embeddedFont>
    <p:embeddedFont>
      <p:font typeface="Gill Sans" charset="0"/>
      <p:regular r:id="rId234"/>
      <p:bold r:id="rId235"/>
    </p:embeddedFont>
    <p:embeddedFont>
      <p:font typeface="Times" pitchFamily="18" charset="0"/>
      <p:regular r:id="rId236"/>
      <p:bold r:id="rId237"/>
      <p:italic r:id="rId238"/>
      <p:boldItalic r:id="rId239"/>
    </p:embeddedFont>
    <p:embeddedFont>
      <p:font typeface="Candara" pitchFamily="34" charset="0"/>
      <p:regular r:id="rId240"/>
      <p:bold r:id="rId241"/>
      <p:italic r:id="rId242"/>
      <p:boldItalic r:id="rId2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4" roundtripDataSignature="AMtx7mh45bBRjOk1fdlyXZRLvMEOFezn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AEA97CF-D41C-4979-AF5D-30E2FAEA9296}">
  <a:tblStyle styleId="{FAEA97CF-D41C-4979-AF5D-30E2FAEA929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124E1A1-18DD-4291-A6A0-72C584FCCC49}"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6" d="100"/>
          <a:sy n="76" d="100"/>
        </p:scale>
        <p:origin x="-48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4.fntdata"/><Relationship Id="rId247"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5.fntdata"/><Relationship Id="rId248"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font" Target="fonts/font11.fntdata"/><Relationship Id="rId238" Type="http://schemas.openxmlformats.org/officeDocument/2006/relationships/font" Target="fonts/font16.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font" Target="fonts/font1.fntdata"/><Relationship Id="rId228" Type="http://schemas.openxmlformats.org/officeDocument/2006/relationships/font" Target="fonts/font6.fntdata"/><Relationship Id="rId244" Type="http://customschemas.google.com/relationships/presentationmetadata" Target="meta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font" Target="fonts/font12.fntdata"/><Relationship Id="rId239"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font" Target="fonts/font7.fntdata"/><Relationship Id="rId19" Type="http://schemas.openxmlformats.org/officeDocument/2006/relationships/slide" Target="slides/slide18.xml"/><Relationship Id="rId224" Type="http://schemas.openxmlformats.org/officeDocument/2006/relationships/font" Target="fonts/font2.fntdata"/><Relationship Id="rId240" Type="http://schemas.openxmlformats.org/officeDocument/2006/relationships/font" Target="fonts/font18.fntdata"/><Relationship Id="rId245"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font" Target="fonts/font8.fntdata"/><Relationship Id="rId235" Type="http://schemas.openxmlformats.org/officeDocument/2006/relationships/font" Target="fonts/font13.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font" Target="fonts/font3.fntdata"/><Relationship Id="rId241" Type="http://schemas.openxmlformats.org/officeDocument/2006/relationships/font" Target="fonts/font19.fntdata"/><Relationship Id="rId246"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14.fntdata"/><Relationship Id="rId26" Type="http://schemas.openxmlformats.org/officeDocument/2006/relationships/slide" Target="slides/slide25.xml"/><Relationship Id="rId231" Type="http://schemas.openxmlformats.org/officeDocument/2006/relationships/font" Target="fonts/font9.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20.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1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notesMaster" Target="notesMasters/notesMaster1.xml"/><Relationship Id="rId243"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41677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10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18" name="Google Shape;1118;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10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28" name="Google Shape;1128;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0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39" name="Google Shape;1139;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10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45" name="Google Shape;1145;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0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61" name="Google Shape;1161;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0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70" name="Google Shape;1170;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0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79" name="Google Shape;1179;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0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88" name="Google Shape;1188;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0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97" name="Google Shape;1197;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10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09" name="Google Shape;1209;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4" name="Google Shape;1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11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17" name="Google Shape;1217;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11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23" name="Google Shape;1223;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11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32" name="Google Shape;1232;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11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42" name="Google Shape;1242;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11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51" name="Google Shape;1251;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1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60" name="Google Shape;1260;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p11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69" name="Google Shape;1269;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11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78" name="Google Shape;1278;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11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87" name="Google Shape;1287;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11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96" name="Google Shape;1296;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2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05" name="Google Shape;1305;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2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14" name="Google Shape;1314;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p12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23" name="Google Shape;1323;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12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29" name="Google Shape;1329;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12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38" name="Google Shape;1338;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12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47" name="Google Shape;1347;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2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56" name="Google Shape;1356;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2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65" name="Google Shape;1365;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12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71" name="Google Shape;1371;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12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85" name="Google Shape;1385;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0" name="Google Shape;2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13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94" name="Google Shape;1394;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p13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03" name="Google Shape;1403;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13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12" name="Google Shape;1412;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13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21" name="Google Shape;1421;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13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30" name="Google Shape;1430;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p13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41" name="Google Shape;1441;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13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51" name="Google Shape;1451;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p13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63" name="Google Shape;1463;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p13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76" name="Google Shape;1476;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13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89" name="Google Shape;1489;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10" name="Google Shape;21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p14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99" name="Google Shape;1499;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p14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10" name="Google Shape;1510;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p14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20" name="Google Shape;1520;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p14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30" name="Google Shape;1530;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4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40" name="Google Shape;1540;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14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52" name="Google Shape;1552;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p14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63" name="Google Shape;156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14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73" name="Google Shape;1573;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p14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84" name="Google Shape;1584;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p14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95" name="Google Shape;1595;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21" name="Google Shape;22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15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06" name="Google Shape;1606;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p15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17" name="Google Shape;1617;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p15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27" name="Google Shape;1627;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p15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38" name="Google Shape;1638;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p15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49" name="Google Shape;1649;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p15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55" name="Google Shape;1655;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15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65" name="Google Shape;1665;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p15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75" name="Google Shape;1675;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15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85" name="Google Shape;1685;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15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94" name="Google Shape;1694;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p16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03" name="Google Shape;1703;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16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14" name="Google Shape;1714;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6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24" name="Google Shape;1724;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16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34" name="Google Shape;1734;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16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44" name="Google Shape;1744;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p16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55" name="Google Shape;1755;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16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66" name="Google Shape;1766;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p16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77" name="Google Shape;1777;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p16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88" name="Google Shape;1788;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p16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94" name="Google Shape;1794;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3" name="Google Shape;24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17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04" name="Google Shape;1804;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p17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14" name="Google Shape;1814;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17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24" name="Google Shape;1824;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17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34" name="Google Shape;1834;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p17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49" name="Google Shape;1849;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17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61" name="Google Shape;1861;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p17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71" name="Google Shape;1871;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17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77" name="Google Shape;1877;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p17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99" name="Google Shape;1899;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p17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33" name="Google Shape;1933;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4" name="Google Shape;25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p18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87" name="Google Shape;1987;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p18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98" name="Google Shape;1998;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p18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10" name="Google Shape;2010;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p18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22" name="Google Shape;2022;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p18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34" name="Google Shape;2034;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p18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55" name="Google Shape;2055;p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p18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66" name="Google Shape;2066;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18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119" name="Google Shape;2119;p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p18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143" name="Google Shape;2143;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p18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188" name="Google Shape;2188;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65" name="Google Shape;26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p19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224" name="Google Shape;2224;p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p19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260" name="Google Shape;2260;p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p19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272" name="Google Shape;2272;p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p19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340" name="Google Shape;2340;p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p19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386" name="Google Shape;2386;p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p19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18" name="Google Shape;2418;p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p19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29" name="Google Shape;2429;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p19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40" name="Google Shape;2440;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p19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64" name="Google Shape;2464;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p19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97" name="Google Shape;2497;p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5" name="Google Shape;27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p20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65" name="Google Shape;2565;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20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674" name="Google Shape;2674;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5"/>
        <p:cNvGrpSpPr/>
        <p:nvPr/>
      </p:nvGrpSpPr>
      <p:grpSpPr>
        <a:xfrm>
          <a:off x="0" y="0"/>
          <a:ext cx="0" cy="0"/>
          <a:chOff x="0" y="0"/>
          <a:chExt cx="0" cy="0"/>
        </a:xfrm>
      </p:grpSpPr>
      <p:sp>
        <p:nvSpPr>
          <p:cNvPr id="2686" name="Google Shape;2686;p20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687" name="Google Shape;2687;p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20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698" name="Google Shape;2698;p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2"/>
        <p:cNvGrpSpPr/>
        <p:nvPr/>
      </p:nvGrpSpPr>
      <p:grpSpPr>
        <a:xfrm>
          <a:off x="0" y="0"/>
          <a:ext cx="0" cy="0"/>
          <a:chOff x="0" y="0"/>
          <a:chExt cx="0" cy="0"/>
        </a:xfrm>
      </p:grpSpPr>
      <p:sp>
        <p:nvSpPr>
          <p:cNvPr id="2703" name="Google Shape;2703;p20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04" name="Google Shape;2704;p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20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14" name="Google Shape;2714;p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p20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24" name="Google Shape;2724;p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p20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34" name="Google Shape;2734;p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p20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44" name="Google Shape;2744;p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2"/>
        <p:cNvGrpSpPr/>
        <p:nvPr/>
      </p:nvGrpSpPr>
      <p:grpSpPr>
        <a:xfrm>
          <a:off x="0" y="0"/>
          <a:ext cx="0" cy="0"/>
          <a:chOff x="0" y="0"/>
          <a:chExt cx="0" cy="0"/>
        </a:xfrm>
      </p:grpSpPr>
      <p:sp>
        <p:nvSpPr>
          <p:cNvPr id="2753" name="Google Shape;2753;p20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54" name="Google Shape;2754;p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86" name="Google Shape;28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p21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65" name="Google Shape;2765;p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3"/>
        <p:cNvGrpSpPr/>
        <p:nvPr/>
      </p:nvGrpSpPr>
      <p:grpSpPr>
        <a:xfrm>
          <a:off x="0" y="0"/>
          <a:ext cx="0" cy="0"/>
          <a:chOff x="0" y="0"/>
          <a:chExt cx="0" cy="0"/>
        </a:xfrm>
      </p:grpSpPr>
      <p:sp>
        <p:nvSpPr>
          <p:cNvPr id="2774" name="Google Shape;2774;p21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75" name="Google Shape;2775;p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p21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86" name="Google Shape;2786;p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96" name="Google Shape;29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02" name="Google Shape;30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12" name="Google Shape;31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23" name="Google Shape;32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33" name="Google Shape;33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43" name="Google Shape;34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53" name="Google Shape;35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63" name="Google Shape;3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73" name="Google Shape;37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83" name="Google Shape;38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93" name="Google Shape;39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04" name="Google Shape;40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14" name="Google Shape;41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20" name="Google Shape;42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50" name="Google Shape;45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60" name="Google Shape;46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70" name="Google Shape;47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81" name="Google Shape;48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92" name="Google Shape;49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03" name="Google Shape;50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15" name="Google Shape;51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4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27" name="Google Shape;52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37" name="Google Shape;53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48" name="Google Shape;54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58" name="Google Shape;55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4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68" name="Google Shape;56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74" name="Google Shape;57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85" name="Google Shape;58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5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94" name="Google Shape;59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5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04" name="Google Shape;60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5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14" name="Google Shape;61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24" name="Google Shape;62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5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33" name="Google Shape;63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5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44" name="Google Shape;64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5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56" name="Google Shape;65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5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78" name="Google Shape;67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5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67" name="Google Shape;66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5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89" name="Google Shape;68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6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01" name="Google Shape;70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6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11" name="Google Shape;711;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6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21" name="Google Shape;72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6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31" name="Google Shape;73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41" name="Google Shape;74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6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51" name="Google Shape;75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6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61" name="Google Shape;76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73" name="Google Shape;77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83" name="Google Shape;78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6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93" name="Google Shape;793;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7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06" name="Google Shape;806;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7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18" name="Google Shape;818;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7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28" name="Google Shape;828;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7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41" name="Google Shape;84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7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52" name="Google Shape;852;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7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62" name="Google Shape;86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7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2" name="Google Shape;872;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7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81" name="Google Shape;881;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7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90" name="Google Shape;890;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7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96" name="Google Shape;896;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8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05" name="Google Shape;905;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8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16" name="Google Shape;916;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8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41" name="Google Shape;941;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8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50" name="Google Shape;950;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8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60" name="Google Shape;960;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8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70" name="Google Shape;97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8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79" name="Google Shape;979;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8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88" name="Google Shape;988;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8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97" name="Google Shape;997;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8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06" name="Google Shape;1006;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3" name="Google Shape;16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90: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16" name="Google Shape;1016;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91: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26" name="Google Shape;1026;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92: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36" name="Google Shape;1036;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93: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45" name="Google Shape;1045;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94: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55" name="Google Shape;1055;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95: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64" name="Google Shape;1064;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96: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76" name="Google Shape;1076;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97: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87" name="Google Shape;1087;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98: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98" name="Google Shape;1098;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9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08" name="Google Shape;1108;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2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Google Shape;69;p2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2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2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2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2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2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2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2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2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2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2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2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2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hyperlink" Target="https://en.wikipedia.org/wiki/Lambda_calculus" TargetMode="External"/><Relationship Id="rId13" Type="http://schemas.openxmlformats.org/officeDocument/2006/relationships/hyperlink" Target="https://en.wikipedia.org/wiki/Local_variable" TargetMode="External"/><Relationship Id="rId3" Type="http://schemas.openxmlformats.org/officeDocument/2006/relationships/hyperlink" Target="https://en.wikipedia.org/wiki/Computation" TargetMode="External"/><Relationship Id="rId7" Type="http://schemas.openxmlformats.org/officeDocument/2006/relationships/hyperlink" Target="https://en.wikipedia.org/wiki/Modular_programming" TargetMode="External"/><Relationship Id="rId12" Type="http://schemas.openxmlformats.org/officeDocument/2006/relationships/hyperlink" Target="https://en.wikipedia.org/wiki/Referential_transparency"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en.wikipedia.org/wiki/Immutable_object" TargetMode="External"/><Relationship Id="rId11" Type="http://schemas.openxmlformats.org/officeDocument/2006/relationships/hyperlink" Target="https://en.wikipedia.org/wiki/Recursion_(computer_science)" TargetMode="External"/><Relationship Id="rId5" Type="http://schemas.openxmlformats.org/officeDocument/2006/relationships/hyperlink" Target="https://en.wikipedia.org/wiki/Program_state" TargetMode="External"/><Relationship Id="rId10" Type="http://schemas.openxmlformats.org/officeDocument/2006/relationships/hyperlink" Target="https://en.wikipedia.org/wiki/Formula" TargetMode="External"/><Relationship Id="rId4" Type="http://schemas.openxmlformats.org/officeDocument/2006/relationships/hyperlink" Target="https://en.wikipedia.org/wiki/Function_(mathematics)" TargetMode="External"/><Relationship Id="rId9" Type="http://schemas.openxmlformats.org/officeDocument/2006/relationships/hyperlink" Target="https://en.wikipedia.org/wiki/Denotational_semantics" TargetMode="External"/><Relationship Id="rId14" Type="http://schemas.openxmlformats.org/officeDocument/2006/relationships/hyperlink" Target="https://en.wikipedia.org/wiki/Iterat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
          <p:cNvPicPr preferRelativeResize="0"/>
          <p:nvPr/>
        </p:nvPicPr>
        <p:blipFill rotWithShape="1">
          <a:blip r:embed="rId3">
            <a:alphaModFix/>
          </a:blip>
          <a:srcRect/>
          <a:stretch/>
        </p:blipFill>
        <p:spPr>
          <a:xfrm>
            <a:off x="14634" y="0"/>
            <a:ext cx="12193057" cy="6858000"/>
          </a:xfrm>
          <a:prstGeom prst="rect">
            <a:avLst/>
          </a:prstGeom>
          <a:noFill/>
          <a:ln>
            <a:noFill/>
          </a:ln>
        </p:spPr>
      </p:pic>
      <p:sp>
        <p:nvSpPr>
          <p:cNvPr id="91" name="Google Shape;91;p1"/>
          <p:cNvSpPr txBox="1"/>
          <p:nvPr/>
        </p:nvSpPr>
        <p:spPr>
          <a:xfrm>
            <a:off x="743003" y="2351782"/>
            <a:ext cx="1073631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i="0" u="none" strike="noStrike" cap="none">
                <a:solidFill>
                  <a:srgbClr val="FFFFFF"/>
                </a:solidFill>
                <a:latin typeface="Quattrocento Sans"/>
                <a:ea typeface="Quattrocento Sans"/>
                <a:cs typeface="Quattrocento Sans"/>
                <a:sym typeface="Quattrocento Sans"/>
              </a:rPr>
              <a:t>18CSC207J – Advanced Programming Practice</a:t>
            </a:r>
            <a:endParaRPr sz="2400" b="1"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76" name="Google Shape;176;p10"/>
          <p:cNvGrpSpPr/>
          <p:nvPr/>
        </p:nvGrpSpPr>
        <p:grpSpPr>
          <a:xfrm>
            <a:off x="53788" y="538909"/>
            <a:ext cx="12075459" cy="5820713"/>
            <a:chOff x="193908" y="1281925"/>
            <a:chExt cx="9318899" cy="1927621"/>
          </a:xfrm>
        </p:grpSpPr>
        <p:sp>
          <p:nvSpPr>
            <p:cNvPr id="177" name="Google Shape;177;p10"/>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344488" marR="0" lvl="0" indent="-34448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Programming languages can be categorized into </a:t>
              </a:r>
              <a:r>
                <a:rPr lang="en-IN" sz="1800" b="1" i="1">
                  <a:solidFill>
                    <a:schemeClr val="dk1"/>
                  </a:solidFill>
                  <a:latin typeface="Calibri"/>
                  <a:ea typeface="Calibri"/>
                  <a:cs typeface="Calibri"/>
                  <a:sym typeface="Calibri"/>
                </a:rPr>
                <a:t>programming paradigms</a:t>
              </a:r>
              <a:endParaRPr/>
            </a:p>
            <a:p>
              <a:pPr marL="344488" marR="0" lvl="0" indent="-34448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Meaning of the word </a:t>
              </a:r>
              <a:r>
                <a:rPr lang="en-IN" sz="1800" b="1" i="1">
                  <a:solidFill>
                    <a:schemeClr val="dk1"/>
                  </a:solidFill>
                  <a:latin typeface="Calibri"/>
                  <a:ea typeface="Calibri"/>
                  <a:cs typeface="Calibri"/>
                  <a:sym typeface="Calibri"/>
                </a:rPr>
                <a:t>’paradigm’</a:t>
              </a:r>
              <a:endParaRPr/>
            </a:p>
            <a:p>
              <a:pPr marL="801688" marR="0" lvl="1" indent="-34448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“An example that serves as pattern or model”</a:t>
              </a:r>
              <a:endParaRPr/>
            </a:p>
            <a:p>
              <a:pPr marL="801688" marR="0" lvl="1" indent="-34448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a:t>
              </a:r>
              <a:r>
                <a:rPr lang="en-IN" sz="1800" b="1" i="1" u="none" strike="noStrike" cap="none">
                  <a:solidFill>
                    <a:schemeClr val="dk1"/>
                  </a:solidFill>
                  <a:latin typeface="Calibri"/>
                  <a:ea typeface="Calibri"/>
                  <a:cs typeface="Calibri"/>
                  <a:sym typeface="Calibri"/>
                </a:rPr>
                <a:t>Paradigms</a:t>
              </a:r>
              <a:r>
                <a:rPr lang="en-IN" sz="1800" b="0" i="0" u="none" strike="noStrike" cap="none">
                  <a:solidFill>
                    <a:schemeClr val="dk1"/>
                  </a:solidFill>
                  <a:latin typeface="Calibri"/>
                  <a:ea typeface="Calibri"/>
                  <a:cs typeface="Calibri"/>
                  <a:sym typeface="Calibri"/>
                </a:rPr>
                <a:t> emerge as the result of social processes in which people develop ideas and create principles and practices that embody those ideas”</a:t>
              </a:r>
              <a:endParaRPr/>
            </a:p>
            <a:p>
              <a:pPr marL="344488" marR="0" lvl="0" indent="-34448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Programming paradigms are the result of people’s ideas about how computer programs should be constructed</a:t>
              </a:r>
              <a:endParaRPr/>
            </a:p>
            <a:p>
              <a:pPr marL="801688" marR="0" lvl="1" indent="-34448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Patterns that serves as a “</a:t>
              </a:r>
              <a:r>
                <a:rPr lang="en-IN" sz="1800" b="1" i="1" u="none" strike="noStrike" cap="none">
                  <a:solidFill>
                    <a:schemeClr val="dk1"/>
                  </a:solidFill>
                  <a:latin typeface="Calibri"/>
                  <a:ea typeface="Calibri"/>
                  <a:cs typeface="Calibri"/>
                  <a:sym typeface="Calibri"/>
                </a:rPr>
                <a:t>school of thoughts</a:t>
              </a:r>
              <a:r>
                <a:rPr lang="en-IN" sz="1800" b="0" i="0" u="none" strike="noStrike" cap="none">
                  <a:solidFill>
                    <a:schemeClr val="dk1"/>
                  </a:solidFill>
                  <a:latin typeface="Calibri"/>
                  <a:ea typeface="Calibri"/>
                  <a:cs typeface="Calibri"/>
                  <a:sym typeface="Calibri"/>
                </a:rPr>
                <a:t>” for programming of computers</a:t>
              </a:r>
              <a:endParaRPr/>
            </a:p>
            <a:p>
              <a:pPr marL="344488" marR="0" lvl="0" indent="-34448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Once you have understood the general concepts of programming paradigms, it becomes easier to learn new programming languages</a:t>
              </a:r>
              <a:endParaRPr/>
            </a:p>
            <a:p>
              <a:pPr marL="344488" marR="0" lvl="0" indent="-230188"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4488" marR="0" lvl="0" indent="-230188"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4488" marR="0" lvl="0" indent="-230188"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4488" marR="0" lvl="0" indent="-230188"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4488" marR="0" lvl="0" indent="-230188"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78" name="Google Shape;178;p10"/>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179" name="Google Shape;179;p10"/>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180" name="Google Shape;180;p10"/>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Introduction to Programming Languages</a:t>
            </a:r>
            <a:endParaRPr sz="2000" b="1">
              <a:solidFill>
                <a:schemeClr val="lt1"/>
              </a:solidFill>
              <a:latin typeface="Calibri"/>
              <a:ea typeface="Calibri"/>
              <a:cs typeface="Calibri"/>
              <a:sym typeface="Calibri"/>
            </a:endParaRPr>
          </a:p>
        </p:txBody>
      </p:sp>
      <p:pic>
        <p:nvPicPr>
          <p:cNvPr id="181" name="Google Shape;181;p10"/>
          <p:cNvPicPr preferRelativeResize="0"/>
          <p:nvPr/>
        </p:nvPicPr>
        <p:blipFill rotWithShape="1">
          <a:blip r:embed="rId3">
            <a:alphaModFix/>
          </a:blip>
          <a:srcRect/>
          <a:stretch/>
        </p:blipFill>
        <p:spPr>
          <a:xfrm>
            <a:off x="6977139" y="3997534"/>
            <a:ext cx="2976329" cy="223711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97"/>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90" name="Google Shape;1090;p97"/>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radiobutton</a:t>
            </a:r>
            <a:endParaRPr sz="2400" b="1">
              <a:solidFill>
                <a:schemeClr val="dk1"/>
              </a:solidFill>
              <a:latin typeface="Arial"/>
              <a:ea typeface="Arial"/>
              <a:cs typeface="Arial"/>
              <a:sym typeface="Arial"/>
            </a:endParaRPr>
          </a:p>
        </p:txBody>
      </p:sp>
      <p:sp>
        <p:nvSpPr>
          <p:cNvPr id="1091" name="Google Shape;1091;p97"/>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92" name="Google Shape;1092;p97"/>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093" name="Google Shape;1093;p97"/>
          <p:cNvSpPr txBox="1"/>
          <p:nvPr/>
        </p:nvSpPr>
        <p:spPr>
          <a:xfrm>
            <a:off x="176258" y="518290"/>
            <a:ext cx="11812590" cy="7271221"/>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A </a:t>
            </a:r>
            <a:r>
              <a:rPr lang="en-IN" sz="1750" dirty="0" err="1">
                <a:solidFill>
                  <a:schemeClr val="dk1"/>
                </a:solidFill>
                <a:latin typeface="Calibri"/>
                <a:ea typeface="Calibri"/>
                <a:cs typeface="Calibri"/>
                <a:sym typeface="Calibri"/>
              </a:rPr>
              <a:t>radiobutton</a:t>
            </a:r>
            <a:r>
              <a:rPr lang="en-IN" sz="1750" dirty="0">
                <a:solidFill>
                  <a:schemeClr val="dk1"/>
                </a:solidFill>
                <a:latin typeface="Calibri"/>
                <a:ea typeface="Calibri"/>
                <a:cs typeface="Calibri"/>
                <a:sym typeface="Calibri"/>
              </a:rPr>
              <a:t> lets you choose between one of a number of mutually exclusive choices; unlike a </a:t>
            </a:r>
            <a:r>
              <a:rPr lang="en-IN" sz="1750" dirty="0" err="1">
                <a:solidFill>
                  <a:schemeClr val="dk1"/>
                </a:solidFill>
                <a:latin typeface="Calibri"/>
                <a:ea typeface="Calibri"/>
                <a:cs typeface="Calibri"/>
                <a:sym typeface="Calibri"/>
              </a:rPr>
              <a:t>checkbutton</a:t>
            </a:r>
            <a:r>
              <a:rPr lang="en-IN" sz="1750" dirty="0">
                <a:solidFill>
                  <a:schemeClr val="dk1"/>
                </a:solidFill>
                <a:latin typeface="Calibri"/>
                <a:ea typeface="Calibri"/>
                <a:cs typeface="Calibri"/>
                <a:sym typeface="Calibri"/>
              </a:rPr>
              <a:t>, it is not limited to just two choices. </a:t>
            </a:r>
            <a:r>
              <a:rPr lang="en-IN" sz="1750" dirty="0" err="1">
                <a:solidFill>
                  <a:schemeClr val="dk1"/>
                </a:solidFill>
                <a:latin typeface="Calibri"/>
                <a:ea typeface="Calibri"/>
                <a:cs typeface="Calibri"/>
                <a:sym typeface="Calibri"/>
              </a:rPr>
              <a:t>Radiobuttons</a:t>
            </a:r>
            <a:r>
              <a:rPr lang="en-IN" sz="1750" dirty="0">
                <a:solidFill>
                  <a:schemeClr val="dk1"/>
                </a:solidFill>
                <a:latin typeface="Calibri"/>
                <a:ea typeface="Calibri"/>
                <a:cs typeface="Calibri"/>
                <a:sym typeface="Calibri"/>
              </a:rPr>
              <a:t> are always used together in a set and are a good option when the number of choices is fairly small</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b="1" dirty="0">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a:t>
            </a:r>
            <a:r>
              <a:rPr lang="en-IN" sz="1750" i="1" dirty="0">
                <a:solidFill>
                  <a:schemeClr val="dk1"/>
                </a:solidFill>
                <a:latin typeface="Calibri"/>
                <a:ea typeface="Calibri"/>
                <a:cs typeface="Calibri"/>
                <a:sym typeface="Calibri"/>
              </a:rPr>
              <a:t>w = </a:t>
            </a:r>
            <a:r>
              <a:rPr lang="en-IN" sz="1750" i="1" smtClean="0">
                <a:solidFill>
                  <a:schemeClr val="dk1"/>
                </a:solidFill>
                <a:latin typeface="Calibri"/>
                <a:ea typeface="Calibri"/>
                <a:cs typeface="Calibri"/>
                <a:sym typeface="Calibri"/>
              </a:rPr>
              <a:t>RadioButton</a:t>
            </a:r>
            <a:r>
              <a:rPr lang="en-IN" sz="1750" i="1" dirty="0" smtClean="0">
                <a:solidFill>
                  <a:schemeClr val="dk1"/>
                </a:solidFill>
                <a:latin typeface="Calibri"/>
                <a:ea typeface="Calibri"/>
                <a:cs typeface="Calibri"/>
                <a:sym typeface="Calibri"/>
              </a:rPr>
              <a:t>(master</a:t>
            </a:r>
            <a:r>
              <a:rPr lang="en-IN" sz="1750" i="1" dirty="0">
                <a:solidFill>
                  <a:schemeClr val="dk1"/>
                </a:solidFill>
                <a:latin typeface="Calibri"/>
                <a:ea typeface="Calibri"/>
                <a:cs typeface="Calibri"/>
                <a:sym typeface="Calibri"/>
              </a:rPr>
              <a:t>, option=value)</a:t>
            </a:r>
            <a:endParaRPr/>
          </a:p>
          <a:p>
            <a:pPr marL="0" marR="0" lvl="0" indent="0" algn="just" rtl="0">
              <a:lnSpc>
                <a:spcPct val="150000"/>
              </a:lnSpc>
              <a:spcBef>
                <a:spcPts val="0"/>
              </a:spcBef>
              <a:spcAft>
                <a:spcPts val="0"/>
              </a:spcAft>
              <a:buNone/>
            </a:pPr>
            <a:r>
              <a:rPr lang="en-IN" sz="1750" b="1" i="1" dirty="0">
                <a:solidFill>
                  <a:schemeClr val="dk1"/>
                </a:solidFill>
                <a:latin typeface="Calibri"/>
                <a:ea typeface="Calibri"/>
                <a:cs typeface="Calibri"/>
                <a:sym typeface="Calibri"/>
              </a:rPr>
              <a:t>Example</a:t>
            </a:r>
            <a:r>
              <a:rPr lang="en-IN" sz="1750" b="1" i="1" dirty="0" smtClean="0">
                <a:solidFill>
                  <a:schemeClr val="dk1"/>
                </a:solidFill>
                <a:latin typeface="Calibri"/>
                <a:ea typeface="Calibri"/>
                <a:cs typeface="Calibri"/>
                <a:sym typeface="Calibri"/>
              </a:rPr>
              <a:t>:</a:t>
            </a:r>
          </a:p>
          <a:p>
            <a:pPr lvl="0" algn="just">
              <a:lnSpc>
                <a:spcPct val="150000"/>
              </a:lnSpc>
            </a:pPr>
            <a:r>
              <a:rPr lang="en-US" sz="1750" b="1" i="1" dirty="0" smtClean="0">
                <a:solidFill>
                  <a:schemeClr val="dk1"/>
                </a:solidFill>
                <a:latin typeface="Calibri"/>
                <a:ea typeface="Calibri"/>
                <a:cs typeface="Calibri"/>
                <a:sym typeface="Calibri"/>
              </a:rPr>
              <a:t>from </a:t>
            </a:r>
            <a:r>
              <a:rPr lang="en-US" sz="1750" b="1" i="1" dirty="0" err="1" smtClean="0">
                <a:solidFill>
                  <a:schemeClr val="dk1"/>
                </a:solidFill>
                <a:latin typeface="Calibri"/>
                <a:ea typeface="Calibri"/>
                <a:cs typeface="Calibri"/>
                <a:sym typeface="Calibri"/>
              </a:rPr>
              <a:t>tkinter</a:t>
            </a:r>
            <a:r>
              <a:rPr lang="en-US" sz="1750" b="1" i="1" dirty="0" smtClean="0">
                <a:solidFill>
                  <a:schemeClr val="dk1"/>
                </a:solidFill>
                <a:latin typeface="Calibri"/>
                <a:ea typeface="Calibri"/>
                <a:cs typeface="Calibri"/>
                <a:sym typeface="Calibri"/>
              </a:rPr>
              <a:t> import*</a:t>
            </a:r>
            <a:endParaRPr sz="1750" b="1" i="1">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root= </a:t>
            </a:r>
            <a:r>
              <a:rPr lang="en-IN" sz="1750" b="0" i="0" u="none" strike="noStrike" cap="none" dirty="0" err="1">
                <a:solidFill>
                  <a:schemeClr val="dk1"/>
                </a:solidFill>
                <a:latin typeface="Calibri"/>
                <a:ea typeface="Calibri"/>
                <a:cs typeface="Calibri"/>
                <a:sym typeface="Calibri"/>
              </a:rPr>
              <a:t>Tk</a:t>
            </a:r>
            <a:r>
              <a:rPr lang="en-IN" sz="1750" b="0" i="0" u="none" strike="noStrike" cap="none" dirty="0">
                <a:solidFill>
                  <a:schemeClr val="dk1"/>
                </a:solidFill>
                <a:latin typeface="Calibri"/>
                <a:ea typeface="Calibri"/>
                <a:cs typeface="Calibri"/>
                <a:sym typeface="Calibri"/>
              </a:rPr>
              <a:t>()</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root.geometry</a:t>
            </a:r>
            <a:r>
              <a:rPr lang="en-IN" sz="1750" b="0" i="0" u="none" strike="noStrike" cap="none" dirty="0">
                <a:solidFill>
                  <a:schemeClr val="dk1"/>
                </a:solidFill>
                <a:latin typeface="Calibri"/>
                <a:ea typeface="Calibri"/>
                <a:cs typeface="Calibri"/>
                <a:sym typeface="Calibri"/>
              </a:rPr>
              <a:t>("200x200")</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radio=</a:t>
            </a:r>
            <a:r>
              <a:rPr lang="en-IN" sz="1750" b="0" i="0" u="none" strike="noStrike" cap="none" dirty="0" err="1">
                <a:solidFill>
                  <a:schemeClr val="dk1"/>
                </a:solidFill>
                <a:latin typeface="Calibri"/>
                <a:ea typeface="Calibri"/>
                <a:cs typeface="Calibri"/>
                <a:sym typeface="Calibri"/>
              </a:rPr>
              <a:t>IntVar</a:t>
            </a:r>
            <a:r>
              <a:rPr lang="en-IN" sz="1750" b="0" i="0" u="none" strike="noStrike" cap="none" dirty="0">
                <a:solidFill>
                  <a:schemeClr val="dk1"/>
                </a:solidFill>
                <a:latin typeface="Calibri"/>
                <a:ea typeface="Calibri"/>
                <a:cs typeface="Calibri"/>
                <a:sym typeface="Calibri"/>
              </a:rPr>
              <a:t>()</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rb1=</a:t>
            </a:r>
            <a:r>
              <a:rPr lang="en-IN" sz="1750" b="0" i="0" u="none" strike="noStrike" cap="none" dirty="0" err="1">
                <a:solidFill>
                  <a:schemeClr val="dk1"/>
                </a:solidFill>
                <a:latin typeface="Calibri"/>
                <a:ea typeface="Calibri"/>
                <a:cs typeface="Calibri"/>
                <a:sym typeface="Calibri"/>
              </a:rPr>
              <a:t>Radiobutton</a:t>
            </a:r>
            <a:r>
              <a:rPr lang="en-IN" sz="1750" b="0" i="0" u="none" strike="noStrike" cap="none" dirty="0">
                <a:solidFill>
                  <a:schemeClr val="dk1"/>
                </a:solidFill>
                <a:latin typeface="Calibri"/>
                <a:ea typeface="Calibri"/>
                <a:cs typeface="Calibri"/>
                <a:sym typeface="Calibri"/>
              </a:rPr>
              <a:t>(</a:t>
            </a:r>
            <a:r>
              <a:rPr lang="en-IN" sz="1750" b="0" i="0" u="none" strike="noStrike" cap="none" dirty="0" err="1">
                <a:solidFill>
                  <a:schemeClr val="dk1"/>
                </a:solidFill>
                <a:latin typeface="Calibri"/>
                <a:ea typeface="Calibri"/>
                <a:cs typeface="Calibri"/>
                <a:sym typeface="Calibri"/>
              </a:rPr>
              <a:t>root,text</a:t>
            </a:r>
            <a:r>
              <a:rPr lang="en-IN" sz="1750" b="0" i="0" u="none" strike="noStrike" cap="none" dirty="0">
                <a:solidFill>
                  <a:schemeClr val="dk1"/>
                </a:solidFill>
                <a:latin typeface="Calibri"/>
                <a:ea typeface="Calibri"/>
                <a:cs typeface="Calibri"/>
                <a:sym typeface="Calibri"/>
              </a:rPr>
              <a:t>='Red', variable=</a:t>
            </a:r>
            <a:r>
              <a:rPr lang="en-IN" sz="1750" b="0" i="0" u="none" strike="noStrike" cap="none" dirty="0" err="1">
                <a:solidFill>
                  <a:schemeClr val="dk1"/>
                </a:solidFill>
                <a:latin typeface="Calibri"/>
                <a:ea typeface="Calibri"/>
                <a:cs typeface="Calibri"/>
                <a:sym typeface="Calibri"/>
              </a:rPr>
              <a:t>radio,width</a:t>
            </a:r>
            <a:r>
              <a:rPr lang="en-IN" sz="1750" b="0" i="0" u="none" strike="noStrike" cap="none" dirty="0">
                <a:solidFill>
                  <a:schemeClr val="dk1"/>
                </a:solidFill>
                <a:latin typeface="Calibri"/>
                <a:ea typeface="Calibri"/>
                <a:cs typeface="Calibri"/>
                <a:sym typeface="Calibri"/>
              </a:rPr>
              <a:t>=25,value=1, command=choice)</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rb1.grid(row=0)</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rb2=</a:t>
            </a:r>
            <a:r>
              <a:rPr lang="en-IN" sz="1750" b="0" i="0" u="none" strike="noStrike" cap="none" dirty="0" err="1">
                <a:solidFill>
                  <a:schemeClr val="dk1"/>
                </a:solidFill>
                <a:latin typeface="Calibri"/>
                <a:ea typeface="Calibri"/>
                <a:cs typeface="Calibri"/>
                <a:sym typeface="Calibri"/>
              </a:rPr>
              <a:t>Radiobutton</a:t>
            </a:r>
            <a:r>
              <a:rPr lang="en-IN" sz="1750" b="0" i="0" u="none" strike="noStrike" cap="none" dirty="0">
                <a:solidFill>
                  <a:schemeClr val="dk1"/>
                </a:solidFill>
                <a:latin typeface="Calibri"/>
                <a:ea typeface="Calibri"/>
                <a:cs typeface="Calibri"/>
                <a:sym typeface="Calibri"/>
              </a:rPr>
              <a:t>(</a:t>
            </a:r>
            <a:r>
              <a:rPr lang="en-IN" sz="1750" b="0" i="0" u="none" strike="noStrike" cap="none" dirty="0" err="1">
                <a:solidFill>
                  <a:schemeClr val="dk1"/>
                </a:solidFill>
                <a:latin typeface="Calibri"/>
                <a:ea typeface="Calibri"/>
                <a:cs typeface="Calibri"/>
                <a:sym typeface="Calibri"/>
              </a:rPr>
              <a:t>root,text</a:t>
            </a:r>
            <a:r>
              <a:rPr lang="en-IN" sz="1750" b="0" i="0" u="none" strike="noStrike" cap="none" dirty="0">
                <a:solidFill>
                  <a:schemeClr val="dk1"/>
                </a:solidFill>
                <a:latin typeface="Calibri"/>
                <a:ea typeface="Calibri"/>
                <a:cs typeface="Calibri"/>
                <a:sym typeface="Calibri"/>
              </a:rPr>
              <a:t>='Blue', variable=</a:t>
            </a:r>
            <a:r>
              <a:rPr lang="en-IN" sz="1750" b="0" i="0" u="none" strike="noStrike" cap="none" dirty="0" err="1">
                <a:solidFill>
                  <a:schemeClr val="dk1"/>
                </a:solidFill>
                <a:latin typeface="Calibri"/>
                <a:ea typeface="Calibri"/>
                <a:cs typeface="Calibri"/>
                <a:sym typeface="Calibri"/>
              </a:rPr>
              <a:t>radio,width</a:t>
            </a:r>
            <a:r>
              <a:rPr lang="en-IN" sz="1750" b="0" i="0" u="none" strike="noStrike" cap="none" dirty="0">
                <a:solidFill>
                  <a:schemeClr val="dk1"/>
                </a:solidFill>
                <a:latin typeface="Calibri"/>
                <a:ea typeface="Calibri"/>
                <a:cs typeface="Calibri"/>
                <a:sym typeface="Calibri"/>
              </a:rPr>
              <a:t>=25,value=2, command=choice)</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rb2.grid(row=1)</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rb3=</a:t>
            </a:r>
            <a:r>
              <a:rPr lang="en-IN" sz="1750" b="0" i="0" u="none" strike="noStrike" cap="none" dirty="0" err="1">
                <a:solidFill>
                  <a:schemeClr val="dk1"/>
                </a:solidFill>
                <a:latin typeface="Calibri"/>
                <a:ea typeface="Calibri"/>
                <a:cs typeface="Calibri"/>
                <a:sym typeface="Calibri"/>
              </a:rPr>
              <a:t>Radiobutton</a:t>
            </a:r>
            <a:r>
              <a:rPr lang="en-IN" sz="1750" b="0" i="0" u="none" strike="noStrike" cap="none" dirty="0">
                <a:solidFill>
                  <a:schemeClr val="dk1"/>
                </a:solidFill>
                <a:latin typeface="Calibri"/>
                <a:ea typeface="Calibri"/>
                <a:cs typeface="Calibri"/>
                <a:sym typeface="Calibri"/>
              </a:rPr>
              <a:t>(</a:t>
            </a:r>
            <a:r>
              <a:rPr lang="en-IN" sz="1750" b="0" i="0" u="none" strike="noStrike" cap="none" dirty="0" err="1">
                <a:solidFill>
                  <a:schemeClr val="dk1"/>
                </a:solidFill>
                <a:latin typeface="Calibri"/>
                <a:ea typeface="Calibri"/>
                <a:cs typeface="Calibri"/>
                <a:sym typeface="Calibri"/>
              </a:rPr>
              <a:t>root,text</a:t>
            </a:r>
            <a:r>
              <a:rPr lang="en-IN" sz="1750" b="0" i="0" u="none" strike="noStrike" cap="none" dirty="0">
                <a:solidFill>
                  <a:schemeClr val="dk1"/>
                </a:solidFill>
                <a:latin typeface="Calibri"/>
                <a:ea typeface="Calibri"/>
                <a:cs typeface="Calibri"/>
                <a:sym typeface="Calibri"/>
              </a:rPr>
              <a:t>='Green', variable=</a:t>
            </a:r>
            <a:r>
              <a:rPr lang="en-IN" sz="1750" b="0" i="0" u="none" strike="noStrike" cap="none" dirty="0" err="1">
                <a:solidFill>
                  <a:schemeClr val="dk1"/>
                </a:solidFill>
                <a:latin typeface="Calibri"/>
                <a:ea typeface="Calibri"/>
                <a:cs typeface="Calibri"/>
                <a:sym typeface="Calibri"/>
              </a:rPr>
              <a:t>radio,width</a:t>
            </a:r>
            <a:r>
              <a:rPr lang="en-IN" sz="1750" b="0" i="0" u="none" strike="noStrike" cap="none" dirty="0">
                <a:solidFill>
                  <a:schemeClr val="dk1"/>
                </a:solidFill>
                <a:latin typeface="Calibri"/>
                <a:ea typeface="Calibri"/>
                <a:cs typeface="Calibri"/>
                <a:sym typeface="Calibri"/>
              </a:rPr>
              <a:t>=25,value=3, command=choice)</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rb3.grid(row=3)</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root.mainloop</a:t>
            </a:r>
            <a:r>
              <a:rPr lang="en-IN" sz="1750" b="0" i="0" u="none" strike="noStrike" cap="none" dirty="0">
                <a:solidFill>
                  <a:schemeClr val="dk1"/>
                </a:solidFill>
                <a:latin typeface="Calibri"/>
                <a:ea typeface="Calibri"/>
                <a:cs typeface="Calibri"/>
                <a:sym typeface="Calibri"/>
              </a:rPr>
              <a:t>() </a:t>
            </a:r>
            <a:endParaRPr/>
          </a:p>
          <a:p>
            <a:pPr marL="457200" marR="0" lvl="1"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p:txBody>
      </p:sp>
      <p:sp>
        <p:nvSpPr>
          <p:cNvPr id="1094" name="Google Shape;1094;p97"/>
          <p:cNvSpPr txBox="1"/>
          <p:nvPr/>
        </p:nvSpPr>
        <p:spPr>
          <a:xfrm>
            <a:off x="7761274" y="1593488"/>
            <a:ext cx="4450487" cy="2920030"/>
          </a:xfrm>
          <a:prstGeom prst="rect">
            <a:avLst/>
          </a:prstGeom>
          <a:noFill/>
          <a:ln>
            <a:noFill/>
          </a:ln>
        </p:spPr>
        <p:txBody>
          <a:bodyPr spcFirstLastPara="1" wrap="square" lIns="91425" tIns="45700" rIns="91425" bIns="45700" anchor="t" anchorCtr="0">
            <a:spAutoFit/>
          </a:bodyPr>
          <a:lstStyle/>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def choice():</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if(</a:t>
            </a:r>
            <a:r>
              <a:rPr lang="en-IN" sz="1750" b="0" i="0" u="none" strike="noStrike" cap="none" dirty="0" err="1">
                <a:solidFill>
                  <a:schemeClr val="dk1"/>
                </a:solidFill>
                <a:latin typeface="Calibri"/>
                <a:ea typeface="Calibri"/>
                <a:cs typeface="Calibri"/>
                <a:sym typeface="Calibri"/>
              </a:rPr>
              <a:t>radio.get</a:t>
            </a:r>
            <a:r>
              <a:rPr lang="en-IN" sz="1750" b="0" i="0" u="none" strike="noStrike" cap="none" dirty="0">
                <a:solidFill>
                  <a:schemeClr val="dk1"/>
                </a:solidFill>
                <a:latin typeface="Calibri"/>
                <a:ea typeface="Calibri"/>
                <a:cs typeface="Calibri"/>
                <a:sym typeface="Calibri"/>
              </a:rPr>
              <a:t>()==1):</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a:t>
            </a:r>
            <a:r>
              <a:rPr lang="en-IN" sz="1750" b="0" i="0" u="none" strike="noStrike" cap="none" dirty="0" err="1">
                <a:solidFill>
                  <a:schemeClr val="dk1"/>
                </a:solidFill>
                <a:latin typeface="Calibri"/>
                <a:ea typeface="Calibri"/>
                <a:cs typeface="Calibri"/>
                <a:sym typeface="Calibri"/>
              </a:rPr>
              <a:t>root.configure</a:t>
            </a:r>
            <a:r>
              <a:rPr lang="en-IN" sz="1750" b="0" i="0" u="none" strike="noStrike" cap="none" dirty="0">
                <a:solidFill>
                  <a:schemeClr val="dk1"/>
                </a:solidFill>
                <a:latin typeface="Calibri"/>
                <a:ea typeface="Calibri"/>
                <a:cs typeface="Calibri"/>
                <a:sym typeface="Calibri"/>
              </a:rPr>
              <a:t>(background='red')</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a:t>
            </a:r>
            <a:r>
              <a:rPr lang="en-IN" sz="1750" b="0" i="0" u="none" strike="noStrike" cap="none" dirty="0" err="1">
                <a:solidFill>
                  <a:schemeClr val="dk1"/>
                </a:solidFill>
                <a:latin typeface="Calibri"/>
                <a:ea typeface="Calibri"/>
                <a:cs typeface="Calibri"/>
                <a:sym typeface="Calibri"/>
              </a:rPr>
              <a:t>elif</a:t>
            </a:r>
            <a:r>
              <a:rPr lang="en-IN" sz="1750" b="0" i="0" u="none" strike="noStrike" cap="none" dirty="0">
                <a:solidFill>
                  <a:schemeClr val="dk1"/>
                </a:solidFill>
                <a:latin typeface="Calibri"/>
                <a:ea typeface="Calibri"/>
                <a:cs typeface="Calibri"/>
                <a:sym typeface="Calibri"/>
              </a:rPr>
              <a:t>(</a:t>
            </a:r>
            <a:r>
              <a:rPr lang="en-IN" sz="1750" b="0" i="0" u="none" strike="noStrike" cap="none" dirty="0" err="1">
                <a:solidFill>
                  <a:schemeClr val="dk1"/>
                </a:solidFill>
                <a:latin typeface="Calibri"/>
                <a:ea typeface="Calibri"/>
                <a:cs typeface="Calibri"/>
                <a:sym typeface="Calibri"/>
              </a:rPr>
              <a:t>radio.get</a:t>
            </a:r>
            <a:r>
              <a:rPr lang="en-IN" sz="1750" b="0" i="0" u="none" strike="noStrike" cap="none" dirty="0">
                <a:solidFill>
                  <a:schemeClr val="dk1"/>
                </a:solidFill>
                <a:latin typeface="Calibri"/>
                <a:ea typeface="Calibri"/>
                <a:cs typeface="Calibri"/>
                <a:sym typeface="Calibri"/>
              </a:rPr>
              <a:t>()==2):</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a:t>
            </a:r>
            <a:r>
              <a:rPr lang="en-IN" sz="1750" b="0" i="0" u="none" strike="noStrike" cap="none" dirty="0" err="1">
                <a:solidFill>
                  <a:schemeClr val="dk1"/>
                </a:solidFill>
                <a:latin typeface="Calibri"/>
                <a:ea typeface="Calibri"/>
                <a:cs typeface="Calibri"/>
                <a:sym typeface="Calibri"/>
              </a:rPr>
              <a:t>root.configure</a:t>
            </a:r>
            <a:r>
              <a:rPr lang="en-IN" sz="1750" b="0" i="0" u="none" strike="noStrike" cap="none" dirty="0">
                <a:solidFill>
                  <a:schemeClr val="dk1"/>
                </a:solidFill>
                <a:latin typeface="Calibri"/>
                <a:ea typeface="Calibri"/>
                <a:cs typeface="Calibri"/>
                <a:sym typeface="Calibri"/>
              </a:rPr>
              <a:t>(background='blue')</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a:t>
            </a:r>
            <a:r>
              <a:rPr lang="en-IN" sz="1750" b="0" i="0" u="none" strike="noStrike" cap="none" dirty="0" err="1">
                <a:solidFill>
                  <a:schemeClr val="dk1"/>
                </a:solidFill>
                <a:latin typeface="Calibri"/>
                <a:ea typeface="Calibri"/>
                <a:cs typeface="Calibri"/>
                <a:sym typeface="Calibri"/>
              </a:rPr>
              <a:t>elif</a:t>
            </a:r>
            <a:r>
              <a:rPr lang="en-IN" sz="1750" b="0" i="0" u="none" strike="noStrike" cap="none" dirty="0">
                <a:solidFill>
                  <a:schemeClr val="dk1"/>
                </a:solidFill>
                <a:latin typeface="Calibri"/>
                <a:ea typeface="Calibri"/>
                <a:cs typeface="Calibri"/>
                <a:sym typeface="Calibri"/>
              </a:rPr>
              <a:t>(</a:t>
            </a:r>
            <a:r>
              <a:rPr lang="en-IN" sz="1750" b="0" i="0" u="none" strike="noStrike" cap="none" dirty="0" err="1">
                <a:solidFill>
                  <a:schemeClr val="dk1"/>
                </a:solidFill>
                <a:latin typeface="Calibri"/>
                <a:ea typeface="Calibri"/>
                <a:cs typeface="Calibri"/>
                <a:sym typeface="Calibri"/>
              </a:rPr>
              <a:t>radio.get</a:t>
            </a:r>
            <a:r>
              <a:rPr lang="en-IN" sz="1750" b="0" i="0" u="none" strike="noStrike" cap="none" dirty="0">
                <a:solidFill>
                  <a:schemeClr val="dk1"/>
                </a:solidFill>
                <a:latin typeface="Calibri"/>
                <a:ea typeface="Calibri"/>
                <a:cs typeface="Calibri"/>
                <a:sym typeface="Calibri"/>
              </a:rPr>
              <a:t>()==3):</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a:t>
            </a:r>
            <a:r>
              <a:rPr lang="en-IN" sz="1750" b="0" i="0" u="none" strike="noStrike" cap="none" dirty="0" err="1">
                <a:solidFill>
                  <a:schemeClr val="dk1"/>
                </a:solidFill>
                <a:latin typeface="Calibri"/>
                <a:ea typeface="Calibri"/>
                <a:cs typeface="Calibri"/>
                <a:sym typeface="Calibri"/>
              </a:rPr>
              <a:t>root.configure</a:t>
            </a:r>
            <a:r>
              <a:rPr lang="en-IN" sz="1750" b="0" i="0" u="none" strike="noStrike" cap="none" dirty="0">
                <a:solidFill>
                  <a:schemeClr val="dk1"/>
                </a:solidFill>
                <a:latin typeface="Calibri"/>
                <a:ea typeface="Calibri"/>
                <a:cs typeface="Calibri"/>
                <a:sym typeface="Calibri"/>
              </a:rPr>
              <a:t>(background='green')</a:t>
            </a:r>
            <a:endParaRPr sz="1800" b="0" i="0" u="none" strike="noStrike" cap="none">
              <a:solidFill>
                <a:schemeClr val="dk1"/>
              </a:solidFill>
              <a:latin typeface="Calibri"/>
              <a:ea typeface="Calibri"/>
              <a:cs typeface="Calibri"/>
              <a:sym typeface="Calibri"/>
            </a:endParaRPr>
          </a:p>
        </p:txBody>
      </p:sp>
      <p:pic>
        <p:nvPicPr>
          <p:cNvPr id="1095" name="Google Shape;1095;p97"/>
          <p:cNvPicPr preferRelativeResize="0"/>
          <p:nvPr/>
        </p:nvPicPr>
        <p:blipFill rotWithShape="1">
          <a:blip r:embed="rId3">
            <a:alphaModFix/>
          </a:blip>
          <a:srcRect/>
          <a:stretch/>
        </p:blipFill>
        <p:spPr>
          <a:xfrm>
            <a:off x="9638708" y="4513518"/>
            <a:ext cx="1733550" cy="1954493"/>
          </a:xfrm>
          <a:prstGeom prst="rect">
            <a:avLst/>
          </a:prstGeom>
          <a:noFill/>
          <a:ln>
            <a:noFill/>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98"/>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01" name="Google Shape;1101;p98"/>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Scale</a:t>
            </a:r>
            <a:endParaRPr sz="2400" b="1">
              <a:solidFill>
                <a:schemeClr val="dk1"/>
              </a:solidFill>
              <a:latin typeface="Arial"/>
              <a:ea typeface="Arial"/>
              <a:cs typeface="Arial"/>
              <a:sym typeface="Arial"/>
            </a:endParaRPr>
          </a:p>
        </p:txBody>
      </p:sp>
      <p:sp>
        <p:nvSpPr>
          <p:cNvPr id="1102" name="Google Shape;1102;p98"/>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03" name="Google Shape;1103;p98"/>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104" name="Google Shape;1104;p98"/>
          <p:cNvSpPr txBox="1"/>
          <p:nvPr/>
        </p:nvSpPr>
        <p:spPr>
          <a:xfrm>
            <a:off x="176258" y="518290"/>
            <a:ext cx="11812590" cy="5782352"/>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Scale widget is used to implement the graphical slider to the python application so that the user can slide through the range of values shown on the slider and select the one among them. We can control the minimum and maximum values along with the resolution of the scale. It provides an alternative to the Entry widget when the user is forced to select only one value from the given range of values.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b="1" dirty="0">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a:t>
            </a:r>
            <a:r>
              <a:rPr lang="en-IN" sz="1750" i="1" dirty="0">
                <a:solidFill>
                  <a:schemeClr val="dk1"/>
                </a:solidFill>
                <a:latin typeface="Calibri"/>
                <a:ea typeface="Calibri"/>
                <a:cs typeface="Calibri"/>
                <a:sym typeface="Calibri"/>
              </a:rPr>
              <a:t>w = Scale(top, options) </a:t>
            </a:r>
            <a:endParaRPr sz="1750" i="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i="1" dirty="0">
                <a:solidFill>
                  <a:schemeClr val="dk1"/>
                </a:solidFill>
                <a:latin typeface="Calibri"/>
                <a:ea typeface="Calibri"/>
                <a:cs typeface="Calibri"/>
                <a:sym typeface="Calibri"/>
              </a:rPr>
              <a:t>Example:</a:t>
            </a:r>
            <a:endParaRPr sz="1750" b="1" i="1">
              <a:solidFill>
                <a:schemeClr val="dk1"/>
              </a:solidFill>
              <a:latin typeface="Calibri"/>
              <a:ea typeface="Calibri"/>
              <a:cs typeface="Calibri"/>
              <a:sym typeface="Calibri"/>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from </a:t>
            </a:r>
            <a:r>
              <a:rPr lang="en-IN" sz="1600" b="0" i="0" u="none" strike="noStrike" cap="none" dirty="0" err="1">
                <a:solidFill>
                  <a:schemeClr val="dk1"/>
                </a:solidFill>
                <a:latin typeface="Calibri"/>
                <a:ea typeface="Calibri"/>
                <a:cs typeface="Calibri"/>
                <a:sym typeface="Calibri"/>
              </a:rPr>
              <a:t>tkinter</a:t>
            </a:r>
            <a:r>
              <a:rPr lang="en-IN" sz="1600" b="0" i="0" u="none" strike="noStrike" cap="none" dirty="0">
                <a:solidFill>
                  <a:schemeClr val="dk1"/>
                </a:solidFill>
                <a:latin typeface="Calibri"/>
                <a:ea typeface="Calibri"/>
                <a:cs typeface="Calibri"/>
                <a:sym typeface="Calibri"/>
              </a:rPr>
              <a:t> import </a:t>
            </a:r>
            <a:r>
              <a:rPr lang="en-IN" sz="1600" b="0" i="0" u="none" strike="noStrike" cap="none" dirty="0" err="1">
                <a:solidFill>
                  <a:schemeClr val="dk1"/>
                </a:solidFill>
                <a:latin typeface="Calibri"/>
                <a:ea typeface="Calibri"/>
                <a:cs typeface="Calibri"/>
                <a:sym typeface="Calibri"/>
              </a:rPr>
              <a:t>messagebox</a:t>
            </a:r>
            <a:endParaRPr sz="1600" b="0" i="0" u="none" strike="noStrike" cap="none">
              <a:solidFill>
                <a:schemeClr val="dk1"/>
              </a:solidFill>
              <a:latin typeface="Calibri"/>
              <a:ea typeface="Calibri"/>
              <a:cs typeface="Calibri"/>
              <a:sym typeface="Calibri"/>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root= </a:t>
            </a:r>
            <a:r>
              <a:rPr lang="en-IN" sz="1600" b="0" i="0" u="none" strike="noStrike" cap="none" dirty="0" err="1">
                <a:solidFill>
                  <a:schemeClr val="dk1"/>
                </a:solidFill>
                <a:latin typeface="Calibri"/>
                <a:ea typeface="Calibri"/>
                <a:cs typeface="Calibri"/>
                <a:sym typeface="Calibri"/>
              </a:rPr>
              <a:t>Tk</a:t>
            </a:r>
            <a:r>
              <a:rPr lang="en-IN" sz="1600" b="0" i="0" u="none" strike="noStrike" cap="none" dirty="0">
                <a:solidFill>
                  <a:schemeClr val="dk1"/>
                </a:solidFill>
                <a:latin typeface="Calibri"/>
                <a:ea typeface="Calibri"/>
                <a:cs typeface="Calibri"/>
                <a:sym typeface="Calibri"/>
              </a:rPr>
              <a:t>()</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root.title</a:t>
            </a:r>
            <a:r>
              <a:rPr lang="en-IN" sz="1600" b="0" i="0" u="none" strike="noStrike" cap="none" dirty="0">
                <a:solidFill>
                  <a:schemeClr val="dk1"/>
                </a:solidFill>
                <a:latin typeface="Calibri"/>
                <a:ea typeface="Calibri"/>
                <a:cs typeface="Calibri"/>
                <a:sym typeface="Calibri"/>
              </a:rPr>
              <a:t>('Scale Demo')</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root.geometry</a:t>
            </a:r>
            <a:r>
              <a:rPr lang="en-IN" sz="1600" b="0" i="0" u="none" strike="noStrike" cap="none" dirty="0">
                <a:solidFill>
                  <a:schemeClr val="dk1"/>
                </a:solidFill>
                <a:latin typeface="Calibri"/>
                <a:ea typeface="Calibri"/>
                <a:cs typeface="Calibri"/>
                <a:sym typeface="Calibri"/>
              </a:rPr>
              <a:t>("200x200")</a:t>
            </a:r>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def slide():</a:t>
            </a:r>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    </a:t>
            </a:r>
            <a:r>
              <a:rPr lang="en-IN" sz="1600" b="0" i="0" u="none" strike="noStrike" cap="none" dirty="0" err="1">
                <a:solidFill>
                  <a:schemeClr val="dk1"/>
                </a:solidFill>
                <a:latin typeface="Calibri"/>
                <a:ea typeface="Calibri"/>
                <a:cs typeface="Calibri"/>
                <a:sym typeface="Calibri"/>
              </a:rPr>
              <a:t>msg</a:t>
            </a:r>
            <a:r>
              <a:rPr lang="en-IN" sz="1600" b="0" i="0" u="none" strike="noStrike" cap="none" dirty="0">
                <a:solidFill>
                  <a:schemeClr val="dk1"/>
                </a:solidFill>
                <a:latin typeface="Calibri"/>
                <a:ea typeface="Calibri"/>
                <a:cs typeface="Calibri"/>
                <a:sym typeface="Calibri"/>
              </a:rPr>
              <a:t> = </a:t>
            </a:r>
            <a:r>
              <a:rPr lang="en-IN" sz="1600" b="0" i="0" u="none" strike="noStrike" cap="none" dirty="0" err="1">
                <a:solidFill>
                  <a:schemeClr val="dk1"/>
                </a:solidFill>
                <a:latin typeface="Calibri"/>
                <a:ea typeface="Calibri"/>
                <a:cs typeface="Calibri"/>
                <a:sym typeface="Calibri"/>
              </a:rPr>
              <a:t>messagebox.showinfo</a:t>
            </a:r>
            <a:r>
              <a:rPr lang="en-IN" sz="1600" b="0" i="0" u="none" strike="noStrike" cap="none" dirty="0">
                <a:solidFill>
                  <a:schemeClr val="dk1"/>
                </a:solidFill>
                <a:latin typeface="Calibri"/>
                <a:ea typeface="Calibri"/>
                <a:cs typeface="Calibri"/>
                <a:sym typeface="Calibri"/>
              </a:rPr>
              <a:t>( "GUI Event </a:t>
            </a:r>
            <a:r>
              <a:rPr lang="en-IN" sz="1600" b="0" i="0" u="none" strike="noStrike" cap="none" dirty="0" err="1">
                <a:solidFill>
                  <a:schemeClr val="dk1"/>
                </a:solidFill>
                <a:latin typeface="Calibri"/>
                <a:ea typeface="Calibri"/>
                <a:cs typeface="Calibri"/>
                <a:sym typeface="Calibri"/>
              </a:rPr>
              <a:t>Demo",v.get</a:t>
            </a:r>
            <a:r>
              <a:rPr lang="en-IN" sz="1600" b="0" i="0" u="none" strike="noStrike" cap="none" dirty="0">
                <a:solidFill>
                  <a:schemeClr val="dk1"/>
                </a:solidFill>
                <a:latin typeface="Calibri"/>
                <a:ea typeface="Calibri"/>
                <a:cs typeface="Calibri"/>
                <a:sym typeface="Calibri"/>
              </a:rPr>
              <a:t>())</a:t>
            </a:r>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v = </a:t>
            </a:r>
            <a:r>
              <a:rPr lang="en-IN" sz="1600" b="0" i="0" u="none" strike="noStrike" cap="none" dirty="0" err="1">
                <a:solidFill>
                  <a:schemeClr val="dk1"/>
                </a:solidFill>
                <a:latin typeface="Calibri"/>
                <a:ea typeface="Calibri"/>
                <a:cs typeface="Calibri"/>
                <a:sym typeface="Calibri"/>
              </a:rPr>
              <a:t>DoubleVar</a:t>
            </a:r>
            <a:r>
              <a:rPr lang="en-IN" sz="1600" b="0" i="0" u="none" strike="noStrike" cap="none" dirty="0">
                <a:solidFill>
                  <a:schemeClr val="dk1"/>
                </a:solidFill>
                <a:latin typeface="Calibri"/>
                <a:ea typeface="Calibri"/>
                <a:cs typeface="Calibri"/>
                <a:sym typeface="Calibri"/>
              </a:rPr>
              <a:t>()  </a:t>
            </a:r>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scale = Scale( root, variable = v, from_ = 1, to = 50, orient = HORIZONTAL)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scale.pack</a:t>
            </a:r>
            <a:r>
              <a:rPr lang="en-IN" sz="1600" b="0" i="0" u="none" strike="noStrike" cap="none" dirty="0">
                <a:solidFill>
                  <a:schemeClr val="dk1"/>
                </a:solidFill>
                <a:latin typeface="Calibri"/>
                <a:ea typeface="Calibri"/>
                <a:cs typeface="Calibri"/>
                <a:sym typeface="Calibri"/>
              </a:rPr>
              <a:t>(anchor=CENTER)</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btn</a:t>
            </a:r>
            <a:r>
              <a:rPr lang="en-IN" sz="1600" b="0" i="0" u="none" strike="noStrike" cap="none" dirty="0">
                <a:solidFill>
                  <a:schemeClr val="dk1"/>
                </a:solidFill>
                <a:latin typeface="Calibri"/>
                <a:ea typeface="Calibri"/>
                <a:cs typeface="Calibri"/>
                <a:sym typeface="Calibri"/>
              </a:rPr>
              <a:t> = Button(root, text="Value", command=slide)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btn.pack</a:t>
            </a:r>
            <a:r>
              <a:rPr lang="en-IN" sz="1600" b="0" i="0" u="none" strike="noStrike" cap="none" dirty="0">
                <a:solidFill>
                  <a:schemeClr val="dk1"/>
                </a:solidFill>
                <a:latin typeface="Calibri"/>
                <a:ea typeface="Calibri"/>
                <a:cs typeface="Calibri"/>
                <a:sym typeface="Calibri"/>
              </a:rPr>
              <a:t>(anchor=CENTER)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root.mainloop</a:t>
            </a:r>
            <a:r>
              <a:rPr lang="en-IN" sz="1600" b="0" i="0" u="none" strike="noStrike" cap="none" dirty="0">
                <a:solidFill>
                  <a:schemeClr val="dk1"/>
                </a:solidFill>
                <a:latin typeface="Calibri"/>
                <a:ea typeface="Calibri"/>
                <a:cs typeface="Calibri"/>
                <a:sym typeface="Calibri"/>
              </a:rPr>
              <a:t>() </a:t>
            </a:r>
            <a:endParaRPr/>
          </a:p>
        </p:txBody>
      </p:sp>
      <p:pic>
        <p:nvPicPr>
          <p:cNvPr id="1105" name="Google Shape;1105;p98"/>
          <p:cNvPicPr preferRelativeResize="0"/>
          <p:nvPr/>
        </p:nvPicPr>
        <p:blipFill rotWithShape="1">
          <a:blip r:embed="rId3">
            <a:alphaModFix/>
          </a:blip>
          <a:srcRect/>
          <a:stretch/>
        </p:blipFill>
        <p:spPr>
          <a:xfrm>
            <a:off x="7253007" y="2722815"/>
            <a:ext cx="2854211" cy="2978737"/>
          </a:xfrm>
          <a:prstGeom prst="rect">
            <a:avLst/>
          </a:prstGeom>
          <a:noFill/>
          <a:ln>
            <a:noFill/>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99"/>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11" name="Google Shape;1111;p99"/>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Spinbox</a:t>
            </a:r>
            <a:endParaRPr sz="2400" b="1">
              <a:solidFill>
                <a:schemeClr val="dk1"/>
              </a:solidFill>
              <a:latin typeface="Arial"/>
              <a:ea typeface="Arial"/>
              <a:cs typeface="Arial"/>
              <a:sym typeface="Arial"/>
            </a:endParaRPr>
          </a:p>
        </p:txBody>
      </p:sp>
      <p:sp>
        <p:nvSpPr>
          <p:cNvPr id="1112" name="Google Shape;1112;p99"/>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13" name="Google Shape;1113;p99"/>
          <p:cNvSpPr/>
          <p:nvPr/>
        </p:nvSpPr>
        <p:spPr>
          <a:xfrm>
            <a:off x="31953" y="501884"/>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114" name="Google Shape;1114;p99"/>
          <p:cNvSpPr txBox="1"/>
          <p:nvPr/>
        </p:nvSpPr>
        <p:spPr>
          <a:xfrm>
            <a:off x="0" y="441172"/>
            <a:ext cx="11812590" cy="5713102"/>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The </a:t>
            </a:r>
            <a:r>
              <a:rPr lang="en-IN" sz="1750" dirty="0" err="1">
                <a:solidFill>
                  <a:schemeClr val="dk1"/>
                </a:solidFill>
                <a:latin typeface="Calibri"/>
                <a:ea typeface="Calibri"/>
                <a:cs typeface="Calibri"/>
                <a:sym typeface="Calibri"/>
              </a:rPr>
              <a:t>Spinbox</a:t>
            </a:r>
            <a:r>
              <a:rPr lang="en-IN" sz="1750" dirty="0">
                <a:solidFill>
                  <a:schemeClr val="dk1"/>
                </a:solidFill>
                <a:latin typeface="Calibri"/>
                <a:ea typeface="Calibri"/>
                <a:cs typeface="Calibri"/>
                <a:sym typeface="Calibri"/>
              </a:rPr>
              <a:t> widget is an alternative to the Entry widget. It provides the range of values to the user, out of which, the user can select the one.</a:t>
            </a:r>
            <a:endParaRPr/>
          </a:p>
          <a:p>
            <a:pPr marL="0" marR="0" lvl="0" indent="0" algn="just" rtl="0">
              <a:lnSpc>
                <a:spcPct val="150000"/>
              </a:lnSpc>
              <a:spcBef>
                <a:spcPts val="0"/>
              </a:spcBef>
              <a:spcAft>
                <a:spcPts val="0"/>
              </a:spcAft>
              <a:buNone/>
            </a:pPr>
            <a:r>
              <a:rPr lang="en-IN" sz="1750" b="1" dirty="0">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a:t>
            </a:r>
            <a:r>
              <a:rPr lang="en-IN" sz="1750" i="1" dirty="0">
                <a:solidFill>
                  <a:schemeClr val="dk1"/>
                </a:solidFill>
                <a:latin typeface="Calibri"/>
                <a:ea typeface="Calibri"/>
                <a:cs typeface="Calibri"/>
                <a:sym typeface="Calibri"/>
              </a:rPr>
              <a:t>w = </a:t>
            </a:r>
            <a:r>
              <a:rPr lang="en-IN" sz="1750" i="1" dirty="0" err="1">
                <a:solidFill>
                  <a:schemeClr val="dk1"/>
                </a:solidFill>
                <a:latin typeface="Calibri"/>
                <a:ea typeface="Calibri"/>
                <a:cs typeface="Calibri"/>
                <a:sym typeface="Calibri"/>
              </a:rPr>
              <a:t>Spinbox</a:t>
            </a:r>
            <a:r>
              <a:rPr lang="en-IN" sz="1750" i="1" dirty="0">
                <a:solidFill>
                  <a:schemeClr val="dk1"/>
                </a:solidFill>
                <a:latin typeface="Calibri"/>
                <a:ea typeface="Calibri"/>
                <a:cs typeface="Calibri"/>
                <a:sym typeface="Calibri"/>
              </a:rPr>
              <a:t>(top, options) </a:t>
            </a:r>
            <a:endParaRPr sz="1750" i="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i="1" dirty="0">
                <a:solidFill>
                  <a:schemeClr val="dk1"/>
                </a:solidFill>
                <a:latin typeface="Calibri"/>
                <a:ea typeface="Calibri"/>
                <a:cs typeface="Calibri"/>
                <a:sym typeface="Calibri"/>
              </a:rPr>
              <a:t>Example:</a:t>
            </a:r>
            <a:endParaRPr sz="1750" b="1" i="1">
              <a:solidFill>
                <a:schemeClr val="dk1"/>
              </a:solidFill>
              <a:latin typeface="Calibri"/>
              <a:ea typeface="Calibri"/>
              <a:cs typeface="Calibri"/>
              <a:sym typeface="Calibri"/>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from </a:t>
            </a:r>
            <a:r>
              <a:rPr lang="en-IN" sz="1600" b="0" i="0" u="none" strike="noStrike" cap="none" dirty="0" err="1">
                <a:solidFill>
                  <a:schemeClr val="dk1"/>
                </a:solidFill>
                <a:latin typeface="Calibri"/>
                <a:ea typeface="Calibri"/>
                <a:cs typeface="Calibri"/>
                <a:sym typeface="Calibri"/>
              </a:rPr>
              <a:t>tkinter</a:t>
            </a:r>
            <a:r>
              <a:rPr lang="en-IN" sz="1600" b="0" i="0" u="none" strike="noStrike" cap="none" dirty="0">
                <a:solidFill>
                  <a:schemeClr val="dk1"/>
                </a:solidFill>
                <a:latin typeface="Calibri"/>
                <a:ea typeface="Calibri"/>
                <a:cs typeface="Calibri"/>
                <a:sym typeface="Calibri"/>
              </a:rPr>
              <a:t> import *</a:t>
            </a:r>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from </a:t>
            </a:r>
            <a:r>
              <a:rPr lang="en-IN" sz="1600" b="0" i="0" u="none" strike="noStrike" cap="none" dirty="0" err="1">
                <a:solidFill>
                  <a:schemeClr val="dk1"/>
                </a:solidFill>
                <a:latin typeface="Calibri"/>
                <a:ea typeface="Calibri"/>
                <a:cs typeface="Calibri"/>
                <a:sym typeface="Calibri"/>
              </a:rPr>
              <a:t>tkinter</a:t>
            </a:r>
            <a:r>
              <a:rPr lang="en-IN" sz="1600" b="0" i="0" u="none" strike="noStrike" cap="none" dirty="0">
                <a:solidFill>
                  <a:schemeClr val="dk1"/>
                </a:solidFill>
                <a:latin typeface="Calibri"/>
                <a:ea typeface="Calibri"/>
                <a:cs typeface="Calibri"/>
                <a:sym typeface="Calibri"/>
              </a:rPr>
              <a:t> import </a:t>
            </a:r>
            <a:r>
              <a:rPr lang="en-IN" sz="1600" b="0" i="0" u="none" strike="noStrike" cap="none" dirty="0" err="1">
                <a:solidFill>
                  <a:schemeClr val="dk1"/>
                </a:solidFill>
                <a:latin typeface="Calibri"/>
                <a:ea typeface="Calibri"/>
                <a:cs typeface="Calibri"/>
                <a:sym typeface="Calibri"/>
              </a:rPr>
              <a:t>messagebox</a:t>
            </a:r>
            <a:endParaRPr sz="1600" b="0" i="0" u="none" strike="noStrike" cap="none">
              <a:solidFill>
                <a:schemeClr val="dk1"/>
              </a:solidFill>
              <a:latin typeface="Calibri"/>
              <a:ea typeface="Calibri"/>
              <a:cs typeface="Calibri"/>
              <a:sym typeface="Calibri"/>
            </a:endParaRPr>
          </a:p>
          <a:p>
            <a:pPr marL="0" marR="0" lvl="1" indent="0" algn="just"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root= </a:t>
            </a:r>
            <a:r>
              <a:rPr lang="en-IN" sz="1600" b="0" i="0" u="none" strike="noStrike" cap="none" dirty="0" err="1">
                <a:solidFill>
                  <a:schemeClr val="dk1"/>
                </a:solidFill>
                <a:latin typeface="Calibri"/>
                <a:ea typeface="Calibri"/>
                <a:cs typeface="Calibri"/>
                <a:sym typeface="Calibri"/>
              </a:rPr>
              <a:t>Tk</a:t>
            </a:r>
            <a:r>
              <a:rPr lang="en-IN" sz="1600" b="0" i="0" u="none" strike="noStrike" cap="none" dirty="0">
                <a:solidFill>
                  <a:schemeClr val="dk1"/>
                </a:solidFill>
                <a:latin typeface="Calibri"/>
                <a:ea typeface="Calibri"/>
                <a:cs typeface="Calibri"/>
                <a:sym typeface="Calibri"/>
              </a:rPr>
              <a:t>()</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root.title</a:t>
            </a:r>
            <a:r>
              <a:rPr lang="en-IN" sz="1600" b="0" i="0" u="none" strike="noStrike" cap="none" dirty="0">
                <a:solidFill>
                  <a:schemeClr val="dk1"/>
                </a:solidFill>
                <a:latin typeface="Calibri"/>
                <a:ea typeface="Calibri"/>
                <a:cs typeface="Calibri"/>
                <a:sym typeface="Calibri"/>
              </a:rPr>
              <a:t>('Scale Demo')</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root.geometry</a:t>
            </a:r>
            <a:r>
              <a:rPr lang="en-IN" sz="1600" b="0" i="0" u="none" strike="noStrike" cap="none" dirty="0">
                <a:solidFill>
                  <a:schemeClr val="dk1"/>
                </a:solidFill>
                <a:latin typeface="Calibri"/>
                <a:ea typeface="Calibri"/>
                <a:cs typeface="Calibri"/>
                <a:sym typeface="Calibri"/>
              </a:rPr>
              <a:t>("200x200")</a:t>
            </a:r>
            <a:endParaRPr/>
          </a:p>
          <a:p>
            <a:pPr marL="0" marR="0" lvl="1" indent="0" algn="just"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def slide():</a:t>
            </a:r>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    </a:t>
            </a:r>
            <a:r>
              <a:rPr lang="en-IN" sz="1600" b="0" i="0" u="none" strike="noStrike" cap="none" dirty="0" err="1">
                <a:solidFill>
                  <a:schemeClr val="dk1"/>
                </a:solidFill>
                <a:latin typeface="Calibri"/>
                <a:ea typeface="Calibri"/>
                <a:cs typeface="Calibri"/>
                <a:sym typeface="Calibri"/>
              </a:rPr>
              <a:t>msg</a:t>
            </a:r>
            <a:r>
              <a:rPr lang="en-IN" sz="1600" b="0" i="0" u="none" strike="noStrike" cap="none" dirty="0">
                <a:solidFill>
                  <a:schemeClr val="dk1"/>
                </a:solidFill>
                <a:latin typeface="Calibri"/>
                <a:ea typeface="Calibri"/>
                <a:cs typeface="Calibri"/>
                <a:sym typeface="Calibri"/>
              </a:rPr>
              <a:t> = </a:t>
            </a:r>
            <a:r>
              <a:rPr lang="en-IN" sz="1600" b="0" i="0" u="none" strike="noStrike" cap="none" dirty="0" err="1">
                <a:solidFill>
                  <a:schemeClr val="dk1"/>
                </a:solidFill>
                <a:latin typeface="Calibri"/>
                <a:ea typeface="Calibri"/>
                <a:cs typeface="Calibri"/>
                <a:sym typeface="Calibri"/>
              </a:rPr>
              <a:t>messagebox.showinfo</a:t>
            </a:r>
            <a:r>
              <a:rPr lang="en-IN" sz="1600" b="0" i="0" u="none" strike="noStrike" cap="none" dirty="0">
                <a:solidFill>
                  <a:schemeClr val="dk1"/>
                </a:solidFill>
                <a:latin typeface="Calibri"/>
                <a:ea typeface="Calibri"/>
                <a:cs typeface="Calibri"/>
                <a:sym typeface="Calibri"/>
              </a:rPr>
              <a:t>( "</a:t>
            </a:r>
            <a:r>
              <a:rPr lang="en-IN" sz="1600" b="0" i="0" u="none" strike="noStrike" cap="none" dirty="0" err="1">
                <a:solidFill>
                  <a:schemeClr val="dk1"/>
                </a:solidFill>
                <a:latin typeface="Calibri"/>
                <a:ea typeface="Calibri"/>
                <a:cs typeface="Calibri"/>
                <a:sym typeface="Calibri"/>
              </a:rPr>
              <a:t>SpinBox</a:t>
            </a:r>
            <a:r>
              <a:rPr lang="en-IN" sz="1600" b="0" i="0" u="none" strike="noStrike" cap="none" dirty="0">
                <a:solidFill>
                  <a:schemeClr val="dk1"/>
                </a:solidFill>
                <a:latin typeface="Calibri"/>
                <a:ea typeface="Calibri"/>
                <a:cs typeface="Calibri"/>
                <a:sym typeface="Calibri"/>
              </a:rPr>
              <a:t> Event </a:t>
            </a:r>
            <a:r>
              <a:rPr lang="en-IN" sz="1600" b="0" i="0" u="none" strike="noStrike" cap="none" dirty="0" err="1">
                <a:solidFill>
                  <a:schemeClr val="dk1"/>
                </a:solidFill>
                <a:latin typeface="Calibri"/>
                <a:ea typeface="Calibri"/>
                <a:cs typeface="Calibri"/>
                <a:sym typeface="Calibri"/>
              </a:rPr>
              <a:t>Demo",spin.get</a:t>
            </a:r>
            <a:r>
              <a:rPr lang="en-IN" sz="1600" b="0" i="0" u="none" strike="noStrike" cap="none" dirty="0">
                <a:solidFill>
                  <a:schemeClr val="dk1"/>
                </a:solidFill>
                <a:latin typeface="Calibri"/>
                <a:ea typeface="Calibri"/>
                <a:cs typeface="Calibri"/>
                <a:sym typeface="Calibri"/>
              </a:rPr>
              <a:t>())</a:t>
            </a:r>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  </a:t>
            </a:r>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spin = </a:t>
            </a:r>
            <a:r>
              <a:rPr lang="en-IN" sz="1600" b="0" i="0" u="none" strike="noStrike" cap="none" dirty="0" err="1">
                <a:solidFill>
                  <a:schemeClr val="dk1"/>
                </a:solidFill>
                <a:latin typeface="Calibri"/>
                <a:ea typeface="Calibri"/>
                <a:cs typeface="Calibri"/>
                <a:sym typeface="Calibri"/>
              </a:rPr>
              <a:t>Spinbox</a:t>
            </a:r>
            <a:r>
              <a:rPr lang="en-IN" sz="1600" b="0" i="0" u="none" strike="noStrike" cap="none" dirty="0">
                <a:solidFill>
                  <a:schemeClr val="dk1"/>
                </a:solidFill>
                <a:latin typeface="Calibri"/>
                <a:ea typeface="Calibri"/>
                <a:cs typeface="Calibri"/>
                <a:sym typeface="Calibri"/>
              </a:rPr>
              <a:t>(root, from_= 0, to = 25)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spin.pack</a:t>
            </a:r>
            <a:r>
              <a:rPr lang="en-IN" sz="1600" b="0" i="0" u="none" strike="noStrike" cap="none" dirty="0">
                <a:solidFill>
                  <a:schemeClr val="dk1"/>
                </a:solidFill>
                <a:latin typeface="Calibri"/>
                <a:ea typeface="Calibri"/>
                <a:cs typeface="Calibri"/>
                <a:sym typeface="Calibri"/>
              </a:rPr>
              <a:t>(anchor=CENTER)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btn</a:t>
            </a:r>
            <a:r>
              <a:rPr lang="en-IN" sz="1600" b="0" i="0" u="none" strike="noStrike" cap="none" dirty="0">
                <a:solidFill>
                  <a:schemeClr val="dk1"/>
                </a:solidFill>
                <a:latin typeface="Calibri"/>
                <a:ea typeface="Calibri"/>
                <a:cs typeface="Calibri"/>
                <a:sym typeface="Calibri"/>
              </a:rPr>
              <a:t> = Button(root, text="Value", command=slide)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btn.pack</a:t>
            </a:r>
            <a:r>
              <a:rPr lang="en-IN" sz="1600" b="0" i="0" u="none" strike="noStrike" cap="none" dirty="0">
                <a:solidFill>
                  <a:schemeClr val="dk1"/>
                </a:solidFill>
                <a:latin typeface="Calibri"/>
                <a:ea typeface="Calibri"/>
                <a:cs typeface="Calibri"/>
                <a:sym typeface="Calibri"/>
              </a:rPr>
              <a:t>(anchor=CENTER)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root.mainloop</a:t>
            </a:r>
            <a:r>
              <a:rPr lang="en-IN" sz="1600" b="0" i="0" u="none" strike="noStrike" cap="none" dirty="0">
                <a:solidFill>
                  <a:schemeClr val="dk1"/>
                </a:solidFill>
                <a:latin typeface="Calibri"/>
                <a:ea typeface="Calibri"/>
                <a:cs typeface="Calibri"/>
                <a:sym typeface="Calibri"/>
              </a:rPr>
              <a:t>() </a:t>
            </a:r>
            <a:endParaRPr/>
          </a:p>
        </p:txBody>
      </p:sp>
      <p:pic>
        <p:nvPicPr>
          <p:cNvPr id="1115" name="Google Shape;1115;p99"/>
          <p:cNvPicPr preferRelativeResize="0"/>
          <p:nvPr/>
        </p:nvPicPr>
        <p:blipFill rotWithShape="1">
          <a:blip r:embed="rId3">
            <a:alphaModFix/>
          </a:blip>
          <a:srcRect/>
          <a:stretch/>
        </p:blipFill>
        <p:spPr>
          <a:xfrm>
            <a:off x="7714445" y="2373958"/>
            <a:ext cx="2639790" cy="3180625"/>
          </a:xfrm>
          <a:prstGeom prst="rect">
            <a:avLst/>
          </a:prstGeom>
          <a:noFill/>
          <a:ln>
            <a:noFill/>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00"/>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21" name="Google Shape;1121;p100"/>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Menubutton</a:t>
            </a:r>
            <a:endParaRPr sz="2400" b="1">
              <a:solidFill>
                <a:schemeClr val="dk1"/>
              </a:solidFill>
              <a:latin typeface="Arial"/>
              <a:ea typeface="Arial"/>
              <a:cs typeface="Arial"/>
              <a:sym typeface="Arial"/>
            </a:endParaRPr>
          </a:p>
        </p:txBody>
      </p:sp>
      <p:sp>
        <p:nvSpPr>
          <p:cNvPr id="1122" name="Google Shape;1122;p100"/>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23" name="Google Shape;1123;p100"/>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124" name="Google Shape;1124;p100"/>
          <p:cNvSpPr txBox="1"/>
          <p:nvPr/>
        </p:nvSpPr>
        <p:spPr>
          <a:xfrm>
            <a:off x="176258" y="518290"/>
            <a:ext cx="11812590" cy="5378395"/>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err="1">
                <a:solidFill>
                  <a:schemeClr val="dk1"/>
                </a:solidFill>
                <a:latin typeface="Calibri"/>
                <a:ea typeface="Calibri"/>
                <a:cs typeface="Calibri"/>
                <a:sym typeface="Calibri"/>
              </a:rPr>
              <a:t>Menubutton</a:t>
            </a:r>
            <a:r>
              <a:rPr lang="en-IN" sz="1750" dirty="0">
                <a:solidFill>
                  <a:schemeClr val="dk1"/>
                </a:solidFill>
                <a:latin typeface="Calibri"/>
                <a:ea typeface="Calibri"/>
                <a:cs typeface="Calibri"/>
                <a:sym typeface="Calibri"/>
              </a:rPr>
              <a:t> widget can be defined as the drop-down menu that is shown to the user all the time. It is used to provide the user a option to select the appropriate choice exist within the application.</a:t>
            </a:r>
            <a:endParaRPr/>
          </a:p>
          <a:p>
            <a:pPr marL="0" marR="0" lvl="0" indent="0" algn="just" rtl="0">
              <a:lnSpc>
                <a:spcPct val="150000"/>
              </a:lnSpc>
              <a:spcBef>
                <a:spcPts val="0"/>
              </a:spcBef>
              <a:spcAft>
                <a:spcPts val="0"/>
              </a:spcAft>
              <a:buNone/>
            </a:pPr>
            <a:r>
              <a:rPr lang="en-IN" sz="1750" b="1" dirty="0">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a:t>
            </a:r>
            <a:r>
              <a:rPr lang="en-IN" sz="1750" i="1" dirty="0">
                <a:solidFill>
                  <a:schemeClr val="dk1"/>
                </a:solidFill>
                <a:latin typeface="Calibri"/>
                <a:ea typeface="Calibri"/>
                <a:cs typeface="Calibri"/>
                <a:sym typeface="Calibri"/>
              </a:rPr>
              <a:t>w = </a:t>
            </a:r>
            <a:r>
              <a:rPr lang="en-IN" sz="1750" i="1" dirty="0" err="1">
                <a:solidFill>
                  <a:schemeClr val="dk1"/>
                </a:solidFill>
                <a:latin typeface="Calibri"/>
                <a:ea typeface="Calibri"/>
                <a:cs typeface="Calibri"/>
                <a:sym typeface="Calibri"/>
              </a:rPr>
              <a:t>Menubutton</a:t>
            </a:r>
            <a:r>
              <a:rPr lang="en-IN" sz="1750" i="1" dirty="0">
                <a:solidFill>
                  <a:schemeClr val="dk1"/>
                </a:solidFill>
                <a:latin typeface="Calibri"/>
                <a:ea typeface="Calibri"/>
                <a:cs typeface="Calibri"/>
                <a:sym typeface="Calibri"/>
              </a:rPr>
              <a:t>(Top, options) </a:t>
            </a:r>
            <a:endParaRPr sz="1750" i="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i="1" dirty="0">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endParaRPr sz="1750" b="1" i="1">
              <a:solidFill>
                <a:schemeClr val="dk1"/>
              </a:solidFill>
              <a:latin typeface="Calibri"/>
              <a:ea typeface="Calibri"/>
              <a:cs typeface="Calibri"/>
              <a:sym typeface="Calibri"/>
            </a:endParaRPr>
          </a:p>
          <a:p>
            <a:pPr marL="0" marR="0" lvl="1" indent="0" algn="just" rtl="0">
              <a:spcBef>
                <a:spcPts val="0"/>
              </a:spcBef>
              <a:spcAft>
                <a:spcPts val="0"/>
              </a:spcAft>
              <a:buNone/>
            </a:pPr>
            <a:r>
              <a:rPr lang="en-IN" sz="1600" b="0" i="0" u="none" strike="noStrike" cap="none" dirty="0">
                <a:solidFill>
                  <a:schemeClr val="dk1"/>
                </a:solidFill>
                <a:latin typeface="Calibri"/>
                <a:ea typeface="Calibri"/>
                <a:cs typeface="Calibri"/>
                <a:sym typeface="Calibri"/>
              </a:rPr>
              <a:t>from </a:t>
            </a:r>
            <a:r>
              <a:rPr lang="en-IN" sz="1600" b="0" i="0" u="none" strike="noStrike" cap="none" dirty="0" err="1">
                <a:solidFill>
                  <a:schemeClr val="dk1"/>
                </a:solidFill>
                <a:latin typeface="Calibri"/>
                <a:ea typeface="Calibri"/>
                <a:cs typeface="Calibri"/>
                <a:sym typeface="Calibri"/>
              </a:rPr>
              <a:t>tkinter</a:t>
            </a:r>
            <a:r>
              <a:rPr lang="en-IN" sz="1600" b="0" i="0" u="none" strike="noStrike" cap="none" dirty="0">
                <a:solidFill>
                  <a:schemeClr val="dk1"/>
                </a:solidFill>
                <a:latin typeface="Calibri"/>
                <a:ea typeface="Calibri"/>
                <a:cs typeface="Calibri"/>
                <a:sym typeface="Calibri"/>
              </a:rPr>
              <a:t> import *</a:t>
            </a:r>
            <a:endParaRPr/>
          </a:p>
          <a:p>
            <a:pPr marL="0" marR="0" lvl="1" indent="0" algn="just" rtl="0">
              <a:spcBef>
                <a:spcPts val="0"/>
              </a:spcBef>
              <a:spcAft>
                <a:spcPts val="0"/>
              </a:spcAft>
              <a:buNone/>
            </a:pPr>
            <a:r>
              <a:rPr lang="en-IN" sz="1600" b="0" i="0" u="none" strike="noStrike" cap="none" dirty="0" smtClean="0">
                <a:solidFill>
                  <a:schemeClr val="dk1"/>
                </a:solidFill>
                <a:latin typeface="Calibri"/>
                <a:ea typeface="Calibri"/>
                <a:cs typeface="Calibri"/>
                <a:sym typeface="Calibri"/>
              </a:rPr>
              <a:t>root</a:t>
            </a:r>
            <a:r>
              <a:rPr lang="en-IN" sz="1600" b="0" i="0" u="none" strike="noStrike" cap="none" dirty="0">
                <a:solidFill>
                  <a:schemeClr val="dk1"/>
                </a:solidFill>
                <a:latin typeface="Calibri"/>
                <a:ea typeface="Calibri"/>
                <a:cs typeface="Calibri"/>
                <a:sym typeface="Calibri"/>
              </a:rPr>
              <a:t>= </a:t>
            </a:r>
            <a:r>
              <a:rPr lang="en-IN" sz="1600" b="0" i="0" u="none" strike="noStrike" cap="none" dirty="0" err="1">
                <a:solidFill>
                  <a:schemeClr val="dk1"/>
                </a:solidFill>
                <a:latin typeface="Calibri"/>
                <a:ea typeface="Calibri"/>
                <a:cs typeface="Calibri"/>
                <a:sym typeface="Calibri"/>
              </a:rPr>
              <a:t>Tk</a:t>
            </a:r>
            <a:r>
              <a:rPr lang="en-IN" sz="1600" b="0" i="0" u="none" strike="noStrike" cap="none" dirty="0">
                <a:solidFill>
                  <a:schemeClr val="dk1"/>
                </a:solidFill>
                <a:latin typeface="Calibri"/>
                <a:ea typeface="Calibri"/>
                <a:cs typeface="Calibri"/>
                <a:sym typeface="Calibri"/>
              </a:rPr>
              <a:t>()</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root.title</a:t>
            </a:r>
            <a:r>
              <a:rPr lang="en-IN" sz="1600" b="0" i="0" u="none" strike="noStrike" cap="none" dirty="0">
                <a:solidFill>
                  <a:schemeClr val="dk1"/>
                </a:solidFill>
                <a:latin typeface="Calibri"/>
                <a:ea typeface="Calibri"/>
                <a:cs typeface="Calibri"/>
                <a:sym typeface="Calibri"/>
              </a:rPr>
              <a:t>('Scale Demo')</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root.geometry</a:t>
            </a:r>
            <a:r>
              <a:rPr lang="en-IN" sz="1600" b="0" i="0" u="none" strike="noStrike" cap="none" dirty="0">
                <a:solidFill>
                  <a:schemeClr val="dk1"/>
                </a:solidFill>
                <a:latin typeface="Calibri"/>
                <a:ea typeface="Calibri"/>
                <a:cs typeface="Calibri"/>
                <a:sym typeface="Calibri"/>
              </a:rPr>
              <a:t>("200x200")</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menubutton</a:t>
            </a:r>
            <a:r>
              <a:rPr lang="en-IN" sz="1600" b="0" i="0" u="none" strike="noStrike" cap="none" dirty="0">
                <a:solidFill>
                  <a:schemeClr val="dk1"/>
                </a:solidFill>
                <a:latin typeface="Calibri"/>
                <a:ea typeface="Calibri"/>
                <a:cs typeface="Calibri"/>
                <a:sym typeface="Calibri"/>
              </a:rPr>
              <a:t> = </a:t>
            </a:r>
            <a:r>
              <a:rPr lang="en-IN" sz="1600" b="0" i="0" u="none" strike="noStrike" cap="none" dirty="0" err="1">
                <a:solidFill>
                  <a:schemeClr val="dk1"/>
                </a:solidFill>
                <a:latin typeface="Calibri"/>
                <a:ea typeface="Calibri"/>
                <a:cs typeface="Calibri"/>
                <a:sym typeface="Calibri"/>
              </a:rPr>
              <a:t>Menubutton</a:t>
            </a:r>
            <a:r>
              <a:rPr lang="en-IN" sz="1600" b="0" i="0" u="none" strike="noStrike" cap="none" dirty="0">
                <a:solidFill>
                  <a:schemeClr val="dk1"/>
                </a:solidFill>
                <a:latin typeface="Calibri"/>
                <a:ea typeface="Calibri"/>
                <a:cs typeface="Calibri"/>
                <a:sym typeface="Calibri"/>
              </a:rPr>
              <a:t>(root, text = "File", relief = FLAT)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menubutton.grid</a:t>
            </a:r>
            <a:r>
              <a:rPr lang="en-IN" sz="1600" b="0" i="0" u="none" strike="noStrike" cap="none" dirty="0">
                <a:solidFill>
                  <a:schemeClr val="dk1"/>
                </a:solidFill>
                <a:latin typeface="Calibri"/>
                <a:ea typeface="Calibri"/>
                <a:cs typeface="Calibri"/>
                <a:sym typeface="Calibri"/>
              </a:rPr>
              <a:t>()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menubutton.menu</a:t>
            </a:r>
            <a:r>
              <a:rPr lang="en-IN" sz="1600" b="0" i="0" u="none" strike="noStrike" cap="none" dirty="0">
                <a:solidFill>
                  <a:schemeClr val="dk1"/>
                </a:solidFill>
                <a:latin typeface="Calibri"/>
                <a:ea typeface="Calibri"/>
                <a:cs typeface="Calibri"/>
                <a:sym typeface="Calibri"/>
              </a:rPr>
              <a:t> = Menu(</a:t>
            </a:r>
            <a:r>
              <a:rPr lang="en-IN" sz="1600" b="0" i="0" u="none" strike="noStrike" cap="none" dirty="0" err="1">
                <a:solidFill>
                  <a:schemeClr val="dk1"/>
                </a:solidFill>
                <a:latin typeface="Calibri"/>
                <a:ea typeface="Calibri"/>
                <a:cs typeface="Calibri"/>
                <a:sym typeface="Calibri"/>
              </a:rPr>
              <a:t>menubutton</a:t>
            </a:r>
            <a:r>
              <a:rPr lang="en-IN" sz="1600" b="0" i="0" u="none" strike="noStrike" cap="none" dirty="0">
                <a:solidFill>
                  <a:schemeClr val="dk1"/>
                </a:solidFill>
                <a:latin typeface="Calibri"/>
                <a:ea typeface="Calibri"/>
                <a:cs typeface="Calibri"/>
                <a:sym typeface="Calibri"/>
              </a:rPr>
              <a:t>)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menubutton</a:t>
            </a:r>
            <a:r>
              <a:rPr lang="en-IN" sz="1600" b="0" i="0" u="none" strike="noStrike" cap="none" dirty="0">
                <a:solidFill>
                  <a:schemeClr val="dk1"/>
                </a:solidFill>
                <a:latin typeface="Calibri"/>
                <a:ea typeface="Calibri"/>
                <a:cs typeface="Calibri"/>
                <a:sym typeface="Calibri"/>
              </a:rPr>
              <a:t>["menu"]=</a:t>
            </a:r>
            <a:r>
              <a:rPr lang="en-IN" sz="1600" b="0" i="0" u="none" strike="noStrike" cap="none" dirty="0" err="1">
                <a:solidFill>
                  <a:schemeClr val="dk1"/>
                </a:solidFill>
                <a:latin typeface="Calibri"/>
                <a:ea typeface="Calibri"/>
                <a:cs typeface="Calibri"/>
                <a:sym typeface="Calibri"/>
              </a:rPr>
              <a:t>menubutton.menu</a:t>
            </a:r>
            <a:r>
              <a:rPr lang="en-IN" sz="1600" b="0" i="0" u="none" strike="noStrike" cap="none" dirty="0">
                <a:solidFill>
                  <a:schemeClr val="dk1"/>
                </a:solidFill>
                <a:latin typeface="Calibri"/>
                <a:ea typeface="Calibri"/>
                <a:cs typeface="Calibri"/>
                <a:sym typeface="Calibri"/>
              </a:rPr>
              <a:t>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menubutton.menu.add_checkbutton</a:t>
            </a:r>
            <a:r>
              <a:rPr lang="en-IN" sz="1600" b="0" i="0" u="none" strike="noStrike" cap="none" dirty="0">
                <a:solidFill>
                  <a:schemeClr val="dk1"/>
                </a:solidFill>
                <a:latin typeface="Calibri"/>
                <a:ea typeface="Calibri"/>
                <a:cs typeface="Calibri"/>
                <a:sym typeface="Calibri"/>
              </a:rPr>
              <a:t>(label = "New", variable=</a:t>
            </a:r>
            <a:r>
              <a:rPr lang="en-IN" sz="1600" b="0" i="0" u="none" strike="noStrike" cap="none" dirty="0" err="1">
                <a:solidFill>
                  <a:schemeClr val="dk1"/>
                </a:solidFill>
                <a:latin typeface="Calibri"/>
                <a:ea typeface="Calibri"/>
                <a:cs typeface="Calibri"/>
                <a:sym typeface="Calibri"/>
              </a:rPr>
              <a:t>IntVar</a:t>
            </a:r>
            <a:r>
              <a:rPr lang="en-IN" sz="1600" b="0" i="0" u="none" strike="noStrike" cap="none" smtClean="0">
                <a:solidFill>
                  <a:schemeClr val="dk1"/>
                </a:solidFill>
                <a:latin typeface="Calibri"/>
                <a:ea typeface="Calibri"/>
                <a:cs typeface="Calibri"/>
                <a:sym typeface="Calibri"/>
              </a:rPr>
              <a:t>())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menubutton.menu.add_checkbutton</a:t>
            </a:r>
            <a:r>
              <a:rPr lang="en-IN" sz="1600" b="0" i="0" u="none" strike="noStrike" cap="none" dirty="0">
                <a:solidFill>
                  <a:schemeClr val="dk1"/>
                </a:solidFill>
                <a:latin typeface="Calibri"/>
                <a:ea typeface="Calibri"/>
                <a:cs typeface="Calibri"/>
                <a:sym typeface="Calibri"/>
              </a:rPr>
              <a:t>(label = "Open", variable = </a:t>
            </a:r>
            <a:r>
              <a:rPr lang="en-IN" sz="1600" b="0" i="0" u="none" strike="noStrike" cap="none" dirty="0" err="1">
                <a:solidFill>
                  <a:schemeClr val="dk1"/>
                </a:solidFill>
                <a:latin typeface="Calibri"/>
                <a:ea typeface="Calibri"/>
                <a:cs typeface="Calibri"/>
                <a:sym typeface="Calibri"/>
              </a:rPr>
              <a:t>IntVar</a:t>
            </a:r>
            <a:r>
              <a:rPr lang="en-IN" sz="1600" b="0" i="0" u="none" strike="noStrike" cap="none" dirty="0">
                <a:solidFill>
                  <a:schemeClr val="dk1"/>
                </a:solidFill>
                <a:latin typeface="Calibri"/>
                <a:ea typeface="Calibri"/>
                <a:cs typeface="Calibri"/>
                <a:sym typeface="Calibri"/>
              </a:rPr>
              <a:t>())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menubutton.pack</a:t>
            </a:r>
            <a:r>
              <a:rPr lang="en-IN" sz="1600" b="0" i="0" u="none" strike="noStrike" cap="none" dirty="0">
                <a:solidFill>
                  <a:schemeClr val="dk1"/>
                </a:solidFill>
                <a:latin typeface="Calibri"/>
                <a:ea typeface="Calibri"/>
                <a:cs typeface="Calibri"/>
                <a:sym typeface="Calibri"/>
              </a:rPr>
              <a:t>()  </a:t>
            </a:r>
            <a:endParaRPr/>
          </a:p>
          <a:p>
            <a:pPr marL="0" marR="0" lvl="1" indent="0" algn="just" rtl="0">
              <a:spcBef>
                <a:spcPts val="0"/>
              </a:spcBef>
              <a:spcAft>
                <a:spcPts val="0"/>
              </a:spcAft>
              <a:buNone/>
            </a:pPr>
            <a:r>
              <a:rPr lang="en-IN" sz="1600" b="0" i="0" u="none" strike="noStrike" cap="none" dirty="0" err="1">
                <a:solidFill>
                  <a:schemeClr val="dk1"/>
                </a:solidFill>
                <a:latin typeface="Calibri"/>
                <a:ea typeface="Calibri"/>
                <a:cs typeface="Calibri"/>
                <a:sym typeface="Calibri"/>
              </a:rPr>
              <a:t>root.mainloop</a:t>
            </a:r>
            <a:r>
              <a:rPr lang="en-IN" sz="1600" b="0" i="0" u="none" strike="noStrike" cap="none" dirty="0">
                <a:solidFill>
                  <a:schemeClr val="dk1"/>
                </a:solidFill>
                <a:latin typeface="Calibri"/>
                <a:ea typeface="Calibri"/>
                <a:cs typeface="Calibri"/>
                <a:sym typeface="Calibri"/>
              </a:rPr>
              <a:t>() </a:t>
            </a:r>
            <a:endParaRPr/>
          </a:p>
        </p:txBody>
      </p:sp>
      <p:pic>
        <p:nvPicPr>
          <p:cNvPr id="1125" name="Google Shape;1125;p100"/>
          <p:cNvPicPr preferRelativeResize="0"/>
          <p:nvPr/>
        </p:nvPicPr>
        <p:blipFill rotWithShape="1">
          <a:blip r:embed="rId3">
            <a:alphaModFix/>
          </a:blip>
          <a:srcRect/>
          <a:stretch/>
        </p:blipFill>
        <p:spPr>
          <a:xfrm>
            <a:off x="7627305" y="1935190"/>
            <a:ext cx="2957232" cy="3406615"/>
          </a:xfrm>
          <a:prstGeom prst="rect">
            <a:avLst/>
          </a:prstGeom>
          <a:noFill/>
          <a:ln>
            <a:noFill/>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1"/>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31" name="Google Shape;1131;p101"/>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Menubutton</a:t>
            </a:r>
            <a:endParaRPr sz="2400" b="1">
              <a:solidFill>
                <a:schemeClr val="dk1"/>
              </a:solidFill>
              <a:latin typeface="Arial"/>
              <a:ea typeface="Arial"/>
              <a:cs typeface="Arial"/>
              <a:sym typeface="Arial"/>
            </a:endParaRPr>
          </a:p>
        </p:txBody>
      </p:sp>
      <p:sp>
        <p:nvSpPr>
          <p:cNvPr id="1132" name="Google Shape;1132;p101"/>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33" name="Google Shape;1133;p101"/>
          <p:cNvSpPr/>
          <p:nvPr/>
        </p:nvSpPr>
        <p:spPr>
          <a:xfrm>
            <a:off x="0" y="435782"/>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134" name="Google Shape;1134;p101"/>
          <p:cNvSpPr txBox="1"/>
          <p:nvPr/>
        </p:nvSpPr>
        <p:spPr>
          <a:xfrm>
            <a:off x="176258" y="518290"/>
            <a:ext cx="11812590" cy="5747727"/>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err="1">
                <a:solidFill>
                  <a:schemeClr val="dk1"/>
                </a:solidFill>
                <a:latin typeface="Calibri"/>
                <a:ea typeface="Calibri"/>
                <a:cs typeface="Calibri"/>
                <a:sym typeface="Calibri"/>
              </a:rPr>
              <a:t>Menubutton</a:t>
            </a:r>
            <a:r>
              <a:rPr lang="en-IN" sz="1750" dirty="0">
                <a:solidFill>
                  <a:schemeClr val="dk1"/>
                </a:solidFill>
                <a:latin typeface="Calibri"/>
                <a:ea typeface="Calibri"/>
                <a:cs typeface="Calibri"/>
                <a:sym typeface="Calibri"/>
              </a:rPr>
              <a:t> widget can be defined as the drop-down menu that is shown to the user all the time. It is used to provide the user a option to select the appropriate choice exist within the application.</a:t>
            </a:r>
            <a:endParaRPr/>
          </a:p>
          <a:p>
            <a:pPr marL="0" marR="0" lvl="0" indent="0" algn="just" rtl="0">
              <a:lnSpc>
                <a:spcPct val="150000"/>
              </a:lnSpc>
              <a:spcBef>
                <a:spcPts val="0"/>
              </a:spcBef>
              <a:spcAft>
                <a:spcPts val="0"/>
              </a:spcAft>
              <a:buNone/>
            </a:pPr>
            <a:r>
              <a:rPr lang="en-IN" sz="1750" b="1" dirty="0">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a:t>
            </a:r>
            <a:r>
              <a:rPr lang="en-IN" sz="1750" i="1" dirty="0">
                <a:solidFill>
                  <a:schemeClr val="dk1"/>
                </a:solidFill>
                <a:latin typeface="Calibri"/>
                <a:ea typeface="Calibri"/>
                <a:cs typeface="Calibri"/>
                <a:sym typeface="Calibri"/>
              </a:rPr>
              <a:t>w = </a:t>
            </a:r>
            <a:r>
              <a:rPr lang="en-IN" sz="1750" i="1" dirty="0" err="1">
                <a:solidFill>
                  <a:schemeClr val="dk1"/>
                </a:solidFill>
                <a:latin typeface="Calibri"/>
                <a:ea typeface="Calibri"/>
                <a:cs typeface="Calibri"/>
                <a:sym typeface="Calibri"/>
              </a:rPr>
              <a:t>Menubutton</a:t>
            </a:r>
            <a:r>
              <a:rPr lang="en-IN" sz="1750" i="1" dirty="0">
                <a:solidFill>
                  <a:schemeClr val="dk1"/>
                </a:solidFill>
                <a:latin typeface="Calibri"/>
                <a:ea typeface="Calibri"/>
                <a:cs typeface="Calibri"/>
                <a:sym typeface="Calibri"/>
              </a:rPr>
              <a:t>(Top, options) </a:t>
            </a:r>
            <a:endParaRPr sz="1750" i="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i="1" dirty="0">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600" i="1" dirty="0">
                <a:solidFill>
                  <a:schemeClr val="dk1"/>
                </a:solidFill>
                <a:latin typeface="Calibri"/>
                <a:ea typeface="Calibri"/>
                <a:cs typeface="Calibri"/>
                <a:sym typeface="Calibri"/>
              </a:rPr>
              <a:t>from </a:t>
            </a:r>
            <a:r>
              <a:rPr lang="en-IN" sz="1600" i="1" dirty="0" err="1">
                <a:solidFill>
                  <a:schemeClr val="dk1"/>
                </a:solidFill>
                <a:latin typeface="Calibri"/>
                <a:ea typeface="Calibri"/>
                <a:cs typeface="Calibri"/>
                <a:sym typeface="Calibri"/>
              </a:rPr>
              <a:t>tkinter</a:t>
            </a:r>
            <a:r>
              <a:rPr lang="en-IN" sz="1600" i="1" dirty="0">
                <a:solidFill>
                  <a:schemeClr val="dk1"/>
                </a:solidFill>
                <a:latin typeface="Calibri"/>
                <a:ea typeface="Calibri"/>
                <a:cs typeface="Calibri"/>
                <a:sym typeface="Calibri"/>
              </a:rPr>
              <a:t> import *</a:t>
            </a:r>
            <a:endParaRPr/>
          </a:p>
          <a:p>
            <a:pPr marL="0" marR="0" lvl="0" indent="0" algn="just" rtl="0">
              <a:lnSpc>
                <a:spcPct val="150000"/>
              </a:lnSpc>
              <a:spcBef>
                <a:spcPts val="0"/>
              </a:spcBef>
              <a:spcAft>
                <a:spcPts val="0"/>
              </a:spcAft>
              <a:buNone/>
            </a:pPr>
            <a:r>
              <a:rPr lang="en-IN" sz="1600" i="1" dirty="0">
                <a:solidFill>
                  <a:schemeClr val="dk1"/>
                </a:solidFill>
                <a:latin typeface="Calibri"/>
                <a:ea typeface="Calibri"/>
                <a:cs typeface="Calibri"/>
                <a:sym typeface="Calibri"/>
              </a:rPr>
              <a:t>from </a:t>
            </a:r>
            <a:r>
              <a:rPr lang="en-IN" sz="1600" i="1" dirty="0" err="1">
                <a:solidFill>
                  <a:schemeClr val="dk1"/>
                </a:solidFill>
                <a:latin typeface="Calibri"/>
                <a:ea typeface="Calibri"/>
                <a:cs typeface="Calibri"/>
                <a:sym typeface="Calibri"/>
              </a:rPr>
              <a:t>tkinter</a:t>
            </a:r>
            <a:r>
              <a:rPr lang="en-IN" sz="1600" i="1" dirty="0">
                <a:solidFill>
                  <a:schemeClr val="dk1"/>
                </a:solidFill>
                <a:latin typeface="Calibri"/>
                <a:ea typeface="Calibri"/>
                <a:cs typeface="Calibri"/>
                <a:sym typeface="Calibri"/>
              </a:rPr>
              <a:t> import </a:t>
            </a:r>
            <a:r>
              <a:rPr lang="en-IN" sz="1600" i="1" dirty="0" err="1">
                <a:solidFill>
                  <a:schemeClr val="dk1"/>
                </a:solidFill>
                <a:latin typeface="Calibri"/>
                <a:ea typeface="Calibri"/>
                <a:cs typeface="Calibri"/>
                <a:sym typeface="Calibri"/>
              </a:rPr>
              <a:t>messagebox</a:t>
            </a:r>
            <a:endParaRPr sz="1600" i="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i="1" dirty="0">
                <a:solidFill>
                  <a:schemeClr val="dk1"/>
                </a:solidFill>
                <a:latin typeface="Calibri"/>
                <a:ea typeface="Calibri"/>
                <a:cs typeface="Calibri"/>
                <a:sym typeface="Calibri"/>
              </a:rPr>
              <a:t>root= </a:t>
            </a:r>
            <a:r>
              <a:rPr lang="en-IN" sz="1600" i="1" dirty="0" err="1">
                <a:solidFill>
                  <a:schemeClr val="dk1"/>
                </a:solidFill>
                <a:latin typeface="Calibri"/>
                <a:ea typeface="Calibri"/>
                <a:cs typeface="Calibri"/>
                <a:sym typeface="Calibri"/>
              </a:rPr>
              <a:t>Tk</a:t>
            </a:r>
            <a:r>
              <a:rPr lang="en-IN" sz="1600" i="1" dirty="0">
                <a:solidFill>
                  <a:schemeClr val="dk1"/>
                </a:solidFill>
                <a:latin typeface="Calibri"/>
                <a:ea typeface="Calibri"/>
                <a:cs typeface="Calibri"/>
                <a:sym typeface="Calibri"/>
              </a:rPr>
              <a:t>()</a:t>
            </a:r>
            <a:endParaRPr/>
          </a:p>
          <a:p>
            <a:pPr marL="0" marR="0" lvl="0" indent="0" algn="just" rtl="0">
              <a:lnSpc>
                <a:spcPct val="150000"/>
              </a:lnSpc>
              <a:spcBef>
                <a:spcPts val="0"/>
              </a:spcBef>
              <a:spcAft>
                <a:spcPts val="0"/>
              </a:spcAft>
              <a:buNone/>
            </a:pPr>
            <a:r>
              <a:rPr lang="en-IN" sz="1600" i="1" dirty="0" err="1">
                <a:solidFill>
                  <a:schemeClr val="dk1"/>
                </a:solidFill>
                <a:latin typeface="Calibri"/>
                <a:ea typeface="Calibri"/>
                <a:cs typeface="Calibri"/>
                <a:sym typeface="Calibri"/>
              </a:rPr>
              <a:t>root.title</a:t>
            </a:r>
            <a:r>
              <a:rPr lang="en-IN" sz="1600" i="1" dirty="0">
                <a:solidFill>
                  <a:schemeClr val="dk1"/>
                </a:solidFill>
                <a:latin typeface="Calibri"/>
                <a:ea typeface="Calibri"/>
                <a:cs typeface="Calibri"/>
                <a:sym typeface="Calibri"/>
              </a:rPr>
              <a:t>('Menu Demo')</a:t>
            </a:r>
            <a:endParaRPr/>
          </a:p>
          <a:p>
            <a:pPr marL="0" marR="0" lvl="0" indent="0" algn="just" rtl="0">
              <a:lnSpc>
                <a:spcPct val="150000"/>
              </a:lnSpc>
              <a:spcBef>
                <a:spcPts val="0"/>
              </a:spcBef>
              <a:spcAft>
                <a:spcPts val="0"/>
              </a:spcAft>
              <a:buNone/>
            </a:pPr>
            <a:r>
              <a:rPr lang="en-IN" sz="1600" i="1" dirty="0" err="1">
                <a:solidFill>
                  <a:schemeClr val="dk1"/>
                </a:solidFill>
                <a:latin typeface="Calibri"/>
                <a:ea typeface="Calibri"/>
                <a:cs typeface="Calibri"/>
                <a:sym typeface="Calibri"/>
              </a:rPr>
              <a:t>root.geometry</a:t>
            </a:r>
            <a:r>
              <a:rPr lang="en-IN" sz="1600" i="1" dirty="0">
                <a:solidFill>
                  <a:schemeClr val="dk1"/>
                </a:solidFill>
                <a:latin typeface="Calibri"/>
                <a:ea typeface="Calibri"/>
                <a:cs typeface="Calibri"/>
                <a:sym typeface="Calibri"/>
              </a:rPr>
              <a:t>("200x200")</a:t>
            </a:r>
            <a:endParaRPr/>
          </a:p>
          <a:p>
            <a:pPr marL="0" marR="0" lvl="0" indent="0" algn="just" rtl="0">
              <a:lnSpc>
                <a:spcPct val="150000"/>
              </a:lnSpc>
              <a:spcBef>
                <a:spcPts val="0"/>
              </a:spcBef>
              <a:spcAft>
                <a:spcPts val="0"/>
              </a:spcAft>
              <a:buNone/>
            </a:pPr>
            <a:r>
              <a:rPr lang="en-IN" sz="1600" i="1" dirty="0">
                <a:solidFill>
                  <a:schemeClr val="dk1"/>
                </a:solidFill>
                <a:latin typeface="Calibri"/>
                <a:ea typeface="Calibri"/>
                <a:cs typeface="Calibri"/>
                <a:sym typeface="Calibri"/>
              </a:rPr>
              <a:t>def new():</a:t>
            </a:r>
            <a:endParaRPr/>
          </a:p>
          <a:p>
            <a:pPr marL="0" marR="0" lvl="0" indent="0" algn="just" rtl="0">
              <a:lnSpc>
                <a:spcPct val="150000"/>
              </a:lnSpc>
              <a:spcBef>
                <a:spcPts val="0"/>
              </a:spcBef>
              <a:spcAft>
                <a:spcPts val="0"/>
              </a:spcAft>
              <a:buNone/>
            </a:pPr>
            <a:r>
              <a:rPr lang="en-IN" sz="1600" i="1" dirty="0">
                <a:solidFill>
                  <a:schemeClr val="dk1"/>
                </a:solidFill>
                <a:latin typeface="Calibri"/>
                <a:ea typeface="Calibri"/>
                <a:cs typeface="Calibri"/>
                <a:sym typeface="Calibri"/>
              </a:rPr>
              <a:t>    print("New Menu!")</a:t>
            </a:r>
            <a:endParaRPr/>
          </a:p>
          <a:p>
            <a:pPr marL="0" marR="0" lvl="0" indent="0" algn="just" rtl="0">
              <a:lnSpc>
                <a:spcPct val="150000"/>
              </a:lnSpc>
              <a:spcBef>
                <a:spcPts val="0"/>
              </a:spcBef>
              <a:spcAft>
                <a:spcPts val="0"/>
              </a:spcAft>
              <a:buNone/>
            </a:pPr>
            <a:r>
              <a:rPr lang="en-IN" sz="1600" i="1" dirty="0">
                <a:solidFill>
                  <a:schemeClr val="dk1"/>
                </a:solidFill>
                <a:latin typeface="Calibri"/>
                <a:ea typeface="Calibri"/>
                <a:cs typeface="Calibri"/>
                <a:sym typeface="Calibri"/>
              </a:rPr>
              <a:t>def </a:t>
            </a:r>
            <a:r>
              <a:rPr lang="en-IN" sz="1600" i="1" dirty="0" err="1">
                <a:solidFill>
                  <a:schemeClr val="dk1"/>
                </a:solidFill>
                <a:latin typeface="Calibri"/>
                <a:ea typeface="Calibri"/>
                <a:cs typeface="Calibri"/>
                <a:sym typeface="Calibri"/>
              </a:rPr>
              <a:t>disp</a:t>
            </a:r>
            <a:r>
              <a:rPr lang="en-IN" sz="1600" i="1" dirty="0">
                <a:solidFill>
                  <a:schemeClr val="dk1"/>
                </a:solidFill>
                <a:latin typeface="Calibri"/>
                <a:ea typeface="Calibri"/>
                <a:cs typeface="Calibri"/>
                <a:sym typeface="Calibri"/>
              </a:rPr>
              <a:t>():</a:t>
            </a:r>
            <a:endParaRPr/>
          </a:p>
          <a:p>
            <a:pPr marL="0" marR="0" lvl="0" indent="0" algn="just" rtl="0">
              <a:lnSpc>
                <a:spcPct val="150000"/>
              </a:lnSpc>
              <a:spcBef>
                <a:spcPts val="0"/>
              </a:spcBef>
              <a:spcAft>
                <a:spcPts val="0"/>
              </a:spcAft>
              <a:buNone/>
            </a:pPr>
            <a:r>
              <a:rPr lang="en-IN" sz="1600" i="1" dirty="0">
                <a:solidFill>
                  <a:schemeClr val="dk1"/>
                </a:solidFill>
                <a:latin typeface="Calibri"/>
                <a:ea typeface="Calibri"/>
                <a:cs typeface="Calibri"/>
                <a:sym typeface="Calibri"/>
              </a:rPr>
              <a:t>    print("Open Menu!")</a:t>
            </a:r>
            <a:endParaRPr/>
          </a:p>
          <a:p>
            <a:pPr marL="0" marR="0" lvl="0" indent="0" algn="just" rtl="0">
              <a:lnSpc>
                <a:spcPct val="150000"/>
              </a:lnSpc>
              <a:spcBef>
                <a:spcPts val="0"/>
              </a:spcBef>
              <a:spcAft>
                <a:spcPts val="0"/>
              </a:spcAft>
              <a:buNone/>
            </a:pPr>
            <a:endParaRPr sz="1750" i="1">
              <a:solidFill>
                <a:schemeClr val="dk1"/>
              </a:solidFill>
              <a:latin typeface="Calibri"/>
              <a:ea typeface="Calibri"/>
              <a:cs typeface="Calibri"/>
              <a:sym typeface="Calibri"/>
            </a:endParaRPr>
          </a:p>
        </p:txBody>
      </p:sp>
      <p:pic>
        <p:nvPicPr>
          <p:cNvPr id="1135" name="Google Shape;1135;p101"/>
          <p:cNvPicPr preferRelativeResize="0"/>
          <p:nvPr/>
        </p:nvPicPr>
        <p:blipFill rotWithShape="1">
          <a:blip r:embed="rId3">
            <a:alphaModFix/>
          </a:blip>
          <a:srcRect/>
          <a:stretch/>
        </p:blipFill>
        <p:spPr>
          <a:xfrm>
            <a:off x="8730493" y="1864657"/>
            <a:ext cx="3258355" cy="4323281"/>
          </a:xfrm>
          <a:prstGeom prst="rect">
            <a:avLst/>
          </a:prstGeom>
          <a:noFill/>
          <a:ln>
            <a:noFill/>
          </a:ln>
        </p:spPr>
      </p:pic>
      <p:sp>
        <p:nvSpPr>
          <p:cNvPr id="1136" name="Google Shape;1136;p101"/>
          <p:cNvSpPr txBox="1"/>
          <p:nvPr/>
        </p:nvSpPr>
        <p:spPr>
          <a:xfrm>
            <a:off x="3059934" y="2992129"/>
            <a:ext cx="5435964" cy="34932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600" i="1" dirty="0" err="1">
                <a:solidFill>
                  <a:schemeClr val="dk1"/>
                </a:solidFill>
                <a:latin typeface="Calibri"/>
                <a:ea typeface="Calibri"/>
                <a:cs typeface="Calibri"/>
                <a:sym typeface="Calibri"/>
              </a:rPr>
              <a:t>menubutton</a:t>
            </a:r>
            <a:r>
              <a:rPr lang="en-IN" sz="1600" i="1" dirty="0">
                <a:solidFill>
                  <a:schemeClr val="dk1"/>
                </a:solidFill>
                <a:latin typeface="Calibri"/>
                <a:ea typeface="Calibri"/>
                <a:cs typeface="Calibri"/>
                <a:sym typeface="Calibri"/>
              </a:rPr>
              <a:t> = </a:t>
            </a:r>
            <a:r>
              <a:rPr lang="en-IN" sz="1600" i="1" dirty="0" err="1">
                <a:solidFill>
                  <a:schemeClr val="dk1"/>
                </a:solidFill>
                <a:latin typeface="Calibri"/>
                <a:ea typeface="Calibri"/>
                <a:cs typeface="Calibri"/>
                <a:sym typeface="Calibri"/>
              </a:rPr>
              <a:t>Menubutton</a:t>
            </a:r>
            <a:r>
              <a:rPr lang="en-IN" sz="1600" i="1" dirty="0">
                <a:solidFill>
                  <a:schemeClr val="dk1"/>
                </a:solidFill>
                <a:latin typeface="Calibri"/>
                <a:ea typeface="Calibri"/>
                <a:cs typeface="Calibri"/>
                <a:sym typeface="Calibri"/>
              </a:rPr>
              <a:t>(root, text="File")</a:t>
            </a:r>
            <a:endParaRPr/>
          </a:p>
          <a:p>
            <a:pPr marL="0" marR="0" lvl="0" indent="0" algn="just" rtl="0">
              <a:spcBef>
                <a:spcPts val="0"/>
              </a:spcBef>
              <a:spcAft>
                <a:spcPts val="0"/>
              </a:spcAft>
              <a:buNone/>
            </a:pPr>
            <a:r>
              <a:rPr lang="en-IN" sz="1600" i="1" dirty="0" err="1">
                <a:solidFill>
                  <a:schemeClr val="dk1"/>
                </a:solidFill>
                <a:latin typeface="Calibri"/>
                <a:ea typeface="Calibri"/>
                <a:cs typeface="Calibri"/>
                <a:sym typeface="Calibri"/>
              </a:rPr>
              <a:t>menubutton.grid</a:t>
            </a:r>
            <a:r>
              <a:rPr lang="en-IN" sz="1600" i="1" dirty="0">
                <a:solidFill>
                  <a:schemeClr val="dk1"/>
                </a:solidFill>
                <a:latin typeface="Calibri"/>
                <a:ea typeface="Calibri"/>
                <a:cs typeface="Calibri"/>
                <a:sym typeface="Calibri"/>
              </a:rPr>
              <a:t>()</a:t>
            </a:r>
            <a:endParaRPr/>
          </a:p>
          <a:p>
            <a:pPr marL="0" marR="0" lvl="0" indent="0" algn="just" rtl="0">
              <a:spcBef>
                <a:spcPts val="0"/>
              </a:spcBef>
              <a:spcAft>
                <a:spcPts val="0"/>
              </a:spcAft>
              <a:buNone/>
            </a:pPr>
            <a:r>
              <a:rPr lang="en-IN" sz="1600" i="1" dirty="0" err="1">
                <a:solidFill>
                  <a:schemeClr val="dk1"/>
                </a:solidFill>
                <a:latin typeface="Calibri"/>
                <a:ea typeface="Calibri"/>
                <a:cs typeface="Calibri"/>
                <a:sym typeface="Calibri"/>
              </a:rPr>
              <a:t>menubutton.menu</a:t>
            </a:r>
            <a:r>
              <a:rPr lang="en-IN" sz="1600" i="1" dirty="0">
                <a:solidFill>
                  <a:schemeClr val="dk1"/>
                </a:solidFill>
                <a:latin typeface="Calibri"/>
                <a:ea typeface="Calibri"/>
                <a:cs typeface="Calibri"/>
                <a:sym typeface="Calibri"/>
              </a:rPr>
              <a:t> = Menu(</a:t>
            </a:r>
            <a:r>
              <a:rPr lang="en-IN" sz="1600" i="1" dirty="0" err="1">
                <a:solidFill>
                  <a:schemeClr val="dk1"/>
                </a:solidFill>
                <a:latin typeface="Calibri"/>
                <a:ea typeface="Calibri"/>
                <a:cs typeface="Calibri"/>
                <a:sym typeface="Calibri"/>
              </a:rPr>
              <a:t>menubutton</a:t>
            </a:r>
            <a:r>
              <a:rPr lang="en-IN" sz="1600" i="1" dirty="0">
                <a:solidFill>
                  <a:schemeClr val="dk1"/>
                </a:solidFill>
                <a:latin typeface="Calibri"/>
                <a:ea typeface="Calibri"/>
                <a:cs typeface="Calibri"/>
                <a:sym typeface="Calibri"/>
              </a:rPr>
              <a:t>, </a:t>
            </a:r>
            <a:r>
              <a:rPr lang="en-IN" sz="1600" i="1" dirty="0" err="1">
                <a:solidFill>
                  <a:schemeClr val="dk1"/>
                </a:solidFill>
                <a:latin typeface="Calibri"/>
                <a:ea typeface="Calibri"/>
                <a:cs typeface="Calibri"/>
                <a:sym typeface="Calibri"/>
              </a:rPr>
              <a:t>tearoff</a:t>
            </a:r>
            <a:r>
              <a:rPr lang="en-IN" sz="1600" i="1" dirty="0">
                <a:solidFill>
                  <a:schemeClr val="dk1"/>
                </a:solidFill>
                <a:latin typeface="Calibri"/>
                <a:ea typeface="Calibri"/>
                <a:cs typeface="Calibri"/>
                <a:sym typeface="Calibri"/>
              </a:rPr>
              <a:t> = 0)</a:t>
            </a:r>
            <a:endParaRPr/>
          </a:p>
          <a:p>
            <a:pPr marL="0" marR="0" lvl="0" indent="0" algn="just" rtl="0">
              <a:spcBef>
                <a:spcPts val="0"/>
              </a:spcBef>
              <a:spcAft>
                <a:spcPts val="0"/>
              </a:spcAft>
              <a:buNone/>
            </a:pPr>
            <a:r>
              <a:rPr lang="en-IN" sz="1600" i="1" dirty="0" err="1">
                <a:solidFill>
                  <a:schemeClr val="dk1"/>
                </a:solidFill>
                <a:latin typeface="Calibri"/>
                <a:ea typeface="Calibri"/>
                <a:cs typeface="Calibri"/>
                <a:sym typeface="Calibri"/>
              </a:rPr>
              <a:t>menubutton</a:t>
            </a:r>
            <a:r>
              <a:rPr lang="en-IN" sz="1600" i="1" dirty="0">
                <a:solidFill>
                  <a:schemeClr val="dk1"/>
                </a:solidFill>
                <a:latin typeface="Calibri"/>
                <a:ea typeface="Calibri"/>
                <a:cs typeface="Calibri"/>
                <a:sym typeface="Calibri"/>
              </a:rPr>
              <a:t>["menu"] = </a:t>
            </a:r>
            <a:r>
              <a:rPr lang="en-IN" sz="1600" i="1" dirty="0" err="1">
                <a:solidFill>
                  <a:schemeClr val="dk1"/>
                </a:solidFill>
                <a:latin typeface="Calibri"/>
                <a:ea typeface="Calibri"/>
                <a:cs typeface="Calibri"/>
                <a:sym typeface="Calibri"/>
              </a:rPr>
              <a:t>menubutton.menu</a:t>
            </a:r>
            <a:endParaRPr sz="1600" i="1">
              <a:solidFill>
                <a:schemeClr val="dk1"/>
              </a:solidFill>
              <a:latin typeface="Calibri"/>
              <a:ea typeface="Calibri"/>
              <a:cs typeface="Calibri"/>
              <a:sym typeface="Calibri"/>
            </a:endParaRPr>
          </a:p>
          <a:p>
            <a:pPr marL="0" marR="0" lvl="0" indent="0" algn="just" rtl="0">
              <a:spcBef>
                <a:spcPts val="0"/>
              </a:spcBef>
              <a:spcAft>
                <a:spcPts val="0"/>
              </a:spcAft>
              <a:buNone/>
            </a:pPr>
            <a:r>
              <a:rPr lang="en-IN" sz="1600" i="1" dirty="0" err="1">
                <a:solidFill>
                  <a:schemeClr val="dk1"/>
                </a:solidFill>
                <a:latin typeface="Calibri"/>
                <a:ea typeface="Calibri"/>
                <a:cs typeface="Calibri"/>
                <a:sym typeface="Calibri"/>
              </a:rPr>
              <a:t>menubutton.menu.add_command</a:t>
            </a:r>
            <a:r>
              <a:rPr lang="en-IN" sz="1600" i="1" dirty="0">
                <a:solidFill>
                  <a:schemeClr val="dk1"/>
                </a:solidFill>
                <a:latin typeface="Calibri"/>
                <a:ea typeface="Calibri"/>
                <a:cs typeface="Calibri"/>
                <a:sym typeface="Calibri"/>
              </a:rPr>
              <a:t>(label="Create </a:t>
            </a:r>
            <a:r>
              <a:rPr lang="en-IN" sz="1600" i="1" dirty="0" err="1">
                <a:solidFill>
                  <a:schemeClr val="dk1"/>
                </a:solidFill>
                <a:latin typeface="Calibri"/>
                <a:ea typeface="Calibri"/>
                <a:cs typeface="Calibri"/>
                <a:sym typeface="Calibri"/>
              </a:rPr>
              <a:t>new",command</a:t>
            </a:r>
            <a:r>
              <a:rPr lang="en-IN" sz="1600" i="1" dirty="0">
                <a:solidFill>
                  <a:schemeClr val="dk1"/>
                </a:solidFill>
                <a:latin typeface="Calibri"/>
                <a:ea typeface="Calibri"/>
                <a:cs typeface="Calibri"/>
                <a:sym typeface="Calibri"/>
              </a:rPr>
              <a:t>=new)</a:t>
            </a:r>
            <a:endParaRPr/>
          </a:p>
          <a:p>
            <a:pPr marL="0" marR="0" lvl="0" indent="0" algn="just" rtl="0">
              <a:spcBef>
                <a:spcPts val="0"/>
              </a:spcBef>
              <a:spcAft>
                <a:spcPts val="0"/>
              </a:spcAft>
              <a:buNone/>
            </a:pPr>
            <a:r>
              <a:rPr lang="en-IN" sz="1600" i="1" dirty="0" err="1">
                <a:solidFill>
                  <a:schemeClr val="dk1"/>
                </a:solidFill>
                <a:latin typeface="Calibri"/>
                <a:ea typeface="Calibri"/>
                <a:cs typeface="Calibri"/>
                <a:sym typeface="Calibri"/>
              </a:rPr>
              <a:t>menubutton.menu.add_command</a:t>
            </a:r>
            <a:r>
              <a:rPr lang="en-IN" sz="1600" i="1" dirty="0">
                <a:solidFill>
                  <a:schemeClr val="dk1"/>
                </a:solidFill>
                <a:latin typeface="Calibri"/>
                <a:ea typeface="Calibri"/>
                <a:cs typeface="Calibri"/>
                <a:sym typeface="Calibri"/>
              </a:rPr>
              <a:t>(label="</a:t>
            </a:r>
            <a:r>
              <a:rPr lang="en-IN" sz="1600" i="1" dirty="0" err="1">
                <a:solidFill>
                  <a:schemeClr val="dk1"/>
                </a:solidFill>
                <a:latin typeface="Calibri"/>
                <a:ea typeface="Calibri"/>
                <a:cs typeface="Calibri"/>
                <a:sym typeface="Calibri"/>
              </a:rPr>
              <a:t>Open",command</a:t>
            </a:r>
            <a:r>
              <a:rPr lang="en-IN" sz="1600" i="1" dirty="0">
                <a:solidFill>
                  <a:schemeClr val="dk1"/>
                </a:solidFill>
                <a:latin typeface="Calibri"/>
                <a:ea typeface="Calibri"/>
                <a:cs typeface="Calibri"/>
                <a:sym typeface="Calibri"/>
              </a:rPr>
              <a:t>=</a:t>
            </a:r>
            <a:r>
              <a:rPr lang="en-IN" sz="1600" i="1" dirty="0" err="1">
                <a:solidFill>
                  <a:schemeClr val="dk1"/>
                </a:solidFill>
                <a:latin typeface="Calibri"/>
                <a:ea typeface="Calibri"/>
                <a:cs typeface="Calibri"/>
                <a:sym typeface="Calibri"/>
              </a:rPr>
              <a:t>disp</a:t>
            </a:r>
            <a:r>
              <a:rPr lang="en-IN" sz="1600" i="1" dirty="0">
                <a:solidFill>
                  <a:schemeClr val="dk1"/>
                </a:solidFill>
                <a:latin typeface="Calibri"/>
                <a:ea typeface="Calibri"/>
                <a:cs typeface="Calibri"/>
                <a:sym typeface="Calibri"/>
              </a:rPr>
              <a:t>)</a:t>
            </a:r>
            <a:endParaRPr/>
          </a:p>
          <a:p>
            <a:pPr marL="0" marR="0" lvl="0" indent="0" algn="just" rtl="0">
              <a:spcBef>
                <a:spcPts val="0"/>
              </a:spcBef>
              <a:spcAft>
                <a:spcPts val="0"/>
              </a:spcAft>
              <a:buNone/>
            </a:pPr>
            <a:r>
              <a:rPr lang="en-IN" sz="1600" i="1" dirty="0" err="1">
                <a:solidFill>
                  <a:schemeClr val="dk1"/>
                </a:solidFill>
                <a:latin typeface="Calibri"/>
                <a:ea typeface="Calibri"/>
                <a:cs typeface="Calibri"/>
                <a:sym typeface="Calibri"/>
              </a:rPr>
              <a:t>menubutton.menu.add_separator</a:t>
            </a:r>
            <a:r>
              <a:rPr lang="en-IN" sz="1600" i="1" dirty="0">
                <a:solidFill>
                  <a:schemeClr val="dk1"/>
                </a:solidFill>
                <a:latin typeface="Calibri"/>
                <a:ea typeface="Calibri"/>
                <a:cs typeface="Calibri"/>
                <a:sym typeface="Calibri"/>
              </a:rPr>
              <a:t>()</a:t>
            </a:r>
            <a:endParaRPr/>
          </a:p>
          <a:p>
            <a:pPr marL="0" marR="0" lvl="0" indent="0" algn="just" rtl="0">
              <a:spcBef>
                <a:spcPts val="0"/>
              </a:spcBef>
              <a:spcAft>
                <a:spcPts val="0"/>
              </a:spcAft>
              <a:buNone/>
            </a:pPr>
            <a:r>
              <a:rPr lang="en-IN" sz="1600" i="1" dirty="0" err="1">
                <a:solidFill>
                  <a:schemeClr val="dk1"/>
                </a:solidFill>
                <a:latin typeface="Calibri"/>
                <a:ea typeface="Calibri"/>
                <a:cs typeface="Calibri"/>
                <a:sym typeface="Calibri"/>
              </a:rPr>
              <a:t>menubutton.menu.add_command</a:t>
            </a:r>
            <a:r>
              <a:rPr lang="en-IN" sz="1600" i="1" dirty="0">
                <a:solidFill>
                  <a:schemeClr val="dk1"/>
                </a:solidFill>
                <a:latin typeface="Calibri"/>
                <a:ea typeface="Calibri"/>
                <a:cs typeface="Calibri"/>
                <a:sym typeface="Calibri"/>
              </a:rPr>
              <a:t>(label="</a:t>
            </a:r>
            <a:r>
              <a:rPr lang="en-IN" sz="1600" i="1" dirty="0" err="1">
                <a:solidFill>
                  <a:schemeClr val="dk1"/>
                </a:solidFill>
                <a:latin typeface="Calibri"/>
                <a:ea typeface="Calibri"/>
                <a:cs typeface="Calibri"/>
                <a:sym typeface="Calibri"/>
              </a:rPr>
              <a:t>Exit",command</a:t>
            </a:r>
            <a:r>
              <a:rPr lang="en-IN" sz="1600" i="1" dirty="0">
                <a:solidFill>
                  <a:schemeClr val="dk1"/>
                </a:solidFill>
                <a:latin typeface="Calibri"/>
                <a:ea typeface="Calibri"/>
                <a:cs typeface="Calibri"/>
                <a:sym typeface="Calibri"/>
              </a:rPr>
              <a:t>=</a:t>
            </a:r>
            <a:r>
              <a:rPr lang="en-IN" sz="1600" i="1" dirty="0" err="1">
                <a:solidFill>
                  <a:schemeClr val="dk1"/>
                </a:solidFill>
                <a:latin typeface="Calibri"/>
                <a:ea typeface="Calibri"/>
                <a:cs typeface="Calibri"/>
                <a:sym typeface="Calibri"/>
              </a:rPr>
              <a:t>root.quit</a:t>
            </a:r>
            <a:r>
              <a:rPr lang="en-IN" sz="1600" i="1" dirty="0">
                <a:solidFill>
                  <a:schemeClr val="dk1"/>
                </a:solidFill>
                <a:latin typeface="Calibri"/>
                <a:ea typeface="Calibri"/>
                <a:cs typeface="Calibri"/>
                <a:sym typeface="Calibri"/>
              </a:rPr>
              <a:t>)</a:t>
            </a:r>
            <a:endParaRPr/>
          </a:p>
          <a:p>
            <a:pPr marL="0" marR="0" lvl="0" indent="0" algn="just" rtl="0">
              <a:lnSpc>
                <a:spcPct val="150000"/>
              </a:lnSpc>
              <a:spcBef>
                <a:spcPts val="0"/>
              </a:spcBef>
              <a:spcAft>
                <a:spcPts val="0"/>
              </a:spcAft>
              <a:buNone/>
            </a:pPr>
            <a:r>
              <a:rPr lang="en-IN" sz="1600" i="1" dirty="0" err="1">
                <a:solidFill>
                  <a:schemeClr val="dk1"/>
                </a:solidFill>
                <a:latin typeface="Calibri"/>
                <a:ea typeface="Calibri"/>
                <a:cs typeface="Calibri"/>
                <a:sym typeface="Calibri"/>
              </a:rPr>
              <a:t>menubutton.pack</a:t>
            </a:r>
            <a:r>
              <a:rPr lang="en-IN" sz="1600" i="1" dirty="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02"/>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42" name="Google Shape;1142;p102"/>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Declarative Programming Paradigm</a:t>
            </a:r>
            <a:endParaRPr sz="3500" b="1">
              <a:solidFill>
                <a:schemeClr val="lt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03"/>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48" name="Google Shape;1148;p103"/>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Introduction</a:t>
            </a:r>
            <a:endParaRPr sz="2400" b="1">
              <a:solidFill>
                <a:schemeClr val="dk1"/>
              </a:solidFill>
              <a:latin typeface="Arial"/>
              <a:ea typeface="Arial"/>
              <a:cs typeface="Arial"/>
              <a:sym typeface="Arial"/>
            </a:endParaRPr>
          </a:p>
        </p:txBody>
      </p:sp>
      <p:sp>
        <p:nvSpPr>
          <p:cNvPr id="1149" name="Google Shape;1149;p103"/>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50" name="Google Shape;1150;p103"/>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151" name="Google Shape;1151;p103"/>
          <p:cNvSpPr txBox="1"/>
          <p:nvPr/>
        </p:nvSpPr>
        <p:spPr>
          <a:xfrm>
            <a:off x="189705" y="625866"/>
            <a:ext cx="11812590" cy="4443524"/>
          </a:xfrm>
          <a:prstGeom prst="rect">
            <a:avLst/>
          </a:prstGeom>
          <a:noFill/>
          <a:ln>
            <a:noFill/>
          </a:ln>
        </p:spPr>
        <p:txBody>
          <a:bodyPr spcFirstLastPara="1" wrap="square" lIns="0" tIns="0" rIns="0" bIns="0" anchor="t" anchorCtr="0">
            <a:spAutoFit/>
          </a:bodyPr>
          <a:lstStyle/>
          <a:p>
            <a:pPr marL="285750" marR="0" lvl="0" indent="-285750" algn="l"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Declarative programming is a programming paradigm that expresses the logic of a computation without describing its	control flow.</a:t>
            </a:r>
            <a:endParaRPr/>
          </a:p>
          <a:p>
            <a:pPr marL="285750" marR="0" lvl="0" indent="-285750" algn="l"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This  paradigm often considers programs as theories of a formal logic, and computations as deductions in that logic space.</a:t>
            </a:r>
            <a:endParaRPr/>
          </a:p>
          <a:p>
            <a:pPr marL="285750" marR="0" lvl="0" indent="-285750" algn="l"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Declarative programming is often defined as any style of programming that is not imperative. </a:t>
            </a:r>
            <a:endParaRPr/>
          </a:p>
          <a:p>
            <a:pPr marL="285750" marR="0" lvl="0" indent="-285750" algn="l"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Common declarative languages include those of database query languages (SQL), logic programming, functional programming, etc.</a:t>
            </a:r>
            <a:endParaRPr/>
          </a:p>
          <a:p>
            <a:pPr marL="285750" marR="0" lvl="0" indent="-285750" algn="l"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program that describes what computation should be performed and not how to compute it. Non-imperative, non-procedural.</a:t>
            </a:r>
            <a:endParaRPr/>
          </a:p>
          <a:p>
            <a:pPr marL="285750" marR="0" lvl="0" indent="-285750" algn="l"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Any programming language that lacks side effects(example:  a function might modify a global variable or static variable, modify one of its arguments, raise an exception,).</a:t>
            </a:r>
            <a:endParaRPr/>
          </a:p>
          <a:p>
            <a:pPr marL="285750" marR="0" lvl="0" indent="-285750" algn="l"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language with a clear correspondence to mathematical logic.</a:t>
            </a:r>
            <a:endParaRPr/>
          </a:p>
          <a:p>
            <a:pPr marL="285750" marR="0" lvl="0" indent="-174625" algn="l"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sp>
        <p:nvSpPr>
          <p:cNvPr id="1152" name="Google Shape;1152;p103"/>
          <p:cNvSpPr/>
          <p:nvPr/>
        </p:nvSpPr>
        <p:spPr>
          <a:xfrm>
            <a:off x="7987553" y="4222376"/>
            <a:ext cx="2151529" cy="57822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Declarative</a:t>
            </a:r>
            <a:endParaRPr sz="1800">
              <a:solidFill>
                <a:schemeClr val="dk1"/>
              </a:solidFill>
              <a:latin typeface="Calibri"/>
              <a:ea typeface="Calibri"/>
              <a:cs typeface="Calibri"/>
              <a:sym typeface="Calibri"/>
            </a:endParaRPr>
          </a:p>
        </p:txBody>
      </p:sp>
      <p:sp>
        <p:nvSpPr>
          <p:cNvPr id="1153" name="Google Shape;1153;p103"/>
          <p:cNvSpPr/>
          <p:nvPr/>
        </p:nvSpPr>
        <p:spPr>
          <a:xfrm>
            <a:off x="6378388" y="5784543"/>
            <a:ext cx="2151529" cy="57822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Functional ( lambda, lisp)</a:t>
            </a:r>
            <a:endParaRPr sz="1800">
              <a:solidFill>
                <a:schemeClr val="dk1"/>
              </a:solidFill>
              <a:latin typeface="Calibri"/>
              <a:ea typeface="Calibri"/>
              <a:cs typeface="Calibri"/>
              <a:sym typeface="Calibri"/>
            </a:endParaRPr>
          </a:p>
        </p:txBody>
      </p:sp>
      <p:sp>
        <p:nvSpPr>
          <p:cNvPr id="1154" name="Google Shape;1154;p103"/>
          <p:cNvSpPr/>
          <p:nvPr/>
        </p:nvSpPr>
        <p:spPr>
          <a:xfrm>
            <a:off x="9444318" y="5784543"/>
            <a:ext cx="2151529" cy="57822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Logic (First order logic, prolog)</a:t>
            </a:r>
            <a:endParaRPr sz="1800">
              <a:solidFill>
                <a:schemeClr val="dk1"/>
              </a:solidFill>
              <a:latin typeface="Calibri"/>
              <a:ea typeface="Calibri"/>
              <a:cs typeface="Calibri"/>
              <a:sym typeface="Calibri"/>
            </a:endParaRPr>
          </a:p>
        </p:txBody>
      </p:sp>
      <p:cxnSp>
        <p:nvCxnSpPr>
          <p:cNvPr id="1155" name="Google Shape;1155;p103"/>
          <p:cNvCxnSpPr>
            <a:stCxn id="1152" idx="2"/>
          </p:cNvCxnSpPr>
          <p:nvPr/>
        </p:nvCxnSpPr>
        <p:spPr>
          <a:xfrm>
            <a:off x="9063318" y="4800600"/>
            <a:ext cx="0" cy="524400"/>
          </a:xfrm>
          <a:prstGeom prst="straightConnector1">
            <a:avLst/>
          </a:prstGeom>
          <a:noFill/>
          <a:ln w="9525" cap="flat" cmpd="sng">
            <a:solidFill>
              <a:schemeClr val="dk1"/>
            </a:solidFill>
            <a:prstDash val="solid"/>
            <a:miter lim="800000"/>
            <a:headEnd type="none" w="sm" len="sm"/>
            <a:tailEnd type="none" w="sm" len="sm"/>
          </a:ln>
        </p:spPr>
      </p:cxnSp>
      <p:cxnSp>
        <p:nvCxnSpPr>
          <p:cNvPr id="1156" name="Google Shape;1156;p103"/>
          <p:cNvCxnSpPr/>
          <p:nvPr/>
        </p:nvCxnSpPr>
        <p:spPr>
          <a:xfrm>
            <a:off x="7454152" y="5311588"/>
            <a:ext cx="3065930" cy="0"/>
          </a:xfrm>
          <a:prstGeom prst="straightConnector1">
            <a:avLst/>
          </a:prstGeom>
          <a:noFill/>
          <a:ln w="9525" cap="flat" cmpd="sng">
            <a:solidFill>
              <a:schemeClr val="dk1"/>
            </a:solidFill>
            <a:prstDash val="solid"/>
            <a:miter lim="800000"/>
            <a:headEnd type="none" w="sm" len="sm"/>
            <a:tailEnd type="none" w="sm" len="sm"/>
          </a:ln>
        </p:spPr>
      </p:cxnSp>
      <p:cxnSp>
        <p:nvCxnSpPr>
          <p:cNvPr id="1157" name="Google Shape;1157;p103"/>
          <p:cNvCxnSpPr>
            <a:endCxn id="1153" idx="0"/>
          </p:cNvCxnSpPr>
          <p:nvPr/>
        </p:nvCxnSpPr>
        <p:spPr>
          <a:xfrm>
            <a:off x="7454152" y="5324943"/>
            <a:ext cx="0" cy="459600"/>
          </a:xfrm>
          <a:prstGeom prst="straightConnector1">
            <a:avLst/>
          </a:prstGeom>
          <a:noFill/>
          <a:ln w="9525" cap="flat" cmpd="sng">
            <a:solidFill>
              <a:schemeClr val="dk1"/>
            </a:solidFill>
            <a:prstDash val="solid"/>
            <a:miter lim="800000"/>
            <a:headEnd type="none" w="sm" len="sm"/>
            <a:tailEnd type="triangle" w="med" len="med"/>
          </a:ln>
        </p:spPr>
      </p:cxnSp>
      <p:cxnSp>
        <p:nvCxnSpPr>
          <p:cNvPr id="1158" name="Google Shape;1158;p103"/>
          <p:cNvCxnSpPr/>
          <p:nvPr/>
        </p:nvCxnSpPr>
        <p:spPr>
          <a:xfrm>
            <a:off x="10520082" y="5311588"/>
            <a:ext cx="0" cy="47295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04"/>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64" name="Google Shape;1164;p104"/>
          <p:cNvSpPr txBox="1"/>
          <p:nvPr/>
        </p:nvSpPr>
        <p:spPr>
          <a:xfrm>
            <a:off x="0" y="158206"/>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Declarative Programming Paradigm</a:t>
            </a:r>
            <a:endParaRPr sz="2400" b="1">
              <a:solidFill>
                <a:schemeClr val="dk1"/>
              </a:solidFill>
              <a:latin typeface="Arial"/>
              <a:ea typeface="Arial"/>
              <a:cs typeface="Arial"/>
              <a:sym typeface="Arial"/>
            </a:endParaRPr>
          </a:p>
        </p:txBody>
      </p:sp>
      <p:sp>
        <p:nvSpPr>
          <p:cNvPr id="1165" name="Google Shape;1165;p104"/>
          <p:cNvSpPr/>
          <p:nvPr/>
        </p:nvSpPr>
        <p:spPr>
          <a:xfrm rot="10800000" flipH="1">
            <a:off x="0" y="6705049"/>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66" name="Google Shape;1166;p104"/>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167" name="Google Shape;1167;p104"/>
          <p:cNvSpPr txBox="1"/>
          <p:nvPr/>
        </p:nvSpPr>
        <p:spPr>
          <a:xfrm>
            <a:off x="0" y="2212295"/>
            <a:ext cx="11812590" cy="2827697"/>
          </a:xfrm>
          <a:prstGeom prst="rect">
            <a:avLst/>
          </a:prstGeom>
          <a:noFill/>
          <a:ln>
            <a:noFill/>
          </a:ln>
        </p:spPr>
        <p:txBody>
          <a:bodyPr spcFirstLastPara="1" wrap="square" lIns="0" tIns="0" rIns="0" bIns="0" anchor="t" anchorCtr="0">
            <a:spAutoFit/>
          </a:bodyPr>
          <a:lstStyle/>
          <a:p>
            <a:pPr marL="285750" marR="0" lvl="0" indent="-285750" algn="l"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A program that describes what computation should be performed and not how to compute it .</a:t>
            </a:r>
            <a:endParaRPr/>
          </a:p>
          <a:p>
            <a:pPr marL="285750" marR="0" lvl="0" indent="-285750" algn="l"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 Any programming language that lacks side effects (or more specifically, is referentially transparent).</a:t>
            </a:r>
            <a:endParaRPr/>
          </a:p>
          <a:p>
            <a:pPr marL="285750" marR="0" lvl="0" indent="-285750" algn="l"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 A language with a clear correspondence to mathematical logic</a:t>
            </a:r>
            <a:endParaRPr/>
          </a:p>
          <a:p>
            <a:pPr marL="285750" marR="0" lvl="0" indent="-285750" algn="l"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Here, the term side effect was mentioned. </a:t>
            </a:r>
            <a:endParaRPr/>
          </a:p>
          <a:p>
            <a:pPr marL="285750" marR="0" lvl="0" indent="-285750" algn="l"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A function or expression is said to have a side effect if, in addition to returning a value, it also modifies some state or has an observable interaction with calling functions or the outside world. </a:t>
            </a:r>
            <a:r>
              <a:rPr lang="en-US" sz="1750" dirty="0" smtClean="0">
                <a:solidFill>
                  <a:schemeClr val="dk1"/>
                </a:solidFill>
                <a:latin typeface="Calibri"/>
                <a:ea typeface="Calibri"/>
                <a:cs typeface="Calibri"/>
                <a:sym typeface="Calibri"/>
              </a:rPr>
              <a:t>,</a:t>
            </a:r>
            <a:endParaRPr sz="175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Examples of declarative languages are HTML, XML, CSS, JSON and SQL, and there are more</a:t>
            </a:r>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05"/>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73" name="Google Shape;1173;p105"/>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SQL Elements</a:t>
            </a:r>
            <a:endParaRPr sz="2400" b="1">
              <a:solidFill>
                <a:schemeClr val="dk1"/>
              </a:solidFill>
              <a:latin typeface="Arial"/>
              <a:ea typeface="Arial"/>
              <a:cs typeface="Arial"/>
              <a:sym typeface="Arial"/>
            </a:endParaRPr>
          </a:p>
        </p:txBody>
      </p:sp>
      <p:sp>
        <p:nvSpPr>
          <p:cNvPr id="1174" name="Google Shape;1174;p105"/>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75" name="Google Shape;1175;p105"/>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176" name="Google Shape;1176;p105"/>
          <p:cNvSpPr txBox="1"/>
          <p:nvPr/>
        </p:nvSpPr>
        <p:spPr>
          <a:xfrm>
            <a:off x="189705" y="625866"/>
            <a:ext cx="11812590" cy="403956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IN" sz="1750">
                <a:solidFill>
                  <a:schemeClr val="dk1"/>
                </a:solidFill>
                <a:latin typeface="Calibri"/>
                <a:ea typeface="Calibri"/>
                <a:cs typeface="Calibri"/>
                <a:sym typeface="Calibri"/>
              </a:rPr>
              <a:t>SQL is the	standard language used to communicate with a relational database.	</a:t>
            </a:r>
            <a:endParaRPr sz="175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IN" sz="1750">
                <a:solidFill>
                  <a:schemeClr val="dk1"/>
                </a:solidFill>
                <a:latin typeface="Calibri"/>
                <a:ea typeface="Calibri"/>
                <a:cs typeface="Calibri"/>
                <a:sym typeface="Calibri"/>
              </a:rPr>
              <a:t>It can be used to retrieve data from a database using a query but it can also be used to create, manage, destroy as well as modify their structure and contents.</a:t>
            </a:r>
            <a:endParaRPr/>
          </a:p>
          <a:p>
            <a:pPr marL="0" marR="0" lvl="0" indent="0" algn="l" rtl="0">
              <a:lnSpc>
                <a:spcPct val="150000"/>
              </a:lnSpc>
              <a:spcBef>
                <a:spcPts val="0"/>
              </a:spcBef>
              <a:spcAft>
                <a:spcPts val="0"/>
              </a:spcAft>
              <a:buNone/>
            </a:pPr>
            <a:r>
              <a:rPr lang="en-IN" sz="1750">
                <a:solidFill>
                  <a:schemeClr val="dk1"/>
                </a:solidFill>
                <a:latin typeface="Calibri"/>
                <a:ea typeface="Calibri"/>
                <a:cs typeface="Calibri"/>
                <a:sym typeface="Calibri"/>
              </a:rPr>
              <a:t>The language is subdivided into several language elements, including:</a:t>
            </a:r>
            <a:endParaRPr sz="175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Clauses</a:t>
            </a:r>
            <a:endParaRPr/>
          </a:p>
          <a:p>
            <a:pPr marL="742950" marR="0" lvl="1" indent="-285750" algn="l"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Expressions</a:t>
            </a:r>
            <a:endParaRPr/>
          </a:p>
          <a:p>
            <a:pPr marL="742950" marR="0" lvl="1" indent="-285750" algn="l"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Predicates</a:t>
            </a:r>
            <a:endParaRPr/>
          </a:p>
          <a:p>
            <a:pPr marL="742950" marR="0" lvl="1" indent="-285750" algn="l"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Queries</a:t>
            </a:r>
            <a:endParaRPr/>
          </a:p>
          <a:p>
            <a:pPr marL="742950" marR="0" lvl="1" indent="-285750" algn="l"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Statements</a:t>
            </a:r>
            <a:endParaRPr/>
          </a:p>
          <a:p>
            <a:pPr marL="285750" marR="0" lvl="0" indent="-174625" algn="l"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6"/>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82" name="Google Shape;1182;p106"/>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Procedure vs declarative</a:t>
            </a:r>
            <a:endParaRPr sz="2400" b="1">
              <a:solidFill>
                <a:schemeClr val="dk1"/>
              </a:solidFill>
              <a:latin typeface="Arial"/>
              <a:ea typeface="Arial"/>
              <a:cs typeface="Arial"/>
              <a:sym typeface="Arial"/>
            </a:endParaRPr>
          </a:p>
        </p:txBody>
      </p:sp>
      <p:sp>
        <p:nvSpPr>
          <p:cNvPr id="1183" name="Google Shape;1183;p106"/>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84" name="Google Shape;1184;p106"/>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pic>
        <p:nvPicPr>
          <p:cNvPr id="1185" name="Google Shape;1185;p106" descr="4 items describing how to get the bucket and one on what the process is"/>
          <p:cNvPicPr preferRelativeResize="0"/>
          <p:nvPr/>
        </p:nvPicPr>
        <p:blipFill rotWithShape="1">
          <a:blip r:embed="rId3">
            <a:alphaModFix/>
          </a:blip>
          <a:srcRect/>
          <a:stretch/>
        </p:blipFill>
        <p:spPr>
          <a:xfrm>
            <a:off x="568527" y="613862"/>
            <a:ext cx="11090249" cy="5794223"/>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1"/>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87" name="Google Shape;187;p11"/>
          <p:cNvGrpSpPr/>
          <p:nvPr/>
        </p:nvGrpSpPr>
        <p:grpSpPr>
          <a:xfrm>
            <a:off x="53788" y="538909"/>
            <a:ext cx="12075459" cy="5820713"/>
            <a:chOff x="193908" y="1281925"/>
            <a:chExt cx="9318899" cy="1927621"/>
          </a:xfrm>
        </p:grpSpPr>
        <p:sp>
          <p:nvSpPr>
            <p:cNvPr id="188" name="Google Shape;188;p11"/>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344488" marR="0" lvl="0" indent="-344488" algn="l" rtl="0">
                <a:lnSpc>
                  <a:spcPct val="150000"/>
                </a:lnSpc>
                <a:spcBef>
                  <a:spcPts val="0"/>
                </a:spcBef>
                <a:spcAft>
                  <a:spcPts val="0"/>
                </a:spcAft>
                <a:buNone/>
              </a:pPr>
              <a:r>
                <a:rPr lang="en-IN" sz="2000" b="1">
                  <a:solidFill>
                    <a:schemeClr val="dk1"/>
                  </a:solidFill>
                  <a:latin typeface="Calibri"/>
                  <a:ea typeface="Calibri"/>
                  <a:cs typeface="Calibri"/>
                  <a:sym typeface="Calibri"/>
                </a:rPr>
                <a:t>Elements of Programming Language</a:t>
              </a:r>
              <a:endParaRPr/>
            </a:p>
            <a:p>
              <a:pPr marL="465138" marR="0" lvl="0" indent="-46513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Programming languages have many similarities with natural languages</a:t>
              </a:r>
              <a:endParaRPr/>
            </a:p>
            <a:p>
              <a:pPr marL="922338" marR="0" lvl="1" indent="-46513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e.g., they conform to rules for syntax and semantics, there are many dialects, etc.</a:t>
              </a:r>
              <a:endParaRPr/>
            </a:p>
            <a:p>
              <a:pPr marL="465138" marR="0" lvl="0" indent="-46513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We are going to have a quick look at the following concepts</a:t>
              </a:r>
              <a:endParaRPr/>
            </a:p>
            <a:p>
              <a:pPr marL="922338" marR="0" lvl="1" indent="-46513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Compiled/Interpreted</a:t>
              </a:r>
              <a:endParaRPr/>
            </a:p>
            <a:p>
              <a:pPr marL="922338" marR="0" lvl="1" indent="-46513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Syntax</a:t>
              </a:r>
              <a:endParaRPr/>
            </a:p>
            <a:p>
              <a:pPr marL="922338" marR="0" lvl="1" indent="-46513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Semantics</a:t>
              </a:r>
              <a:endParaRPr/>
            </a:p>
            <a:p>
              <a:pPr marL="922338" marR="0" lvl="1" indent="-46513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Typing</a:t>
              </a:r>
              <a:endParaRPr/>
            </a:p>
            <a:p>
              <a:pPr marL="344488" marR="0" lvl="0" indent="-230188"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4488" marR="0" lvl="0" indent="-230188"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4488" marR="0" lvl="0" indent="-230188"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4488" marR="0" lvl="0" indent="-230188"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89" name="Google Shape;189;p11"/>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190" name="Google Shape;190;p11"/>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191" name="Google Shape;191;p11"/>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Basics of Programming Language</a:t>
            </a:r>
            <a:endParaRPr sz="2000" b="1">
              <a:solidFill>
                <a:schemeClr val="lt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2326"/>
          </a:xfrm>
        </p:spPr>
        <p:txBody>
          <a:bodyPr>
            <a:normAutofit fontScale="90000"/>
          </a:bodyPr>
          <a:lstStyle/>
          <a:p>
            <a:pPr algn="ctr"/>
            <a:r>
              <a:rPr lang="en-US" b="1" dirty="0" smtClean="0"/>
              <a:t>SQL-String data types</a:t>
            </a:r>
            <a:br>
              <a:rPr lang="en-US" b="1" dirty="0" smtClean="0"/>
            </a:br>
            <a:endParaRPr lang="en-US" b="1" dirty="0"/>
          </a:p>
        </p:txBody>
      </p:sp>
      <p:sp>
        <p:nvSpPr>
          <p:cNvPr id="3" name="Text Placeholder 2"/>
          <p:cNvSpPr>
            <a:spLocks noGrp="1"/>
          </p:cNvSpPr>
          <p:nvPr>
            <p:ph type="body" idx="1"/>
          </p:nvPr>
        </p:nvSpPr>
        <p:spPr>
          <a:xfrm>
            <a:off x="838200" y="870333"/>
            <a:ext cx="10515600" cy="5306630"/>
          </a:xfrm>
        </p:spPr>
        <p:txBody>
          <a:bodyPr>
            <a:normAutofit fontScale="70000" lnSpcReduction="20000"/>
          </a:bodyPr>
          <a:lstStyle/>
          <a:p>
            <a:pPr>
              <a:buNone/>
            </a:pPr>
            <a:r>
              <a:rPr lang="en-US" b="1" dirty="0" smtClean="0"/>
              <a:t>CHAR(size)	</a:t>
            </a:r>
          </a:p>
          <a:p>
            <a:pPr>
              <a:buNone/>
            </a:pPr>
            <a:r>
              <a:rPr lang="en-US" dirty="0" smtClean="0"/>
              <a:t>A FIXED length string (can contain letters, numbers, and special characters). The size   parameter specifies the column length in characters - can be from 0 to 255. Default is 1</a:t>
            </a:r>
          </a:p>
          <a:p>
            <a:pPr>
              <a:buNone/>
            </a:pPr>
            <a:r>
              <a:rPr lang="en-US" b="1" dirty="0" smtClean="0"/>
              <a:t>VARCHAR(size)</a:t>
            </a:r>
            <a:r>
              <a:rPr lang="en-US" dirty="0" smtClean="0"/>
              <a:t>	</a:t>
            </a:r>
          </a:p>
          <a:p>
            <a:pPr>
              <a:buNone/>
            </a:pPr>
            <a:r>
              <a:rPr lang="en-US" dirty="0" smtClean="0"/>
              <a:t>A VARIABLE length string (can contain letters, numbers, and special characters). The size              parameter specifies the maximum column length in characters - can be from 0 to 65535</a:t>
            </a:r>
          </a:p>
          <a:p>
            <a:pPr>
              <a:buNone/>
            </a:pPr>
            <a:r>
              <a:rPr lang="en-US" b="1" dirty="0" smtClean="0"/>
              <a:t>BINARY(size)</a:t>
            </a:r>
            <a:r>
              <a:rPr lang="en-US" dirty="0" smtClean="0"/>
              <a:t>	</a:t>
            </a:r>
          </a:p>
          <a:p>
            <a:pPr>
              <a:buNone/>
            </a:pPr>
            <a:r>
              <a:rPr lang="en-US" dirty="0" smtClean="0"/>
              <a:t>Equal to CHAR(), but stores binary byte strings. The size parameter specifies the column length in bytes. Default is 1</a:t>
            </a:r>
          </a:p>
          <a:p>
            <a:pPr>
              <a:buNone/>
            </a:pPr>
            <a:r>
              <a:rPr lang="en-US" b="1" dirty="0" smtClean="0"/>
              <a:t>VARBINARY(size)</a:t>
            </a:r>
            <a:r>
              <a:rPr lang="en-US" dirty="0" smtClean="0"/>
              <a:t>	</a:t>
            </a:r>
          </a:p>
          <a:p>
            <a:pPr>
              <a:buNone/>
            </a:pPr>
            <a:r>
              <a:rPr lang="en-US" dirty="0" smtClean="0"/>
              <a:t>Equal to VARCHAR(), but stores binary byte strings. The size parameter specifies the maximum column length in bytes.</a:t>
            </a:r>
          </a:p>
          <a:p>
            <a:pPr>
              <a:buNone/>
            </a:pPr>
            <a:r>
              <a:rPr lang="en-US" b="1" dirty="0" smtClean="0"/>
              <a:t>TINYBLOB</a:t>
            </a:r>
            <a:r>
              <a:rPr lang="en-US" dirty="0" smtClean="0"/>
              <a:t>-For BLOBs (Binary Large </a:t>
            </a:r>
            <a:r>
              <a:rPr lang="en-US" dirty="0" err="1" smtClean="0"/>
              <a:t>OBjects</a:t>
            </a:r>
            <a:r>
              <a:rPr lang="en-US" dirty="0" smtClean="0"/>
              <a:t>). Max length: 255 bytes</a:t>
            </a:r>
          </a:p>
          <a:p>
            <a:pPr>
              <a:buNone/>
            </a:pPr>
            <a:r>
              <a:rPr lang="en-US" b="1" dirty="0" smtClean="0"/>
              <a:t>TINYTEXT</a:t>
            </a:r>
            <a:r>
              <a:rPr lang="en-US" dirty="0" smtClean="0"/>
              <a:t>-Holds a string with a maximum length of 255 characters</a:t>
            </a:r>
          </a:p>
          <a:p>
            <a:pPr>
              <a:buNone/>
            </a:pPr>
            <a:r>
              <a:rPr lang="en-US" b="1" dirty="0" smtClean="0"/>
              <a:t>TEXT(size)-</a:t>
            </a:r>
            <a:r>
              <a:rPr lang="en-US" dirty="0" smtClean="0"/>
              <a:t>	Holds a string with a maximum length of 65,535 bytes</a:t>
            </a:r>
          </a:p>
          <a:p>
            <a:pPr>
              <a:buNone/>
            </a:pPr>
            <a:r>
              <a:rPr lang="en-US" b="1" dirty="0" smtClean="0"/>
              <a:t>BLOB(size)</a:t>
            </a:r>
            <a:r>
              <a:rPr lang="en-US" dirty="0" smtClean="0"/>
              <a:t>-For BLOBs (Binary Large </a:t>
            </a:r>
            <a:r>
              <a:rPr lang="en-US" dirty="0" err="1" smtClean="0"/>
              <a:t>OBjects</a:t>
            </a:r>
            <a:r>
              <a:rPr lang="en-US" dirty="0" smtClean="0"/>
              <a:t>). Holds up to 65,535 bytes of data</a:t>
            </a:r>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t>
            </a:r>
            <a:r>
              <a:rPr lang="en-US" b="1" dirty="0" smtClean="0"/>
              <a:t>String data types</a:t>
            </a:r>
            <a:br>
              <a:rPr lang="en-US" b="1" dirty="0" smtClean="0"/>
            </a:br>
            <a:endParaRPr lang="en-US" dirty="0"/>
          </a:p>
        </p:txBody>
      </p:sp>
      <p:sp>
        <p:nvSpPr>
          <p:cNvPr id="3" name="Text Placeholder 2"/>
          <p:cNvSpPr>
            <a:spLocks noGrp="1"/>
          </p:cNvSpPr>
          <p:nvPr>
            <p:ph type="body" idx="1"/>
          </p:nvPr>
        </p:nvSpPr>
        <p:spPr/>
        <p:txBody>
          <a:bodyPr>
            <a:normAutofit lnSpcReduction="10000"/>
          </a:bodyPr>
          <a:lstStyle/>
          <a:p>
            <a:pPr>
              <a:buNone/>
            </a:pPr>
            <a:r>
              <a:rPr lang="en-US" b="1" dirty="0" smtClean="0"/>
              <a:t>MEDIUMTEXT</a:t>
            </a:r>
            <a:r>
              <a:rPr lang="en-US" dirty="0" smtClean="0"/>
              <a:t>	</a:t>
            </a:r>
          </a:p>
          <a:p>
            <a:pPr>
              <a:buNone/>
            </a:pPr>
            <a:r>
              <a:rPr lang="en-US" dirty="0" smtClean="0"/>
              <a:t>Holds a string with a maximum length of 16,777,215 characters</a:t>
            </a:r>
          </a:p>
          <a:p>
            <a:pPr>
              <a:buNone/>
            </a:pPr>
            <a:r>
              <a:rPr lang="en-US" b="1" dirty="0" smtClean="0"/>
              <a:t>MEDIUMBLOB</a:t>
            </a:r>
          </a:p>
          <a:p>
            <a:pPr>
              <a:buNone/>
            </a:pPr>
            <a:r>
              <a:rPr lang="en-US" dirty="0" smtClean="0"/>
              <a:t>	For BLOBs (Binary Large </a:t>
            </a:r>
            <a:r>
              <a:rPr lang="en-US" dirty="0" err="1" smtClean="0"/>
              <a:t>OBjects</a:t>
            </a:r>
            <a:r>
              <a:rPr lang="en-US" dirty="0" smtClean="0"/>
              <a:t>). Holds up to 16,777,215 bytes of data</a:t>
            </a:r>
          </a:p>
          <a:p>
            <a:pPr>
              <a:buNone/>
            </a:pPr>
            <a:r>
              <a:rPr lang="en-US" b="1" dirty="0" smtClean="0"/>
              <a:t>LONGTEXT</a:t>
            </a:r>
          </a:p>
          <a:p>
            <a:pPr>
              <a:buNone/>
            </a:pPr>
            <a:r>
              <a:rPr lang="en-US" dirty="0" smtClean="0"/>
              <a:t>	Holds a string with a maximum length of 4,294,967,295 characters</a:t>
            </a:r>
          </a:p>
          <a:p>
            <a:pPr>
              <a:buNone/>
            </a:pPr>
            <a:r>
              <a:rPr lang="en-US" b="1" dirty="0" smtClean="0"/>
              <a:t>LONGBLOB	For BLOBs </a:t>
            </a:r>
            <a:r>
              <a:rPr lang="en-US" dirty="0" smtClean="0"/>
              <a:t>(Binary Large </a:t>
            </a:r>
            <a:r>
              <a:rPr lang="en-US" dirty="0" err="1" smtClean="0"/>
              <a:t>OBjects</a:t>
            </a:r>
            <a:r>
              <a:rPr lang="en-US" dirty="0" smtClean="0"/>
              <a:t>). </a:t>
            </a:r>
          </a:p>
          <a:p>
            <a:pPr>
              <a:buNone/>
            </a:pPr>
            <a:r>
              <a:rPr lang="en-US" dirty="0" smtClean="0"/>
              <a:t>Holds up to 4,294,967,295 bytes of data</a:t>
            </a: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Numeric data types</a:t>
            </a:r>
            <a:endParaRPr lang="en-US" b="1" dirty="0"/>
          </a:p>
        </p:txBody>
      </p:sp>
      <p:sp>
        <p:nvSpPr>
          <p:cNvPr id="3" name="Text Placeholder 2"/>
          <p:cNvSpPr>
            <a:spLocks noGrp="1"/>
          </p:cNvSpPr>
          <p:nvPr>
            <p:ph type="body" idx="1"/>
          </p:nvPr>
        </p:nvSpPr>
        <p:spPr>
          <a:xfrm>
            <a:off x="838200" y="1255923"/>
            <a:ext cx="10515600" cy="5310129"/>
          </a:xfrm>
        </p:spPr>
        <p:txBody>
          <a:bodyPr>
            <a:noAutofit/>
          </a:bodyPr>
          <a:lstStyle/>
          <a:p>
            <a:pPr>
              <a:buNone/>
            </a:pPr>
            <a:r>
              <a:rPr lang="en-US" sz="1800" b="1" dirty="0" smtClean="0"/>
              <a:t>BIT(size)</a:t>
            </a:r>
            <a:r>
              <a:rPr lang="en-US" sz="1800" dirty="0" smtClean="0"/>
              <a:t>	A bit-value type. </a:t>
            </a:r>
          </a:p>
          <a:p>
            <a:pPr>
              <a:buNone/>
            </a:pPr>
            <a:r>
              <a:rPr lang="en-US" sz="1800" dirty="0" smtClean="0"/>
              <a:t>The number of bits per value is specified in size. The size parameter can hold a value from 1 to 64. The default value for size is 1.</a:t>
            </a:r>
          </a:p>
          <a:p>
            <a:pPr>
              <a:buNone/>
            </a:pPr>
            <a:r>
              <a:rPr lang="en-US" sz="1800" b="1" dirty="0" smtClean="0"/>
              <a:t>TINYINT(size)</a:t>
            </a:r>
            <a:r>
              <a:rPr lang="en-US" sz="1800" dirty="0" smtClean="0"/>
              <a:t>	</a:t>
            </a:r>
          </a:p>
          <a:p>
            <a:pPr>
              <a:buNone/>
            </a:pPr>
            <a:r>
              <a:rPr lang="en-US" sz="1800" dirty="0" smtClean="0"/>
              <a:t>A very small integer. Signed range is from -128 to 127. Unsigned range is from 0 to 255. The size parameter specifies the maximum display width (which is 255)</a:t>
            </a:r>
          </a:p>
          <a:p>
            <a:pPr>
              <a:buNone/>
            </a:pPr>
            <a:r>
              <a:rPr lang="en-US" sz="1800" b="1" dirty="0" smtClean="0"/>
              <a:t>BOOL</a:t>
            </a:r>
            <a:r>
              <a:rPr lang="en-US" sz="1800" dirty="0" smtClean="0"/>
              <a:t>	</a:t>
            </a:r>
          </a:p>
          <a:p>
            <a:pPr>
              <a:buNone/>
            </a:pPr>
            <a:r>
              <a:rPr lang="en-US" sz="1800" dirty="0" smtClean="0"/>
              <a:t>Zero is considered as false, nonzero values are considered as true.</a:t>
            </a:r>
          </a:p>
          <a:p>
            <a:pPr>
              <a:buNone/>
            </a:pPr>
            <a:r>
              <a:rPr lang="en-US" sz="1800" b="1" dirty="0" smtClean="0"/>
              <a:t>BOOLEAN	Equal to BOOL</a:t>
            </a:r>
          </a:p>
          <a:p>
            <a:pPr>
              <a:buNone/>
            </a:pPr>
            <a:r>
              <a:rPr lang="en-US" sz="1800" b="1" dirty="0" smtClean="0"/>
              <a:t>SMALLINT(size)</a:t>
            </a:r>
            <a:r>
              <a:rPr lang="en-US" sz="1800" dirty="0" smtClean="0"/>
              <a:t>	</a:t>
            </a:r>
          </a:p>
          <a:p>
            <a:pPr>
              <a:buNone/>
            </a:pPr>
            <a:r>
              <a:rPr lang="en-US" sz="1800" dirty="0" smtClean="0"/>
              <a:t>A small integer. Signed range is from -32768 to 32767. Unsigned range is from 0 to 65535. The size parameter specifies the maximum display width (which is 255)</a:t>
            </a:r>
          </a:p>
          <a:p>
            <a:pPr>
              <a:buNone/>
            </a:pPr>
            <a:r>
              <a:rPr lang="en-US" sz="1800" b="1" dirty="0" smtClean="0"/>
              <a:t>MEDIUMINT(size)</a:t>
            </a:r>
            <a:r>
              <a:rPr lang="en-US" sz="1800" dirty="0" smtClean="0"/>
              <a:t>	</a:t>
            </a:r>
          </a:p>
          <a:p>
            <a:pPr>
              <a:buNone/>
            </a:pPr>
            <a:r>
              <a:rPr lang="en-US" sz="1800" dirty="0" smtClean="0"/>
              <a:t>A medium integer. Signed range is from -8388608 to 8388607. Unsigned range is from 0 to 16777215. The size parameter specifies the maximum display width (which is 255)</a:t>
            </a:r>
          </a:p>
          <a:p>
            <a:pPr>
              <a:buNone/>
            </a:pPr>
            <a:endParaRPr lang="en-US" sz="1800" dirty="0" smtClean="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Numeric data types</a:t>
            </a:r>
            <a:endParaRPr lang="en-US" dirty="0"/>
          </a:p>
        </p:txBody>
      </p:sp>
      <p:sp>
        <p:nvSpPr>
          <p:cNvPr id="3" name="Text Placeholder 2"/>
          <p:cNvSpPr>
            <a:spLocks noGrp="1"/>
          </p:cNvSpPr>
          <p:nvPr>
            <p:ph type="body" idx="1"/>
          </p:nvPr>
        </p:nvSpPr>
        <p:spPr>
          <a:xfrm>
            <a:off x="838200" y="1487277"/>
            <a:ext cx="10515600" cy="4689686"/>
          </a:xfrm>
        </p:spPr>
        <p:txBody>
          <a:bodyPr/>
          <a:lstStyle/>
          <a:p>
            <a:pPr>
              <a:buNone/>
            </a:pPr>
            <a:r>
              <a:rPr lang="en-US" b="1" dirty="0" smtClean="0"/>
              <a:t>INT(size)	</a:t>
            </a:r>
          </a:p>
          <a:p>
            <a:pPr>
              <a:buNone/>
            </a:pPr>
            <a:r>
              <a:rPr lang="en-US" dirty="0" smtClean="0"/>
              <a:t>A medium integer. Signed range is from -2147483648 to 2147483647. Unsigned range is from 0 to 4294967295. The size parameter specifies the maximum display width (which is 255)</a:t>
            </a:r>
          </a:p>
          <a:p>
            <a:pPr>
              <a:buNone/>
            </a:pPr>
            <a:r>
              <a:rPr lang="en-US" b="1" dirty="0" smtClean="0"/>
              <a:t>BIGINT(size)</a:t>
            </a:r>
            <a:r>
              <a:rPr lang="en-US" dirty="0" smtClean="0"/>
              <a:t>	A large integer. Signed range is from -9223372036854775808 to 9223372036854775807. Unsigned range is from 0 to 18446744073709551615. The size parameter specifies the maximum display width (which is 255)</a:t>
            </a:r>
          </a:p>
          <a:p>
            <a:pPr>
              <a:buNone/>
            </a:pP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Numeric data types</a:t>
            </a:r>
            <a:endParaRPr lang="en-US" dirty="0"/>
          </a:p>
        </p:txBody>
      </p:sp>
      <p:sp>
        <p:nvSpPr>
          <p:cNvPr id="3" name="Text Placeholder 2"/>
          <p:cNvSpPr>
            <a:spLocks noGrp="1"/>
          </p:cNvSpPr>
          <p:nvPr>
            <p:ph type="body" idx="1"/>
          </p:nvPr>
        </p:nvSpPr>
        <p:spPr>
          <a:xfrm>
            <a:off x="838200" y="1520328"/>
            <a:ext cx="10515600" cy="4656635"/>
          </a:xfrm>
        </p:spPr>
        <p:txBody>
          <a:bodyPr>
            <a:normAutofit fontScale="85000" lnSpcReduction="20000"/>
          </a:bodyPr>
          <a:lstStyle/>
          <a:p>
            <a:pPr>
              <a:buNone/>
            </a:pPr>
            <a:r>
              <a:rPr lang="en-US" b="1" dirty="0" smtClean="0"/>
              <a:t>FLOAT(size, d)	</a:t>
            </a:r>
          </a:p>
          <a:p>
            <a:pPr>
              <a:buNone/>
            </a:pPr>
            <a:r>
              <a:rPr lang="en-US" dirty="0" smtClean="0"/>
              <a:t>A floating point number. </a:t>
            </a:r>
          </a:p>
          <a:p>
            <a:pPr>
              <a:buNone/>
            </a:pPr>
            <a:r>
              <a:rPr lang="en-US" dirty="0" smtClean="0"/>
              <a:t>If p is from 0 to 24, the data type becomes FLOAT(). If p is from 25 to 53, the data type becomes DOUBLE()</a:t>
            </a:r>
          </a:p>
          <a:p>
            <a:pPr>
              <a:buNone/>
            </a:pPr>
            <a:r>
              <a:rPr lang="en-US" b="1" dirty="0" smtClean="0"/>
              <a:t>DOUBLE(size, d)	</a:t>
            </a:r>
          </a:p>
          <a:p>
            <a:pPr>
              <a:buNone/>
            </a:pPr>
            <a:r>
              <a:rPr lang="en-US" dirty="0" smtClean="0"/>
              <a:t>A normal-size floating point number. The total number of digits is specified in size. The number of digits after the decimal point is specified in the d parameter</a:t>
            </a:r>
          </a:p>
          <a:p>
            <a:pPr>
              <a:buNone/>
            </a:pPr>
            <a:r>
              <a:rPr lang="en-US" b="1" dirty="0" smtClean="0"/>
              <a:t> </a:t>
            </a:r>
          </a:p>
          <a:p>
            <a:pPr>
              <a:buNone/>
            </a:pPr>
            <a:r>
              <a:rPr lang="en-US" b="1" dirty="0" smtClean="0"/>
              <a:t>DECIMAL(size, d)</a:t>
            </a:r>
            <a:r>
              <a:rPr lang="en-US" dirty="0" smtClean="0"/>
              <a:t>	</a:t>
            </a:r>
          </a:p>
          <a:p>
            <a:pPr>
              <a:buNone/>
            </a:pPr>
            <a:r>
              <a:rPr lang="en-US" dirty="0" smtClean="0"/>
              <a:t>An exact fixed-point number. The total number of digits is specified in size. The number of digits after the decimal point is specified in the d parameter. The maximum number for size is 65. The maximum number for d is 30. The default value for size is 10. The default value for d is 0.</a:t>
            </a:r>
          </a:p>
          <a:p>
            <a:pPr>
              <a:buNone/>
            </a:pP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07"/>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91" name="Google Shape;1191;p107"/>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SQL Data Types</a:t>
            </a:r>
            <a:endParaRPr sz="2400" b="1">
              <a:solidFill>
                <a:schemeClr val="dk1"/>
              </a:solidFill>
              <a:latin typeface="Arial"/>
              <a:ea typeface="Arial"/>
              <a:cs typeface="Arial"/>
              <a:sym typeface="Arial"/>
            </a:endParaRPr>
          </a:p>
        </p:txBody>
      </p:sp>
      <p:sp>
        <p:nvSpPr>
          <p:cNvPr id="1192" name="Google Shape;1192;p107"/>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193" name="Google Shape;1193;p107"/>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pic>
        <p:nvPicPr>
          <p:cNvPr id="1194" name="Google Shape;1194;p107" descr="sql data types"/>
          <p:cNvPicPr preferRelativeResize="0"/>
          <p:nvPr/>
        </p:nvPicPr>
        <p:blipFill rotWithShape="1">
          <a:blip r:embed="rId3">
            <a:alphaModFix/>
          </a:blip>
          <a:srcRect l="3092" t="9409" r="8299" b="13372"/>
          <a:stretch/>
        </p:blipFill>
        <p:spPr>
          <a:xfrm>
            <a:off x="1789759" y="1129554"/>
            <a:ext cx="7982384" cy="4053555"/>
          </a:xfrm>
          <a:prstGeom prst="rect">
            <a:avLst/>
          </a:prstGeom>
          <a:noFill/>
          <a:ln>
            <a:noFill/>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08"/>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00" name="Google Shape;1200;p108"/>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SQL Data Types</a:t>
            </a:r>
            <a:endParaRPr sz="2400" b="1">
              <a:solidFill>
                <a:schemeClr val="dk1"/>
              </a:solidFill>
              <a:latin typeface="Arial"/>
              <a:ea typeface="Arial"/>
              <a:cs typeface="Arial"/>
              <a:sym typeface="Arial"/>
            </a:endParaRPr>
          </a:p>
        </p:txBody>
      </p:sp>
      <p:sp>
        <p:nvSpPr>
          <p:cNvPr id="1201" name="Google Shape;1201;p108"/>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02" name="Google Shape;1202;p108"/>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pic>
        <p:nvPicPr>
          <p:cNvPr id="1203" name="Google Shape;1203;p108"/>
          <p:cNvPicPr preferRelativeResize="0"/>
          <p:nvPr/>
        </p:nvPicPr>
        <p:blipFill rotWithShape="1">
          <a:blip r:embed="rId3">
            <a:alphaModFix/>
          </a:blip>
          <a:srcRect/>
          <a:stretch/>
        </p:blipFill>
        <p:spPr>
          <a:xfrm>
            <a:off x="642279" y="658822"/>
            <a:ext cx="9792637" cy="3294613"/>
          </a:xfrm>
          <a:prstGeom prst="rect">
            <a:avLst/>
          </a:prstGeom>
          <a:noFill/>
          <a:ln>
            <a:noFill/>
          </a:ln>
        </p:spPr>
      </p:pic>
      <p:pic>
        <p:nvPicPr>
          <p:cNvPr id="1204" name="Google Shape;1204;p108"/>
          <p:cNvPicPr preferRelativeResize="0"/>
          <p:nvPr/>
        </p:nvPicPr>
        <p:blipFill rotWithShape="1">
          <a:blip r:embed="rId4">
            <a:alphaModFix/>
          </a:blip>
          <a:srcRect/>
          <a:stretch/>
        </p:blipFill>
        <p:spPr>
          <a:xfrm>
            <a:off x="642279" y="4053548"/>
            <a:ext cx="6161933" cy="497541"/>
          </a:xfrm>
          <a:prstGeom prst="rect">
            <a:avLst/>
          </a:prstGeom>
          <a:noFill/>
          <a:ln>
            <a:noFill/>
          </a:ln>
        </p:spPr>
      </p:pic>
      <p:pic>
        <p:nvPicPr>
          <p:cNvPr id="1205" name="Google Shape;1205;p108"/>
          <p:cNvPicPr preferRelativeResize="0"/>
          <p:nvPr/>
        </p:nvPicPr>
        <p:blipFill rotWithShape="1">
          <a:blip r:embed="rId5">
            <a:alphaModFix/>
          </a:blip>
          <a:srcRect/>
          <a:stretch/>
        </p:blipFill>
        <p:spPr>
          <a:xfrm>
            <a:off x="642279" y="4651203"/>
            <a:ext cx="6161933" cy="960091"/>
          </a:xfrm>
          <a:prstGeom prst="rect">
            <a:avLst/>
          </a:prstGeom>
          <a:noFill/>
          <a:ln>
            <a:noFill/>
          </a:ln>
        </p:spPr>
      </p:pic>
      <p:pic>
        <p:nvPicPr>
          <p:cNvPr id="1206" name="Google Shape;1206;p108"/>
          <p:cNvPicPr preferRelativeResize="0">
            <a:picLocks noGrp="1"/>
          </p:cNvPicPr>
          <p:nvPr>
            <p:ph type="body" idx="1"/>
          </p:nvPr>
        </p:nvPicPr>
        <p:blipFill rotWithShape="1">
          <a:blip r:embed="rId6">
            <a:alphaModFix/>
          </a:blip>
          <a:srcRect/>
          <a:stretch/>
        </p:blipFill>
        <p:spPr>
          <a:xfrm>
            <a:off x="642279" y="5761625"/>
            <a:ext cx="6161933" cy="492192"/>
          </a:xfrm>
          <a:prstGeom prst="rect">
            <a:avLst/>
          </a:prstGeom>
          <a:noFill/>
          <a:ln>
            <a:noFill/>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109"/>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12" name="Google Shape;1212;p109"/>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SQL Data Types</a:t>
            </a:r>
            <a:endParaRPr sz="2400" b="1">
              <a:solidFill>
                <a:schemeClr val="dk1"/>
              </a:solidFill>
              <a:latin typeface="Arial"/>
              <a:ea typeface="Arial"/>
              <a:cs typeface="Arial"/>
              <a:sym typeface="Arial"/>
            </a:endParaRPr>
          </a:p>
        </p:txBody>
      </p:sp>
      <p:sp>
        <p:nvSpPr>
          <p:cNvPr id="1213" name="Google Shape;1213;p109"/>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14" name="Google Shape;1214;p109"/>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def insert(rno,name):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cur.execute("INSERT INTO stud VALUES(?,?,)", (no,name))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conn.commit()</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print("Record Inserted")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def update(rno,name):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cur.execute("update stud set name='"+name+"' where rno='"+rno+"'")</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conn.commit()</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print('Record updated')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def select(rno):</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cur.execute("select * from stud")</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for row in cur.fetchAll():</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if(row[0]==rno):</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print("Name ="+name)</a:t>
            </a:r>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def delete(rno):</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cur.execute("delete from stud where rno='"+rno+"'")</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conn.commit()</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print('Record deleted')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conn=sqlite3.connect("univ.db")</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cur=conn.cursor()</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sql ="create table stud23 ( regno varchar(10),name varchar(20));"</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cur.execute(sql)</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insert('123,','bob')</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insert('124,','danny')</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update('124','daniel')</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delete(124)</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select(124</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10"/>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20" name="Google Shape;1220;p110"/>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Logical Programming Paradigm</a:t>
            </a:r>
            <a:endParaRPr sz="3500" b="1">
              <a:solidFill>
                <a:schemeClr val="lt1"/>
              </a:solidFill>
              <a:latin typeface="Candara"/>
              <a:ea typeface="Candara"/>
              <a:cs typeface="Candara"/>
              <a:sym typeface="Candar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11"/>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26" name="Google Shape;1226;p111"/>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Logical Programming Paradigm</a:t>
            </a:r>
            <a:endParaRPr sz="2400" b="1">
              <a:solidFill>
                <a:schemeClr val="dk1"/>
              </a:solidFill>
              <a:latin typeface="Arial"/>
              <a:ea typeface="Arial"/>
              <a:cs typeface="Arial"/>
              <a:sym typeface="Arial"/>
            </a:endParaRPr>
          </a:p>
        </p:txBody>
      </p:sp>
      <p:sp>
        <p:nvSpPr>
          <p:cNvPr id="1227" name="Google Shape;1227;p111"/>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28" name="Google Shape;1228;p111"/>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229" name="Google Shape;1229;p111"/>
          <p:cNvSpPr txBox="1"/>
          <p:nvPr/>
        </p:nvSpPr>
        <p:spPr>
          <a:xfrm>
            <a:off x="95576" y="545184"/>
            <a:ext cx="11939542" cy="2954655"/>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600"/>
              <a:buFont typeface="Arial"/>
              <a:buChar char="•"/>
            </a:pPr>
            <a:r>
              <a:rPr lang="en-IN" sz="1600" dirty="0">
                <a:solidFill>
                  <a:schemeClr val="dk1"/>
                </a:solidFill>
                <a:latin typeface="Calibri"/>
                <a:ea typeface="Calibri"/>
                <a:cs typeface="Calibri"/>
                <a:sym typeface="Calibri"/>
              </a:rPr>
              <a:t>It can be an abstract model of computation.</a:t>
            </a:r>
            <a:endParaRPr/>
          </a:p>
          <a:p>
            <a:pPr marL="285750" marR="0" lvl="0" indent="-285750" algn="just" rtl="0">
              <a:lnSpc>
                <a:spcPct val="150000"/>
              </a:lnSpc>
              <a:spcBef>
                <a:spcPts val="0"/>
              </a:spcBef>
              <a:spcAft>
                <a:spcPts val="0"/>
              </a:spcAft>
              <a:buClr>
                <a:schemeClr val="dk1"/>
              </a:buClr>
              <a:buSzPts val="1600"/>
              <a:buFont typeface="Arial"/>
              <a:buChar char="•"/>
            </a:pPr>
            <a:r>
              <a:rPr lang="en-IN" sz="1600" dirty="0">
                <a:solidFill>
                  <a:schemeClr val="dk1"/>
                </a:solidFill>
                <a:latin typeface="Calibri"/>
                <a:ea typeface="Calibri"/>
                <a:cs typeface="Calibri"/>
                <a:sym typeface="Calibri"/>
              </a:rPr>
              <a:t> Solve logical problems like </a:t>
            </a:r>
            <a:r>
              <a:rPr lang="en-IN" sz="1600" dirty="0" smtClean="0">
                <a:solidFill>
                  <a:schemeClr val="dk1"/>
                </a:solidFill>
                <a:latin typeface="Calibri"/>
                <a:ea typeface="Calibri"/>
                <a:cs typeface="Calibri"/>
                <a:sym typeface="Calibri"/>
              </a:rPr>
              <a:t>puzzles</a:t>
            </a:r>
            <a:endParaRPr/>
          </a:p>
          <a:p>
            <a:pPr marL="285750" marR="0" lvl="0" indent="-285750" algn="just" rtl="0">
              <a:lnSpc>
                <a:spcPct val="150000"/>
              </a:lnSpc>
              <a:spcBef>
                <a:spcPts val="0"/>
              </a:spcBef>
              <a:spcAft>
                <a:spcPts val="0"/>
              </a:spcAft>
              <a:buClr>
                <a:schemeClr val="dk1"/>
              </a:buClr>
              <a:buSzPts val="1600"/>
              <a:buFont typeface="Arial"/>
              <a:buChar char="•"/>
            </a:pPr>
            <a:r>
              <a:rPr lang="en-IN" sz="1600" dirty="0">
                <a:solidFill>
                  <a:schemeClr val="dk1"/>
                </a:solidFill>
                <a:latin typeface="Calibri"/>
                <a:ea typeface="Calibri"/>
                <a:cs typeface="Calibri"/>
                <a:sym typeface="Calibri"/>
              </a:rPr>
              <a:t>Have knowledge base which we know before and along with the question you specify knowledge and how that knowledge is to be applied through a</a:t>
            </a:r>
            <a:r>
              <a:rPr lang="en-IN" sz="1600" i="1" dirty="0">
                <a:solidFill>
                  <a:schemeClr val="dk1"/>
                </a:solidFill>
                <a:latin typeface="Calibri"/>
                <a:ea typeface="Calibri"/>
                <a:cs typeface="Calibri"/>
                <a:sym typeface="Calibri"/>
              </a:rPr>
              <a:t> </a:t>
            </a:r>
            <a:r>
              <a:rPr lang="en-IN" sz="1600" dirty="0">
                <a:solidFill>
                  <a:schemeClr val="dk1"/>
                </a:solidFill>
                <a:latin typeface="Calibri"/>
                <a:ea typeface="Calibri"/>
                <a:cs typeface="Calibri"/>
                <a:sym typeface="Calibri"/>
              </a:rPr>
              <a:t>series of rules</a:t>
            </a:r>
            <a:endParaRPr/>
          </a:p>
          <a:p>
            <a:pPr marL="285750" marR="0" lvl="0" indent="-285750" algn="just" rtl="0">
              <a:lnSpc>
                <a:spcPct val="150000"/>
              </a:lnSpc>
              <a:spcBef>
                <a:spcPts val="0"/>
              </a:spcBef>
              <a:spcAft>
                <a:spcPts val="0"/>
              </a:spcAft>
              <a:buClr>
                <a:schemeClr val="dk1"/>
              </a:buClr>
              <a:buSzPts val="1600"/>
              <a:buFont typeface="Arial"/>
              <a:buChar char="•"/>
            </a:pPr>
            <a:r>
              <a:rPr lang="en-IN" sz="1600" dirty="0">
                <a:solidFill>
                  <a:schemeClr val="dk1"/>
                </a:solidFill>
                <a:latin typeface="Calibri"/>
                <a:ea typeface="Calibri"/>
                <a:cs typeface="Calibri"/>
                <a:sym typeface="Calibri"/>
              </a:rPr>
              <a:t>The Logical Paradigm takes a declarative approach to problem-solving. </a:t>
            </a:r>
            <a:endParaRPr/>
          </a:p>
          <a:p>
            <a:pPr marL="285750" marR="0" lvl="0" indent="-285750" algn="just" rtl="0">
              <a:lnSpc>
                <a:spcPct val="150000"/>
              </a:lnSpc>
              <a:spcBef>
                <a:spcPts val="0"/>
              </a:spcBef>
              <a:spcAft>
                <a:spcPts val="0"/>
              </a:spcAft>
              <a:buClr>
                <a:schemeClr val="dk1"/>
              </a:buClr>
              <a:buSzPts val="1600"/>
              <a:buFont typeface="Arial"/>
              <a:buChar char="•"/>
            </a:pPr>
            <a:r>
              <a:rPr lang="en-IN" sz="1600" dirty="0">
                <a:solidFill>
                  <a:schemeClr val="dk1"/>
                </a:solidFill>
                <a:latin typeface="Calibri"/>
                <a:ea typeface="Calibri"/>
                <a:cs typeface="Calibri"/>
                <a:sym typeface="Calibri"/>
              </a:rPr>
              <a:t>Various logical assertions about a situation are made, establishing all known facts. </a:t>
            </a:r>
            <a:endParaRPr/>
          </a:p>
          <a:p>
            <a:pPr marL="285750" marR="0" lvl="0" indent="-285750" algn="just" rtl="0">
              <a:lnSpc>
                <a:spcPct val="150000"/>
              </a:lnSpc>
              <a:spcBef>
                <a:spcPts val="0"/>
              </a:spcBef>
              <a:spcAft>
                <a:spcPts val="0"/>
              </a:spcAft>
              <a:buClr>
                <a:schemeClr val="dk1"/>
              </a:buClr>
              <a:buSzPts val="1600"/>
              <a:buFont typeface="Arial"/>
              <a:buChar char="•"/>
            </a:pPr>
            <a:r>
              <a:rPr lang="en-IN" sz="1600" dirty="0">
                <a:solidFill>
                  <a:schemeClr val="dk1"/>
                </a:solidFill>
                <a:latin typeface="Calibri"/>
                <a:ea typeface="Calibri"/>
                <a:cs typeface="Calibri"/>
                <a:sym typeface="Calibri"/>
              </a:rPr>
              <a:t>Then queries are made. </a:t>
            </a:r>
            <a:endParaRPr sz="1600">
              <a:solidFill>
                <a:schemeClr val="dk1"/>
              </a:solidFill>
              <a:latin typeface="Calibri"/>
              <a:ea typeface="Calibri"/>
              <a:cs typeface="Calibri"/>
              <a:sym typeface="Calibri"/>
            </a:endParaRPr>
          </a:p>
          <a:p>
            <a:pPr marL="285750" marR="0" lvl="0" indent="-184150" algn="just"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97" name="Google Shape;197;p12"/>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Structured Programming Paradigm</a:t>
            </a:r>
            <a:endParaRPr sz="3500" b="1">
              <a:solidFill>
                <a:schemeClr val="lt1"/>
              </a:solidFill>
              <a:latin typeface="Candara"/>
              <a:ea typeface="Candara"/>
              <a:cs typeface="Candara"/>
              <a:sym typeface="Candar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12"/>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35" name="Google Shape;1235;p112"/>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Logical Programming Paradigm</a:t>
            </a:r>
            <a:endParaRPr sz="2400" b="1">
              <a:solidFill>
                <a:schemeClr val="dk1"/>
              </a:solidFill>
              <a:latin typeface="Arial"/>
              <a:ea typeface="Arial"/>
              <a:cs typeface="Arial"/>
              <a:sym typeface="Arial"/>
            </a:endParaRPr>
          </a:p>
        </p:txBody>
      </p:sp>
      <p:sp>
        <p:nvSpPr>
          <p:cNvPr id="1236" name="Google Shape;1236;p112"/>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37" name="Google Shape;1237;p112"/>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238" name="Google Shape;1238;p112"/>
          <p:cNvSpPr txBox="1"/>
          <p:nvPr/>
        </p:nvSpPr>
        <p:spPr>
          <a:xfrm>
            <a:off x="95576" y="545184"/>
            <a:ext cx="11939542" cy="590931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Logic programming is a paradigm where computation arises from proof search in a logic according to a fixed, predictable strategy. A logic is a language. It has syntax and semantics. It. More than a language, it has inference rules.</a:t>
            </a:r>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b="1" dirty="0">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	Syntax: the rules about how to form formulas; usually the easy part of a logic.</a:t>
            </a:r>
            <a:endParaRPr/>
          </a:p>
          <a:p>
            <a:pPr marL="0" marR="0" lvl="0" indent="0" algn="just" rtl="0">
              <a:lnSpc>
                <a:spcPct val="15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b="1" dirty="0" smtClean="0">
                <a:solidFill>
                  <a:schemeClr val="dk1"/>
                </a:solidFill>
                <a:latin typeface="Calibri"/>
                <a:ea typeface="Calibri"/>
                <a:cs typeface="Calibri"/>
                <a:sym typeface="Calibri"/>
              </a:rPr>
              <a:t>Semantics</a:t>
            </a:r>
            <a:r>
              <a:rPr lang="en-IN" sz="1600" b="1" dirty="0">
                <a:solidFill>
                  <a:schemeClr val="dk1"/>
                </a:solidFill>
                <a:latin typeface="Calibri"/>
                <a:ea typeface="Calibri"/>
                <a:cs typeface="Calibri"/>
                <a:sym typeface="Calibri"/>
              </a:rPr>
              <a:t>: </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	About the meaning carried by the formulas, mainly in terms of logical consequences.</a:t>
            </a:r>
            <a:endParaRPr/>
          </a:p>
          <a:p>
            <a:pPr marL="0" marR="0" lvl="0" indent="0" algn="just" rtl="0">
              <a:lnSpc>
                <a:spcPct val="15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b="1" dirty="0">
                <a:solidFill>
                  <a:schemeClr val="dk1"/>
                </a:solidFill>
                <a:latin typeface="Calibri"/>
                <a:ea typeface="Calibri"/>
                <a:cs typeface="Calibri"/>
                <a:sym typeface="Calibri"/>
              </a:rPr>
              <a:t>Inference rules: </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	Inference rules describe correct ways to derive </a:t>
            </a:r>
            <a:r>
              <a:rPr lang="en-IN" sz="1600" dirty="0" smtClean="0">
                <a:solidFill>
                  <a:schemeClr val="dk1"/>
                </a:solidFill>
                <a:latin typeface="Calibri"/>
                <a:ea typeface="Calibri"/>
                <a:cs typeface="Calibri"/>
                <a:sym typeface="Calibri"/>
              </a:rPr>
              <a:t>conclusions</a:t>
            </a:r>
            <a:r>
              <a:rPr lang="en-IN" sz="1600" dirty="0">
                <a:solidFill>
                  <a:schemeClr val="dk1"/>
                </a:solidFill>
                <a:latin typeface="Calibri"/>
                <a:ea typeface="Calibri"/>
                <a:cs typeface="Calibri"/>
                <a:sym typeface="Calibri"/>
              </a:rPr>
              <a:t>. </a:t>
            </a:r>
            <a:endParaRPr/>
          </a:p>
        </p:txBody>
      </p:sp>
      <p:pic>
        <p:nvPicPr>
          <p:cNvPr id="1239" name="Google Shape;1239;p112" descr="Clausal-Form Logic"/>
          <p:cNvPicPr preferRelativeResize="0"/>
          <p:nvPr/>
        </p:nvPicPr>
        <p:blipFill rotWithShape="1">
          <a:blip r:embed="rId3">
            <a:alphaModFix/>
          </a:blip>
          <a:srcRect/>
          <a:stretch/>
        </p:blipFill>
        <p:spPr>
          <a:xfrm>
            <a:off x="3192157" y="1628643"/>
            <a:ext cx="5343772" cy="17367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13"/>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45" name="Google Shape;1245;p113"/>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Logical Programming Paradigm</a:t>
            </a:r>
            <a:endParaRPr sz="2400" b="1">
              <a:solidFill>
                <a:schemeClr val="dk1"/>
              </a:solidFill>
              <a:latin typeface="Arial"/>
              <a:ea typeface="Arial"/>
              <a:cs typeface="Arial"/>
              <a:sym typeface="Arial"/>
            </a:endParaRPr>
          </a:p>
        </p:txBody>
      </p:sp>
      <p:sp>
        <p:nvSpPr>
          <p:cNvPr id="1246" name="Google Shape;1246;p113"/>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47" name="Google Shape;1247;p113"/>
          <p:cNvSpPr/>
          <p:nvPr/>
        </p:nvSpPr>
        <p:spPr>
          <a:xfrm>
            <a:off x="31953" y="512901"/>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248" name="Google Shape;1248;p113"/>
          <p:cNvSpPr txBox="1"/>
          <p:nvPr/>
        </p:nvSpPr>
        <p:spPr>
          <a:xfrm>
            <a:off x="95576" y="545184"/>
            <a:ext cx="11939542" cy="480131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600" b="1" dirty="0">
                <a:solidFill>
                  <a:schemeClr val="dk1"/>
                </a:solidFill>
                <a:latin typeface="Calibri"/>
                <a:ea typeface="Calibri"/>
                <a:cs typeface="Calibri"/>
                <a:sym typeface="Calibri"/>
              </a:rPr>
              <a:t>Logic :</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	A Logic program is a set of predicates. Ex parent, siblings</a:t>
            </a:r>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b="1" dirty="0">
                <a:solidFill>
                  <a:schemeClr val="dk1"/>
                </a:solidFill>
                <a:latin typeface="Calibri"/>
                <a:ea typeface="Calibri"/>
                <a:cs typeface="Calibri"/>
                <a:sym typeface="Calibri"/>
              </a:rPr>
              <a:t>Predicates :</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	Define relations between their arguments. Logically, a Logic program states what holds. Each predicate has a name, and zero or more arguments. The predicate name is a atom. Each argument is an arbitrary Logic term. A predicate is defined by a collection of clauses.</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Example: Mother(</a:t>
            </a:r>
            <a:r>
              <a:rPr lang="en-IN" sz="1600" dirty="0" err="1">
                <a:solidFill>
                  <a:schemeClr val="dk1"/>
                </a:solidFill>
                <a:latin typeface="Calibri"/>
                <a:ea typeface="Calibri"/>
                <a:cs typeface="Calibri"/>
                <a:sym typeface="Calibri"/>
              </a:rPr>
              <a:t>x,y</a:t>
            </a:r>
            <a:r>
              <a:rPr lang="en-IN" sz="1600" dirty="0">
                <a:solidFill>
                  <a:schemeClr val="dk1"/>
                </a:solidFill>
                <a:latin typeface="Calibri"/>
                <a:ea typeface="Calibri"/>
                <a:cs typeface="Calibri"/>
                <a:sym typeface="Calibri"/>
              </a:rPr>
              <a:t>) </a:t>
            </a:r>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b="1" dirty="0">
                <a:solidFill>
                  <a:schemeClr val="dk1"/>
                </a:solidFill>
                <a:latin typeface="Calibri"/>
                <a:ea typeface="Calibri"/>
                <a:cs typeface="Calibri"/>
                <a:sym typeface="Calibri"/>
              </a:rPr>
              <a:t>Clause :</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	A clause is either a rule or a fact. The clauses that constitute a predicate denote logical alternatives: If any clause is true, then the whole predicate is true.</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	Mother(X,Y) &lt;= female(X) &amp; parent(X,Y) # implies X is the mother of Y, if </a:t>
            </a:r>
            <a:r>
              <a:rPr lang="en-IN" sz="1600" dirty="0" smtClean="0">
                <a:solidFill>
                  <a:schemeClr val="dk1"/>
                </a:solidFill>
                <a:latin typeface="Calibri"/>
                <a:ea typeface="Calibri"/>
                <a:cs typeface="Calibri"/>
                <a:sym typeface="Calibri"/>
              </a:rPr>
              <a:t>X </a:t>
            </a:r>
            <a:r>
              <a:rPr lang="en-IN" sz="1600" dirty="0">
                <a:solidFill>
                  <a:schemeClr val="dk1"/>
                </a:solidFill>
                <a:latin typeface="Calibri"/>
                <a:ea typeface="Calibri"/>
                <a:cs typeface="Calibri"/>
                <a:sym typeface="Calibri"/>
              </a:rPr>
              <a:t>has to female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14"/>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54" name="Google Shape;1254;p114"/>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Parts of Logical Programming Paradigm</a:t>
            </a:r>
            <a:endParaRPr sz="2400" b="1">
              <a:solidFill>
                <a:schemeClr val="dk1"/>
              </a:solidFill>
              <a:latin typeface="Arial"/>
              <a:ea typeface="Arial"/>
              <a:cs typeface="Arial"/>
              <a:sym typeface="Arial"/>
            </a:endParaRPr>
          </a:p>
        </p:txBody>
      </p:sp>
      <p:sp>
        <p:nvSpPr>
          <p:cNvPr id="1255" name="Google Shape;1255;p114"/>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56" name="Google Shape;1256;p114"/>
          <p:cNvSpPr/>
          <p:nvPr/>
        </p:nvSpPr>
        <p:spPr>
          <a:xfrm>
            <a:off x="31953" y="501884"/>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257" name="Google Shape;1257;p114"/>
          <p:cNvSpPr txBox="1"/>
          <p:nvPr/>
        </p:nvSpPr>
        <p:spPr>
          <a:xfrm>
            <a:off x="95576" y="556201"/>
            <a:ext cx="11939542" cy="5539978"/>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A series of definitions/declarations that define the problem domain (fact)</a:t>
            </a:r>
            <a:endParaRPr sz="160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Statements of relevant facts (rules)</a:t>
            </a:r>
            <a:endParaRPr sz="160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Statement of goals in the form of a query (query)</a:t>
            </a: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b="1" u="sng">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600" b="1">
                <a:solidFill>
                  <a:schemeClr val="dk1"/>
                </a:solidFill>
                <a:latin typeface="Calibri"/>
                <a:ea typeface="Calibri"/>
                <a:cs typeface="Calibri"/>
                <a:sym typeface="Calibri"/>
              </a:rPr>
              <a:t>Given information about fatherhood and motherhood, determine grand parent relationship</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E.g.  Given the information called facts </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 John is father of Lily </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Kathy is mother of Lily</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Lily is mother of Bill</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Ken is father of Karen </a:t>
            </a: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Who are grand parents of Bill? </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Who are grand parents of Karen?</a:t>
            </a: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15"/>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63" name="Google Shape;1263;p115"/>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Logical Programming Paradigm</a:t>
            </a:r>
            <a:endParaRPr sz="2400" b="1">
              <a:solidFill>
                <a:schemeClr val="dk1"/>
              </a:solidFill>
              <a:latin typeface="Arial"/>
              <a:ea typeface="Arial"/>
              <a:cs typeface="Arial"/>
              <a:sym typeface="Arial"/>
            </a:endParaRPr>
          </a:p>
        </p:txBody>
      </p:sp>
      <p:sp>
        <p:nvSpPr>
          <p:cNvPr id="1264" name="Google Shape;1264;p115"/>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65" name="Google Shape;1265;p115"/>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266" name="Google Shape;1266;p115"/>
          <p:cNvSpPr txBox="1"/>
          <p:nvPr/>
        </p:nvSpPr>
        <p:spPr>
          <a:xfrm>
            <a:off x="95576" y="410714"/>
            <a:ext cx="11939542" cy="627864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600" b="1" dirty="0">
                <a:solidFill>
                  <a:schemeClr val="dk1"/>
                </a:solidFill>
                <a:latin typeface="Calibri"/>
                <a:ea typeface="Calibri"/>
                <a:cs typeface="Calibri"/>
                <a:sym typeface="Calibri"/>
              </a:rPr>
              <a:t>Fact</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A fact must start with a predicate (which is an atom). The predicate may be followed by one or more arguments which are enclosed by parentheses. The arguments can be atoms (in this case, these atoms are treated as constants), numbers, variables or lists. </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Facts are axioms; relations between terms that are assumed to be true.</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Example facts:</a:t>
            </a:r>
            <a:endParaRPr/>
          </a:p>
          <a:p>
            <a:pPr marL="712788"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+big</a:t>
            </a:r>
            <a:r>
              <a:rPr lang="en-IN" sz="1600" dirty="0" smtClean="0">
                <a:solidFill>
                  <a:schemeClr val="dk1"/>
                </a:solidFill>
                <a:latin typeface="Calibri"/>
                <a:ea typeface="Calibri"/>
                <a:cs typeface="Calibri"/>
                <a:sym typeface="Calibri"/>
              </a:rPr>
              <a:t>(‘horse')</a:t>
            </a:r>
            <a:endParaRPr/>
          </a:p>
          <a:p>
            <a:pPr marL="712788"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+big('elephant')</a:t>
            </a:r>
            <a:endParaRPr/>
          </a:p>
          <a:p>
            <a:pPr marL="712788"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+small('cat')</a:t>
            </a:r>
            <a:endParaRPr/>
          </a:p>
          <a:p>
            <a:pPr marL="712788"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+brown</a:t>
            </a:r>
            <a:r>
              <a:rPr lang="en-IN" sz="1600" dirty="0" smtClean="0">
                <a:solidFill>
                  <a:schemeClr val="dk1"/>
                </a:solidFill>
                <a:latin typeface="Calibri"/>
                <a:ea typeface="Calibri"/>
                <a:cs typeface="Calibri"/>
                <a:sym typeface="Calibri"/>
              </a:rPr>
              <a:t>(‘horse')</a:t>
            </a:r>
            <a:endParaRPr/>
          </a:p>
          <a:p>
            <a:pPr marL="712788"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+black('cat')</a:t>
            </a:r>
            <a:endParaRPr/>
          </a:p>
          <a:p>
            <a:pPr marL="712788"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+grey('elephant')</a:t>
            </a:r>
            <a:endParaRPr/>
          </a:p>
          <a:p>
            <a:pPr marL="712788"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Consider the 3 fact saying ‘cat’ is a smallest animal and fact 6 saying the elephant is grey in </a:t>
            </a:r>
            <a:r>
              <a:rPr lang="en-IN" sz="1600" dirty="0" err="1">
                <a:solidFill>
                  <a:schemeClr val="dk1"/>
                </a:solidFill>
                <a:latin typeface="Calibri"/>
                <a:ea typeface="Calibri"/>
                <a:cs typeface="Calibri"/>
                <a:sym typeface="Calibri"/>
              </a:rPr>
              <a:t>color</a:t>
            </a: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b="1" dirty="0">
                <a:solidFill>
                  <a:schemeClr val="dk1"/>
                </a:solidFill>
                <a:latin typeface="Calibri"/>
                <a:ea typeface="Calibri"/>
                <a:cs typeface="Calibri"/>
                <a:sym typeface="Calibri"/>
              </a:rPr>
              <a:t>Rule</a:t>
            </a:r>
            <a:endParaRPr/>
          </a:p>
          <a:p>
            <a:pPr marL="0"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Rules are theorems that allow new inferences to be made.</a:t>
            </a:r>
            <a:endParaRPr/>
          </a:p>
          <a:p>
            <a:pPr marL="712788"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dark(X)&lt;=black(X)</a:t>
            </a:r>
            <a:endParaRPr/>
          </a:p>
          <a:p>
            <a:pPr marL="712788"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dark(X)&lt;=brown(X)</a:t>
            </a:r>
            <a:endParaRPr/>
          </a:p>
          <a:p>
            <a:pPr marL="712788" marR="0" lvl="0" indent="0" algn="just" rtl="0">
              <a:lnSpc>
                <a:spcPct val="150000"/>
              </a:lnSpc>
              <a:spcBef>
                <a:spcPts val="0"/>
              </a:spcBef>
              <a:spcAft>
                <a:spcPts val="0"/>
              </a:spcAft>
              <a:buNone/>
            </a:pPr>
            <a:r>
              <a:rPr lang="en-IN" sz="1600" dirty="0">
                <a:solidFill>
                  <a:schemeClr val="dk1"/>
                </a:solidFill>
                <a:latin typeface="Calibri"/>
                <a:ea typeface="Calibri"/>
                <a:cs typeface="Calibri"/>
                <a:sym typeface="Calibri"/>
              </a:rPr>
              <a:t>Consider rule 1 saying the </a:t>
            </a:r>
            <a:r>
              <a:rPr lang="en-IN" sz="1600" dirty="0" err="1">
                <a:solidFill>
                  <a:schemeClr val="dk1"/>
                </a:solidFill>
                <a:latin typeface="Calibri"/>
                <a:ea typeface="Calibri"/>
                <a:cs typeface="Calibri"/>
                <a:sym typeface="Calibri"/>
              </a:rPr>
              <a:t>color</a:t>
            </a:r>
            <a:r>
              <a:rPr lang="en-IN" sz="1600" dirty="0">
                <a:solidFill>
                  <a:schemeClr val="dk1"/>
                </a:solidFill>
                <a:latin typeface="Calibri"/>
                <a:ea typeface="Calibri"/>
                <a:cs typeface="Calibri"/>
                <a:sym typeface="Calibri"/>
              </a:rPr>
              <a:t> is black its consider to be dark </a:t>
            </a:r>
            <a:r>
              <a:rPr lang="en-IN" sz="1600" dirty="0" err="1">
                <a:solidFill>
                  <a:schemeClr val="dk1"/>
                </a:solidFill>
                <a:latin typeface="Calibri"/>
                <a:ea typeface="Calibri"/>
                <a:cs typeface="Calibri"/>
                <a:sym typeface="Calibri"/>
              </a:rPr>
              <a:t>color</a:t>
            </a:r>
            <a:r>
              <a:rPr lang="en-IN" sz="1600" dirty="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16"/>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72" name="Google Shape;1272;p116"/>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Logical Programming Paradigm</a:t>
            </a:r>
            <a:endParaRPr sz="2400" b="1">
              <a:solidFill>
                <a:schemeClr val="dk1"/>
              </a:solidFill>
              <a:latin typeface="Arial"/>
              <a:ea typeface="Arial"/>
              <a:cs typeface="Arial"/>
              <a:sym typeface="Arial"/>
            </a:endParaRPr>
          </a:p>
        </p:txBody>
      </p:sp>
      <p:sp>
        <p:nvSpPr>
          <p:cNvPr id="1273" name="Google Shape;1273;p116"/>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74" name="Google Shape;1274;p116"/>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275" name="Google Shape;1275;p116"/>
          <p:cNvSpPr txBox="1"/>
          <p:nvPr/>
        </p:nvSpPr>
        <p:spPr>
          <a:xfrm>
            <a:off x="95576" y="410714"/>
            <a:ext cx="11939542" cy="4431983"/>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600" b="1">
                <a:solidFill>
                  <a:schemeClr val="dk1"/>
                </a:solidFill>
                <a:latin typeface="Calibri"/>
                <a:ea typeface="Calibri"/>
                <a:cs typeface="Calibri"/>
                <a:sym typeface="Calibri"/>
              </a:rPr>
              <a:t>Queries</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A query is a statement starting with a predicate and followed by its arguments, some of which are variables. Similar to goals, the predicate of a valid query must have appeared in at least one fact or rule in the consulted program, and the number of arguments in the query must be the same as that appears in the consulted program.</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print(pyDatalog.ask('father_of(X,jess)'))   </a:t>
            </a:r>
            <a:endParaRPr/>
          </a:p>
          <a:p>
            <a:pPr marL="0" marR="0" lvl="0" indent="0" algn="just" rtl="0">
              <a:lnSpc>
                <a:spcPct val="150000"/>
              </a:lnSpc>
              <a:spcBef>
                <a:spcPts val="0"/>
              </a:spcBef>
              <a:spcAft>
                <a:spcPts val="0"/>
              </a:spcAft>
              <a:buNone/>
            </a:pPr>
            <a:r>
              <a:rPr lang="en-IN" sz="1600" b="1">
                <a:solidFill>
                  <a:schemeClr val="dk1"/>
                </a:solidFill>
                <a:latin typeface="Calibri"/>
                <a:ea typeface="Calibri"/>
                <a:cs typeface="Calibri"/>
                <a:sym typeface="Calibri"/>
              </a:rPr>
              <a:t>Output:</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{('jack',)}</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X</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print(father_of(X,'jess'))</a:t>
            </a:r>
            <a:endParaRPr/>
          </a:p>
          <a:p>
            <a:pPr marL="0" marR="0" lvl="0" indent="0" algn="just" rtl="0">
              <a:lnSpc>
                <a:spcPct val="150000"/>
              </a:lnSpc>
              <a:spcBef>
                <a:spcPts val="0"/>
              </a:spcBef>
              <a:spcAft>
                <a:spcPts val="0"/>
              </a:spcAft>
              <a:buNone/>
            </a:pPr>
            <a:r>
              <a:rPr lang="en-IN" sz="1600" b="1">
                <a:solidFill>
                  <a:schemeClr val="dk1"/>
                </a:solidFill>
                <a:latin typeface="Calibri"/>
                <a:ea typeface="Calibri"/>
                <a:cs typeface="Calibri"/>
                <a:sym typeface="Calibri"/>
              </a:rPr>
              <a:t>Output:</a:t>
            </a:r>
            <a:endParaRPr sz="160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jack</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X </a:t>
            </a:r>
            <a:endParaRPr sz="1600">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17"/>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81" name="Google Shape;1281;p117"/>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Logical Programming Paradigm</a:t>
            </a:r>
            <a:endParaRPr sz="2400" b="1">
              <a:solidFill>
                <a:schemeClr val="dk1"/>
              </a:solidFill>
              <a:latin typeface="Arial"/>
              <a:ea typeface="Arial"/>
              <a:cs typeface="Arial"/>
              <a:sym typeface="Arial"/>
            </a:endParaRPr>
          </a:p>
        </p:txBody>
      </p:sp>
      <p:sp>
        <p:nvSpPr>
          <p:cNvPr id="1282" name="Google Shape;1282;p117"/>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83" name="Google Shape;1283;p117"/>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284" name="Google Shape;1284;p117"/>
          <p:cNvSpPr txBox="1"/>
          <p:nvPr/>
        </p:nvSpPr>
        <p:spPr>
          <a:xfrm>
            <a:off x="95576" y="410714"/>
            <a:ext cx="11939542" cy="5909310"/>
          </a:xfrm>
          <a:prstGeom prst="rect">
            <a:avLst/>
          </a:prstGeom>
          <a:noFill/>
          <a:ln>
            <a:noFill/>
          </a:ln>
        </p:spPr>
        <p:txBody>
          <a:bodyPr spcFirstLastPara="1" wrap="square" lIns="0" tIns="0" rIns="0" bIns="0" anchor="t" anchorCtr="0">
            <a:spAutoFit/>
          </a:bodyPr>
          <a:lstStyle/>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from pyDatalog import pyDatalog</a:t>
            </a: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pyDatalog.create_atoms('parent,male,female,son,daughter,X,Y,Z')</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+male('adam')</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+female('anne')</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+female('barney')</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+male('james')</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+parent('barney','adam')</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+parent('james','anne')</a:t>
            </a:r>
            <a:endParaRPr/>
          </a:p>
          <a:p>
            <a:pPr marL="457200" marR="0" lvl="1" indent="0" algn="just"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#The first rule is read as follows: for all X and Y, X is the son of Y if there exists X and Y such that Y is the parent of X and X is male.</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#The second rule is read as follows: for all X and Y, X is the daughter of Y if there exists X and Y such that Y is the parent of X and X is female.</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son(X,Y)&lt;= male(X) &amp; parent(Y,X)</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daughter(X,Y)&lt;= parent(Y,X) &amp; female(X)</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print(pyDatalog.ask('son(adam,Y)'))</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print(pyDatalog.ask('daughter(anne,Y)'))</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print(son('adam',X))</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18"/>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90" name="Google Shape;1290;p118"/>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Logical Programming Paradigm</a:t>
            </a:r>
            <a:endParaRPr sz="2400" b="1">
              <a:solidFill>
                <a:schemeClr val="dk1"/>
              </a:solidFill>
              <a:latin typeface="Arial"/>
              <a:ea typeface="Arial"/>
              <a:cs typeface="Arial"/>
              <a:sym typeface="Arial"/>
            </a:endParaRPr>
          </a:p>
        </p:txBody>
      </p:sp>
      <p:sp>
        <p:nvSpPr>
          <p:cNvPr id="1291" name="Google Shape;1291;p118"/>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92" name="Google Shape;1292;p118"/>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293" name="Google Shape;1293;p118"/>
          <p:cNvSpPr txBox="1"/>
          <p:nvPr/>
        </p:nvSpPr>
        <p:spPr>
          <a:xfrm>
            <a:off x="126229" y="625155"/>
            <a:ext cx="11939542" cy="2585323"/>
          </a:xfrm>
          <a:prstGeom prst="rect">
            <a:avLst/>
          </a:prstGeom>
          <a:noFill/>
          <a:ln>
            <a:noFill/>
          </a:ln>
        </p:spPr>
        <p:txBody>
          <a:bodyPr spcFirstLastPara="1" wrap="square" lIns="0" tIns="0" rIns="0" bIns="0" anchor="t" anchorCtr="0">
            <a:spAutoFit/>
          </a:bodyPr>
          <a:lstStyle/>
          <a:p>
            <a:pPr marL="457200" marR="0" lvl="1" indent="0" algn="just"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pyDatalog.create_terms('factorial, N')</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factorial[N] = N*factorial[N-1]</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factorial[1] = 1</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print(factorial[3]==N)</a:t>
            </a:r>
            <a:endParaRPr/>
          </a:p>
          <a:p>
            <a:pPr marL="457200" marR="0" lvl="1" indent="0" algn="just"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19"/>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299" name="Google Shape;1299;p119"/>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Logical Programming Paradigm</a:t>
            </a:r>
            <a:endParaRPr sz="2400" b="1">
              <a:solidFill>
                <a:schemeClr val="dk1"/>
              </a:solidFill>
              <a:latin typeface="Arial"/>
              <a:ea typeface="Arial"/>
              <a:cs typeface="Arial"/>
              <a:sym typeface="Arial"/>
            </a:endParaRPr>
          </a:p>
        </p:txBody>
      </p:sp>
      <p:sp>
        <p:nvSpPr>
          <p:cNvPr id="1300" name="Google Shape;1300;p119"/>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01" name="Google Shape;1301;p119"/>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302" name="Google Shape;1302;p119"/>
          <p:cNvSpPr txBox="1"/>
          <p:nvPr/>
        </p:nvSpPr>
        <p:spPr>
          <a:xfrm>
            <a:off x="95576" y="531737"/>
            <a:ext cx="11939542" cy="5909310"/>
          </a:xfrm>
          <a:prstGeom prst="rect">
            <a:avLst/>
          </a:prstGeom>
          <a:noFill/>
          <a:ln>
            <a:noFill/>
          </a:ln>
        </p:spPr>
        <p:txBody>
          <a:bodyPr spcFirstLastPara="1" wrap="square" lIns="0" tIns="0" rIns="0" bIns="0" anchor="t" anchorCtr="0">
            <a:spAutoFit/>
          </a:bodyPr>
          <a:lstStyle/>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from pyDatalog import pyDatalog</a:t>
            </a: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pyDatalog.create_terms('X,Y,Z, works_in, department_size, manager, indirect_manager, count_of_indirect_reports')</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 Mary works in Production</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+works_in('Mary', 'Production')</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+works_in('Sam',  'Marketing')</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+works_in('John', 'Production')</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+works_in('John', 'Marketing')</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+(manager['Mary'] == 'John')</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+(manager['Sam']  == 'Mary')</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+(manager['Tom']  == 'Mary')</a:t>
            </a:r>
            <a:endParaRPr/>
          </a:p>
          <a:p>
            <a:pPr marL="457200" marR="0" lvl="1" indent="0" algn="just"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indirect_manager(X,Y) &lt;= (manager[X] == Y)</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print(works_in(X,  'Marketing'))</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indirect_manager(X,Y) &lt;= (manager[X] == Z) &amp; indirect_manager(Z,Y)</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print(indirect_manager('Sam',X))</a:t>
            </a:r>
            <a:endParaRPr/>
          </a:p>
          <a:p>
            <a:pPr marL="457200" marR="0" lvl="1" indent="0" algn="just"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20"/>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08" name="Google Shape;1308;p120"/>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Logical Programming Paradigm</a:t>
            </a:r>
            <a:endParaRPr sz="2400" b="1">
              <a:solidFill>
                <a:schemeClr val="dk1"/>
              </a:solidFill>
              <a:latin typeface="Arial"/>
              <a:ea typeface="Arial"/>
              <a:cs typeface="Arial"/>
              <a:sym typeface="Arial"/>
            </a:endParaRPr>
          </a:p>
        </p:txBody>
      </p:sp>
      <p:sp>
        <p:nvSpPr>
          <p:cNvPr id="1309" name="Google Shape;1309;p120"/>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10" name="Google Shape;1310;p120"/>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311" name="Google Shape;1311;p120"/>
          <p:cNvSpPr txBox="1"/>
          <p:nvPr/>
        </p:nvSpPr>
        <p:spPr>
          <a:xfrm>
            <a:off x="95576" y="585525"/>
            <a:ext cx="11939542" cy="5539978"/>
          </a:xfrm>
          <a:prstGeom prst="rect">
            <a:avLst/>
          </a:prstGeom>
          <a:noFill/>
          <a:ln>
            <a:noFill/>
          </a:ln>
        </p:spPr>
        <p:txBody>
          <a:bodyPr spcFirstLastPara="1" wrap="square" lIns="0" tIns="0" rIns="0" bIns="0" anchor="t" anchorCtr="0">
            <a:spAutoFit/>
          </a:bodyPr>
          <a:lstStyle/>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Lucy is a Professor</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Danny is a Professor</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James is a Lecturer</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All professors are Dean</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Write a Query to reterive all deans?</a:t>
            </a:r>
            <a:endParaRPr/>
          </a:p>
          <a:p>
            <a:pPr marL="457200" marR="0" lvl="1" indent="0" algn="just"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Soln</a:t>
            </a: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from pyDatalog import pyDatalog</a:t>
            </a: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pyDatalog.create_terms('X,Y,Z,professor,lecturer, dean')</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+professor('lucy')</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+professor('danny')</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+lecturer('james')</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dean(X)&lt;=professor(X)</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print(dean(X))</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21"/>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17" name="Google Shape;1317;p121"/>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Logical Programming Paradigm</a:t>
            </a:r>
            <a:endParaRPr sz="2400" b="1">
              <a:solidFill>
                <a:schemeClr val="dk1"/>
              </a:solidFill>
              <a:latin typeface="Arial"/>
              <a:ea typeface="Arial"/>
              <a:cs typeface="Arial"/>
              <a:sym typeface="Arial"/>
            </a:endParaRPr>
          </a:p>
        </p:txBody>
      </p:sp>
      <p:sp>
        <p:nvSpPr>
          <p:cNvPr id="1318" name="Google Shape;1318;p121"/>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19" name="Google Shape;1319;p121"/>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320" name="Google Shape;1320;p121"/>
          <p:cNvSpPr txBox="1"/>
          <p:nvPr/>
        </p:nvSpPr>
        <p:spPr>
          <a:xfrm>
            <a:off x="95576" y="585525"/>
            <a:ext cx="11939542" cy="4393767"/>
          </a:xfrm>
          <a:prstGeom prst="rect">
            <a:avLst/>
          </a:prstGeom>
          <a:noFill/>
          <a:ln>
            <a:noFill/>
          </a:ln>
        </p:spPr>
        <p:txBody>
          <a:bodyPr spcFirstLastPara="1" wrap="square" lIns="0" tIns="0" rIns="0" bIns="0" anchor="t" anchorCtr="0">
            <a:spAutoFit/>
          </a:bodyPr>
          <a:lstStyle/>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likes(john, susie).                   /* John likes Susie */</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likes(X, susie).                      /* Everyone likes Susie */</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likes(john, Y).                       /* John likes everybody */</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likes(john, Y), likes(Y, john).       /* John likes everybody and everybody likes John */</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likes(john, susie); likes(john,mary). /* John likes Susie or John likes Mary */</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not(likes(john,pizza)).               /* John does not like pizza */</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likes(john,susie) :- likes(john,mary)./* John likes Susie if John likes Mary.</a:t>
            </a:r>
            <a:endParaRPr/>
          </a:p>
          <a:p>
            <a:pPr marL="457200" marR="0" lvl="1" indent="0" algn="just"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rules</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friends(X,Y) :- likes(X,Y),likes(Y,X).            /* X and Y are friends if they like each other */</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hates(X,Y) :- not(likes(X,Y)).                    /* X hates Y if X does not like Y. */</a:t>
            </a:r>
            <a:endParaRPr/>
          </a:p>
          <a:p>
            <a:pPr marL="457200" marR="0" lvl="1" indent="0" algn="just" rtl="0">
              <a:lnSpc>
                <a:spcPct val="150000"/>
              </a:lnSpc>
              <a:spcBef>
                <a:spcPts val="0"/>
              </a:spcBef>
              <a:spcAft>
                <a:spcPts val="0"/>
              </a:spcAft>
              <a:buNone/>
            </a:pPr>
            <a:r>
              <a:rPr lang="en-IN" sz="1600" b="0" i="0" u="none" strike="noStrike" cap="none">
                <a:solidFill>
                  <a:schemeClr val="dk1"/>
                </a:solidFill>
                <a:latin typeface="Calibri"/>
                <a:ea typeface="Calibri"/>
                <a:cs typeface="Calibri"/>
                <a:sym typeface="Calibri"/>
              </a:rPr>
              <a:t>enemies(X,Y) :- not(likes(X,Y)),not(likes(Y,X)).  /* X and Y are enemies if they don't like each other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3"/>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03" name="Google Shape;203;p13"/>
          <p:cNvGrpSpPr/>
          <p:nvPr/>
        </p:nvGrpSpPr>
        <p:grpSpPr>
          <a:xfrm>
            <a:off x="53788" y="538909"/>
            <a:ext cx="12075459" cy="5820713"/>
            <a:chOff x="193908" y="1281925"/>
            <a:chExt cx="9318899" cy="1927621"/>
          </a:xfrm>
        </p:grpSpPr>
        <p:sp>
          <p:nvSpPr>
            <p:cNvPr id="204" name="Google Shape;204;p13"/>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65138" marR="0" lvl="0" indent="-46513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Program is made as a single structure. </a:t>
              </a:r>
              <a:endParaRPr/>
            </a:p>
            <a:p>
              <a:pPr marL="465138" marR="0" lvl="0" indent="-46513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Code will execute the instruction by instruction one after the other. </a:t>
              </a:r>
              <a:endParaRPr/>
            </a:p>
            <a:p>
              <a:pPr marL="465138" marR="0" lvl="0" indent="-46513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It doesn’t support the possibility of jumping from one instruction to some other with the help of any statement like GOTO, etc. </a:t>
              </a:r>
              <a:endParaRPr/>
            </a:p>
            <a:p>
              <a:pPr marL="465138" marR="0" lvl="0" indent="-46513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structured program consists of well structured and separated modules. But the entry and exit in a Structured program is a single-time event. It means that the program uses single-entry and single-exit elements.</a:t>
              </a:r>
              <a:endParaRPr/>
            </a:p>
            <a:p>
              <a:pPr marL="465138" marR="0" lvl="0" indent="-46513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Instructions in this approach will be executed in a serial and structured manner. The languages that support Structured programming approach are: C, C++, Java, C# ..etc </a:t>
              </a:r>
              <a:endParaRPr/>
            </a:p>
            <a:p>
              <a:pPr marL="465138" marR="0" lvl="0" indent="-46513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structured program mainly consists of three types of elements:</a:t>
              </a:r>
              <a:endParaRPr/>
            </a:p>
            <a:p>
              <a:pPr marL="922338" marR="0" lvl="1" indent="-46513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Selection Statements</a:t>
              </a:r>
              <a:endParaRPr/>
            </a:p>
            <a:p>
              <a:pPr marL="922338" marR="0" lvl="1" indent="-46513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Sequence Statements</a:t>
              </a:r>
              <a:endParaRPr/>
            </a:p>
            <a:p>
              <a:pPr marL="922338" marR="0" lvl="1" indent="-46513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Iteration Statements</a:t>
              </a:r>
              <a:endParaRPr sz="2000" b="0" i="0" u="none" strike="noStrike" cap="none">
                <a:solidFill>
                  <a:schemeClr val="dk1"/>
                </a:solidFill>
                <a:latin typeface="Calibri"/>
                <a:ea typeface="Calibri"/>
                <a:cs typeface="Calibri"/>
                <a:sym typeface="Calibri"/>
              </a:endParaRPr>
            </a:p>
          </p:txBody>
        </p:sp>
        <p:sp>
          <p:nvSpPr>
            <p:cNvPr id="205" name="Google Shape;205;p13"/>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206" name="Google Shape;206;p13"/>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207" name="Google Shape;207;p13"/>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1. Structured Programming Paradigm</a:t>
            </a:r>
            <a:endParaRPr sz="2000" b="1">
              <a:solidFill>
                <a:schemeClr val="lt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22"/>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26" name="Google Shape;1326;p122"/>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Imperative Programming Paradigm</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23"/>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32" name="Google Shape;1332;p123"/>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Imperative Programming Paradigm</a:t>
            </a:r>
            <a:endParaRPr sz="2400" b="1">
              <a:solidFill>
                <a:schemeClr val="dk1"/>
              </a:solidFill>
              <a:latin typeface="Arial"/>
              <a:ea typeface="Arial"/>
              <a:cs typeface="Arial"/>
              <a:sym typeface="Arial"/>
            </a:endParaRPr>
          </a:p>
        </p:txBody>
      </p:sp>
      <p:sp>
        <p:nvSpPr>
          <p:cNvPr id="1333" name="Google Shape;1333;p123"/>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34" name="Google Shape;1334;p123"/>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335" name="Google Shape;1335;p123"/>
          <p:cNvSpPr txBox="1"/>
          <p:nvPr/>
        </p:nvSpPr>
        <p:spPr>
          <a:xfrm>
            <a:off x="31953" y="510481"/>
            <a:ext cx="11939542" cy="5358518"/>
          </a:xfrm>
          <a:prstGeom prst="rect">
            <a:avLst/>
          </a:prstGeom>
          <a:noFill/>
          <a:ln>
            <a:noFill/>
          </a:ln>
        </p:spPr>
        <p:txBody>
          <a:bodyPr spcFirstLastPara="1" wrap="square" lIns="0" tIns="0" rIns="0" bIns="0" anchor="t" anchorCtr="0">
            <a:spAutoFit/>
          </a:bodyPr>
          <a:lstStyle/>
          <a:p>
            <a:pPr marL="379413" marR="0" lvl="1"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It’s a programming paradigm that describes computation as statements that change a program state.</a:t>
            </a:r>
            <a:endParaRPr/>
          </a:p>
          <a:p>
            <a:pPr marL="379413" marR="0" lvl="1"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Imperative programs are a sequence of commands for the computer to perform. </a:t>
            </a:r>
            <a:endParaRPr/>
          </a:p>
          <a:p>
            <a:pPr marL="379413" marR="0" lvl="1"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 imperative programming paradigm assumes that the computer can maintain through environments of variables any changes in a computation process.</a:t>
            </a:r>
            <a:endParaRPr/>
          </a:p>
          <a:p>
            <a:pPr marL="379413" marR="0" lvl="1"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Computations are performed through a guided sequence of steps, in which these variables are referred to or changed. The order of the steps is crucial, because a given step will have different consequences depending on the current values of variables when the step is executed.</a:t>
            </a:r>
            <a:endParaRPr/>
          </a:p>
          <a:p>
            <a:pPr marL="379413" marR="0" lvl="1"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Popular programming languages are imperative more often than they are any other paradigm studies because the imperative paradigm most closely resembles the actual machine itself, so the programmer is much closer to the machine;</a:t>
            </a:r>
            <a:endParaRPr/>
          </a:p>
          <a:p>
            <a:pPr marL="379413" marR="0" lvl="1"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Imperative programs define sequences of commands/statements for the computer that change a program state (i.e., set of variables)</a:t>
            </a:r>
            <a:endParaRPr/>
          </a:p>
          <a:p>
            <a:pPr marL="836613" marR="0" lvl="2"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Commands are stored in memory and executed in the order found</a:t>
            </a:r>
            <a:endParaRPr/>
          </a:p>
          <a:p>
            <a:pPr marL="836613" marR="0" lvl="2"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Commands retrieve data, perform a computation, and assign the result to a memory location</a:t>
            </a: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24"/>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41" name="Google Shape;1341;p124"/>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Imperative Programming Paradigm</a:t>
            </a:r>
            <a:endParaRPr sz="2400" b="1">
              <a:solidFill>
                <a:schemeClr val="dk1"/>
              </a:solidFill>
              <a:latin typeface="Arial"/>
              <a:ea typeface="Arial"/>
              <a:cs typeface="Arial"/>
              <a:sym typeface="Arial"/>
            </a:endParaRPr>
          </a:p>
        </p:txBody>
      </p:sp>
      <p:sp>
        <p:nvSpPr>
          <p:cNvPr id="1342" name="Google Shape;1342;p124"/>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43" name="Google Shape;1343;p124"/>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344" name="Google Shape;1344;p124"/>
          <p:cNvSpPr txBox="1"/>
          <p:nvPr/>
        </p:nvSpPr>
        <p:spPr>
          <a:xfrm>
            <a:off x="31953" y="510481"/>
            <a:ext cx="11939542" cy="4354397"/>
          </a:xfrm>
          <a:prstGeom prst="rect">
            <a:avLst/>
          </a:prstGeom>
          <a:noFill/>
          <a:ln>
            <a:noFill/>
          </a:ln>
        </p:spPr>
        <p:txBody>
          <a:bodyPr spcFirstLastPara="1" wrap="square" lIns="0" tIns="0" rIns="0" bIns="0" anchor="t" anchorCtr="0">
            <a:spAutoFit/>
          </a:bodyPr>
          <a:lstStyle/>
          <a:p>
            <a:pPr marL="379413" marR="0" lvl="1" indent="-285750" algn="just" rtl="0">
              <a:lnSpc>
                <a:spcPct val="20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In a computer program, a variable stores the data. The contents of these locations at any given point in the program’s execution are called the program’s state. Imperative programming is characterized by programming with state and commands which modify the state.</a:t>
            </a:r>
            <a:endParaRPr/>
          </a:p>
          <a:p>
            <a:pPr marL="379413" marR="0" lvl="1" indent="-285750" algn="just" rtl="0">
              <a:lnSpc>
                <a:spcPct val="20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The first imperative programming languages were machine languages.</a:t>
            </a:r>
            <a:endParaRPr/>
          </a:p>
          <a:p>
            <a:pPr marL="379413" marR="0" lvl="1" indent="-285750" algn="just" rtl="0">
              <a:lnSpc>
                <a:spcPct val="20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Machine Language : Each instruction performs a very specific task, such as a load, a jump, or an ALU operation on a unit of data in a CPU register or memory.</a:t>
            </a:r>
            <a:endParaRPr/>
          </a:p>
          <a:p>
            <a:pPr marL="836613" marR="0" lvl="2" indent="-285750" algn="just" rtl="0">
              <a:lnSpc>
                <a:spcPct val="20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MOV AL, BL</a:t>
            </a:r>
            <a:endParaRPr/>
          </a:p>
          <a:p>
            <a:pPr marL="836613" marR="0" lvl="2" indent="-285750" algn="just" rtl="0">
              <a:lnSpc>
                <a:spcPct val="20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MOV A, B</a:t>
            </a:r>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25"/>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50" name="Google Shape;1350;p125"/>
          <p:cNvSpPr txBox="1"/>
          <p:nvPr/>
        </p:nvSpPr>
        <p:spPr>
          <a:xfrm>
            <a:off x="36223" y="45607"/>
            <a:ext cx="8946411"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Imperative vs Declarative Programming Paradigm</a:t>
            </a:r>
            <a:endParaRPr sz="2400" b="1">
              <a:solidFill>
                <a:schemeClr val="dk1"/>
              </a:solidFill>
              <a:latin typeface="Arial"/>
              <a:ea typeface="Arial"/>
              <a:cs typeface="Arial"/>
              <a:sym typeface="Arial"/>
            </a:endParaRPr>
          </a:p>
        </p:txBody>
      </p:sp>
      <p:sp>
        <p:nvSpPr>
          <p:cNvPr id="1351" name="Google Shape;1351;p125"/>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52" name="Google Shape;1352;p125"/>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353" name="Google Shape;1353;p125"/>
          <p:cNvSpPr txBox="1"/>
          <p:nvPr/>
        </p:nvSpPr>
        <p:spPr>
          <a:xfrm>
            <a:off x="31953" y="510481"/>
            <a:ext cx="11939542" cy="6232475"/>
          </a:xfrm>
          <a:prstGeom prst="rect">
            <a:avLst/>
          </a:prstGeom>
          <a:noFill/>
          <a:ln>
            <a:noFill/>
          </a:ln>
        </p:spPr>
        <p:txBody>
          <a:bodyPr spcFirstLastPara="1" wrap="square" lIns="0" tIns="0" rIns="0" bIns="0" anchor="t" anchorCtr="0">
            <a:spAutoFit/>
          </a:bodyPr>
          <a:lstStyle/>
          <a:p>
            <a:pPr marL="379413" marR="0" lvl="1"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Declarative programming is a programming paradigm … that expresses the logic of a computation without describing its control flow. Its focus how to do a task</a:t>
            </a:r>
            <a:endParaRPr sz="1800" b="0" i="0" u="none" strike="noStrike" cap="none">
              <a:solidFill>
                <a:schemeClr val="dk1"/>
              </a:solidFill>
              <a:latin typeface="Calibri"/>
              <a:ea typeface="Calibri"/>
              <a:cs typeface="Calibri"/>
              <a:sym typeface="Calibri"/>
            </a:endParaRPr>
          </a:p>
          <a:p>
            <a:pPr marL="379413" marR="0" lvl="1"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Imperative programming is a programming paradigm that uses statements that change a program’s state. It focus on what to day rather than how to do it.</a:t>
            </a:r>
            <a:endParaRPr/>
          </a:p>
          <a:p>
            <a:pPr marL="379413" marR="0" lvl="1" indent="-171450" algn="just" rtl="0">
              <a:lnSpc>
                <a:spcPct val="15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93663" marR="0" lvl="1" indent="0" algn="just" rtl="0">
              <a:lnSpc>
                <a:spcPct val="150000"/>
              </a:lnSpc>
              <a:spcBef>
                <a:spcPts val="0"/>
              </a:spcBef>
              <a:spcAft>
                <a:spcPts val="0"/>
              </a:spcAft>
              <a:buNone/>
            </a:pPr>
            <a:r>
              <a:rPr lang="en-IN" sz="1800" b="1" i="0" u="none" strike="noStrike" cap="none">
                <a:solidFill>
                  <a:schemeClr val="dk1"/>
                </a:solidFill>
                <a:latin typeface="Calibri"/>
                <a:ea typeface="Calibri"/>
                <a:cs typeface="Calibri"/>
                <a:sym typeface="Calibri"/>
              </a:rPr>
              <a:t>Example:</a:t>
            </a:r>
            <a:endParaRPr/>
          </a:p>
          <a:p>
            <a:pPr marL="93663" marR="0" lvl="1" indent="0" algn="just" rtl="0">
              <a:lnSpc>
                <a:spcPct val="150000"/>
              </a:lnSpc>
              <a:spcBef>
                <a:spcPts val="0"/>
              </a:spcBef>
              <a:spcAft>
                <a:spcPts val="0"/>
              </a:spcAft>
              <a:buNone/>
            </a:pPr>
            <a:r>
              <a:rPr lang="en-IN" sz="1800" b="0" i="0" u="none" strike="noStrike" cap="none">
                <a:solidFill>
                  <a:schemeClr val="dk1"/>
                </a:solidFill>
                <a:latin typeface="Calibri"/>
                <a:ea typeface="Calibri"/>
                <a:cs typeface="Calibri"/>
                <a:sym typeface="Calibri"/>
              </a:rPr>
              <a:t>#declarative</a:t>
            </a:r>
            <a:endParaRPr/>
          </a:p>
          <a:p>
            <a:pPr marL="93663" marR="0" lvl="1" indent="0" algn="just" rtl="0">
              <a:lnSpc>
                <a:spcPct val="150000"/>
              </a:lnSpc>
              <a:spcBef>
                <a:spcPts val="0"/>
              </a:spcBef>
              <a:spcAft>
                <a:spcPts val="0"/>
              </a:spcAft>
              <a:buNone/>
            </a:pPr>
            <a:r>
              <a:rPr lang="en-IN" sz="1800" b="0" i="0" u="none" strike="noStrike" cap="none">
                <a:solidFill>
                  <a:schemeClr val="dk1"/>
                </a:solidFill>
                <a:latin typeface="Calibri"/>
                <a:ea typeface="Calibri"/>
                <a:cs typeface="Calibri"/>
                <a:sym typeface="Calibri"/>
              </a:rPr>
              <a:t>	</a:t>
            </a:r>
            <a:r>
              <a:rPr lang="en-IN" sz="1800" b="0" i="1" u="none" strike="noStrike" cap="none">
                <a:solidFill>
                  <a:schemeClr val="dk1"/>
                </a:solidFill>
                <a:latin typeface="Calibri"/>
                <a:ea typeface="Calibri"/>
                <a:cs typeface="Calibri"/>
                <a:sym typeface="Calibri"/>
              </a:rPr>
              <a:t>small_nums = [ x for x in range(20) if x&lt;5]</a:t>
            </a:r>
            <a:endParaRPr/>
          </a:p>
          <a:p>
            <a:pPr marL="93663" marR="0" lvl="1" indent="0" algn="just" rtl="0">
              <a:lnSpc>
                <a:spcPct val="150000"/>
              </a:lnSpc>
              <a:spcBef>
                <a:spcPts val="0"/>
              </a:spcBef>
              <a:spcAft>
                <a:spcPts val="0"/>
              </a:spcAft>
              <a:buNone/>
            </a:pPr>
            <a:endParaRPr sz="1800" b="0" i="1" u="none" strike="noStrike" cap="none">
              <a:solidFill>
                <a:schemeClr val="dk1"/>
              </a:solidFill>
              <a:latin typeface="Calibri"/>
              <a:ea typeface="Calibri"/>
              <a:cs typeface="Calibri"/>
              <a:sym typeface="Calibri"/>
            </a:endParaRPr>
          </a:p>
          <a:p>
            <a:pPr marL="93663" marR="0" lvl="1" indent="0" algn="just" rtl="0">
              <a:lnSpc>
                <a:spcPct val="150000"/>
              </a:lnSpc>
              <a:spcBef>
                <a:spcPts val="0"/>
              </a:spcBef>
              <a:spcAft>
                <a:spcPts val="0"/>
              </a:spcAft>
              <a:buNone/>
            </a:pPr>
            <a:r>
              <a:rPr lang="en-IN" sz="1800" b="0" i="0" u="none" strike="noStrike" cap="none">
                <a:solidFill>
                  <a:schemeClr val="dk1"/>
                </a:solidFill>
                <a:latin typeface="Calibri"/>
                <a:ea typeface="Calibri"/>
                <a:cs typeface="Calibri"/>
                <a:sym typeface="Calibri"/>
              </a:rPr>
              <a:t>#Imperative</a:t>
            </a:r>
            <a:endParaRPr/>
          </a:p>
          <a:p>
            <a:pPr marL="93663" marR="0" lvl="1" indent="0" algn="just" rtl="0">
              <a:lnSpc>
                <a:spcPct val="150000"/>
              </a:lnSpc>
              <a:spcBef>
                <a:spcPts val="0"/>
              </a:spcBef>
              <a:spcAft>
                <a:spcPts val="0"/>
              </a:spcAft>
              <a:buNone/>
            </a:pPr>
            <a:r>
              <a:rPr lang="en-IN" sz="1800" b="0" i="0" u="none" strike="noStrike" cap="none">
                <a:solidFill>
                  <a:schemeClr val="dk1"/>
                </a:solidFill>
                <a:latin typeface="Calibri"/>
                <a:ea typeface="Calibri"/>
                <a:cs typeface="Calibri"/>
                <a:sym typeface="Calibri"/>
              </a:rPr>
              <a:t>	</a:t>
            </a:r>
            <a:r>
              <a:rPr lang="en-IN" sz="1800" b="0" i="1" u="none" strike="noStrike" cap="none">
                <a:solidFill>
                  <a:schemeClr val="dk1"/>
                </a:solidFill>
                <a:latin typeface="Calibri"/>
                <a:ea typeface="Calibri"/>
                <a:cs typeface="Calibri"/>
                <a:sym typeface="Calibri"/>
              </a:rPr>
              <a:t>small = []</a:t>
            </a:r>
            <a:endParaRPr/>
          </a:p>
          <a:p>
            <a:pPr marL="93663" marR="0" lvl="1" indent="0" algn="just" rtl="0">
              <a:lnSpc>
                <a:spcPct val="150000"/>
              </a:lnSpc>
              <a:spcBef>
                <a:spcPts val="0"/>
              </a:spcBef>
              <a:spcAft>
                <a:spcPts val="0"/>
              </a:spcAft>
              <a:buNone/>
            </a:pPr>
            <a:r>
              <a:rPr lang="en-IN" sz="1800" b="0" i="1" u="none" strike="noStrike" cap="none">
                <a:solidFill>
                  <a:schemeClr val="dk1"/>
                </a:solidFill>
                <a:latin typeface="Calibri"/>
                <a:ea typeface="Calibri"/>
                <a:cs typeface="Calibri"/>
                <a:sym typeface="Calibri"/>
              </a:rPr>
              <a:t>	for I in range(20):</a:t>
            </a:r>
            <a:endParaRPr/>
          </a:p>
          <a:p>
            <a:pPr marL="93663" marR="0" lvl="1" indent="0" algn="just" rtl="0">
              <a:lnSpc>
                <a:spcPct val="150000"/>
              </a:lnSpc>
              <a:spcBef>
                <a:spcPts val="0"/>
              </a:spcBef>
              <a:spcAft>
                <a:spcPts val="0"/>
              </a:spcAft>
              <a:buNone/>
            </a:pPr>
            <a:r>
              <a:rPr lang="en-IN" sz="1800" b="0" i="1" u="none" strike="noStrike" cap="none">
                <a:solidFill>
                  <a:schemeClr val="dk1"/>
                </a:solidFill>
                <a:latin typeface="Calibri"/>
                <a:ea typeface="Calibri"/>
                <a:cs typeface="Calibri"/>
                <a:sym typeface="Calibri"/>
              </a:rPr>
              <a:t>		if i&lt;5:</a:t>
            </a:r>
            <a:endParaRPr/>
          </a:p>
          <a:p>
            <a:pPr marL="93663" marR="0" lvl="1" indent="0" algn="just" rtl="0">
              <a:lnSpc>
                <a:spcPct val="150000"/>
              </a:lnSpc>
              <a:spcBef>
                <a:spcPts val="0"/>
              </a:spcBef>
              <a:spcAft>
                <a:spcPts val="0"/>
              </a:spcAft>
              <a:buNone/>
            </a:pPr>
            <a:r>
              <a:rPr lang="en-IN" sz="1800" b="0" i="1" u="none" strike="noStrike" cap="none">
                <a:solidFill>
                  <a:schemeClr val="dk1"/>
                </a:solidFill>
                <a:latin typeface="Calibri"/>
                <a:ea typeface="Calibri"/>
                <a:cs typeface="Calibri"/>
                <a:sym typeface="Calibri"/>
              </a:rPr>
              <a:t>			small.append(i)</a:t>
            </a:r>
            <a:endParaRPr/>
          </a:p>
          <a:p>
            <a:pPr marL="93663" marR="0" lvl="1" indent="0" algn="just" rtl="0">
              <a:lnSpc>
                <a:spcPct val="15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26"/>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59" name="Google Shape;1359;p126"/>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Imperative Programming Paradigm</a:t>
            </a:r>
            <a:endParaRPr sz="2400" b="1">
              <a:solidFill>
                <a:schemeClr val="dk1"/>
              </a:solidFill>
              <a:latin typeface="Arial"/>
              <a:ea typeface="Arial"/>
              <a:cs typeface="Arial"/>
              <a:sym typeface="Arial"/>
            </a:endParaRPr>
          </a:p>
        </p:txBody>
      </p:sp>
      <p:sp>
        <p:nvSpPr>
          <p:cNvPr id="1360" name="Google Shape;1360;p126"/>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61" name="Google Shape;1361;p126"/>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362" name="Google Shape;1362;p126"/>
          <p:cNvSpPr txBox="1"/>
          <p:nvPr/>
        </p:nvSpPr>
        <p:spPr>
          <a:xfrm>
            <a:off x="85741" y="528996"/>
            <a:ext cx="11939542" cy="5401479"/>
          </a:xfrm>
          <a:prstGeom prst="rect">
            <a:avLst/>
          </a:prstGeom>
          <a:noFill/>
          <a:ln>
            <a:noFill/>
          </a:ln>
        </p:spPr>
        <p:txBody>
          <a:bodyPr spcFirstLastPara="1" wrap="square" lIns="0" tIns="0" rIns="0" bIns="0" anchor="t" anchorCtr="0">
            <a:spAutoFit/>
          </a:bodyPr>
          <a:lstStyle/>
          <a:p>
            <a:pPr marL="379413" marR="0" lvl="1"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Central elements of imperative paradigm:</a:t>
            </a:r>
            <a:endParaRPr/>
          </a:p>
          <a:p>
            <a:pPr marL="836613" marR="0" lvl="2"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Assignment statement: assigns values to memory locations and changes the current state of a program</a:t>
            </a:r>
            <a:endParaRPr/>
          </a:p>
          <a:p>
            <a:pPr marL="836613" marR="0" lvl="2"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Variables refer to memory locations</a:t>
            </a:r>
            <a:endParaRPr/>
          </a:p>
          <a:p>
            <a:pPr marL="836613" marR="0" lvl="2"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Step-by-step execution of commands</a:t>
            </a:r>
            <a:endParaRPr/>
          </a:p>
          <a:p>
            <a:pPr marL="836613" marR="0" lvl="2"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Control-flow statements: Conditional and unconditional (GO TO) branches and loops to change the flow of a program</a:t>
            </a:r>
            <a:endParaRPr/>
          </a:p>
          <a:p>
            <a:pPr marL="379413" marR="0" lvl="1" indent="-285750" algn="just"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Example of computing the factorial of a number:</a:t>
            </a:r>
            <a:endParaRPr/>
          </a:p>
          <a:p>
            <a:pPr marL="93663" marR="0" lvl="1" indent="0" algn="just" rtl="0">
              <a:lnSpc>
                <a:spcPct val="150000"/>
              </a:lnSpc>
              <a:spcBef>
                <a:spcPts val="0"/>
              </a:spcBef>
              <a:spcAft>
                <a:spcPts val="0"/>
              </a:spcAft>
              <a:buNone/>
            </a:pPr>
            <a:r>
              <a:rPr lang="en-IN" sz="1800" b="0" i="0" u="none" strike="noStrike" cap="none">
                <a:solidFill>
                  <a:schemeClr val="dk1"/>
                </a:solidFill>
                <a:latin typeface="Calibri"/>
                <a:ea typeface="Calibri"/>
                <a:cs typeface="Calibri"/>
                <a:sym typeface="Calibri"/>
              </a:rPr>
              <a:t>	</a:t>
            </a:r>
            <a:r>
              <a:rPr lang="en-IN" sz="1800" b="0" i="1" u="none" strike="noStrike" cap="none">
                <a:solidFill>
                  <a:schemeClr val="dk1"/>
                </a:solidFill>
                <a:latin typeface="Calibri"/>
                <a:ea typeface="Calibri"/>
                <a:cs typeface="Calibri"/>
                <a:sym typeface="Calibri"/>
              </a:rPr>
              <a:t>unsigned int n = 5; </a:t>
            </a:r>
            <a:endParaRPr sz="1800" b="0" i="1" u="none" strike="noStrike" cap="none">
              <a:solidFill>
                <a:schemeClr val="dk1"/>
              </a:solidFill>
              <a:latin typeface="Calibri"/>
              <a:ea typeface="Calibri"/>
              <a:cs typeface="Calibri"/>
              <a:sym typeface="Calibri"/>
            </a:endParaRPr>
          </a:p>
          <a:p>
            <a:pPr marL="93663" marR="0" lvl="1" indent="0" algn="just" rtl="0">
              <a:lnSpc>
                <a:spcPct val="150000"/>
              </a:lnSpc>
              <a:spcBef>
                <a:spcPts val="0"/>
              </a:spcBef>
              <a:spcAft>
                <a:spcPts val="0"/>
              </a:spcAft>
              <a:buNone/>
            </a:pPr>
            <a:r>
              <a:rPr lang="en-IN" sz="1800" b="0" i="1" u="none" strike="noStrike" cap="none">
                <a:solidFill>
                  <a:schemeClr val="dk1"/>
                </a:solidFill>
                <a:latin typeface="Calibri"/>
                <a:ea typeface="Calibri"/>
                <a:cs typeface="Calibri"/>
                <a:sym typeface="Calibri"/>
              </a:rPr>
              <a:t>	unsigned int result = 1; </a:t>
            </a:r>
            <a:endParaRPr sz="1800" b="0" i="1" u="none" strike="noStrike" cap="none">
              <a:solidFill>
                <a:schemeClr val="dk1"/>
              </a:solidFill>
              <a:latin typeface="Calibri"/>
              <a:ea typeface="Calibri"/>
              <a:cs typeface="Calibri"/>
              <a:sym typeface="Calibri"/>
            </a:endParaRPr>
          </a:p>
          <a:p>
            <a:pPr marL="93663" marR="0" lvl="1" indent="0" algn="just" rtl="0">
              <a:lnSpc>
                <a:spcPct val="150000"/>
              </a:lnSpc>
              <a:spcBef>
                <a:spcPts val="0"/>
              </a:spcBef>
              <a:spcAft>
                <a:spcPts val="0"/>
              </a:spcAft>
              <a:buNone/>
            </a:pPr>
            <a:r>
              <a:rPr lang="en-IN" sz="1800" b="0" i="1" u="none" strike="noStrike" cap="none">
                <a:solidFill>
                  <a:schemeClr val="dk1"/>
                </a:solidFill>
                <a:latin typeface="Calibri"/>
                <a:ea typeface="Calibri"/>
                <a:cs typeface="Calibri"/>
                <a:sym typeface="Calibri"/>
              </a:rPr>
              <a:t>	while(n &gt; 1) </a:t>
            </a:r>
            <a:endParaRPr sz="1800" b="0" i="1" u="none" strike="noStrike" cap="none">
              <a:solidFill>
                <a:schemeClr val="dk1"/>
              </a:solidFill>
              <a:latin typeface="Calibri"/>
              <a:ea typeface="Calibri"/>
              <a:cs typeface="Calibri"/>
              <a:sym typeface="Calibri"/>
            </a:endParaRPr>
          </a:p>
          <a:p>
            <a:pPr marL="93663" marR="0" lvl="1" indent="0" algn="just" rtl="0">
              <a:lnSpc>
                <a:spcPct val="150000"/>
              </a:lnSpc>
              <a:spcBef>
                <a:spcPts val="0"/>
              </a:spcBef>
              <a:spcAft>
                <a:spcPts val="0"/>
              </a:spcAft>
              <a:buNone/>
            </a:pPr>
            <a:r>
              <a:rPr lang="en-IN" sz="1800" b="0" i="1" u="none" strike="noStrike" cap="none">
                <a:solidFill>
                  <a:schemeClr val="dk1"/>
                </a:solidFill>
                <a:latin typeface="Calibri"/>
                <a:ea typeface="Calibri"/>
                <a:cs typeface="Calibri"/>
                <a:sym typeface="Calibri"/>
              </a:rPr>
              <a:t>	{ </a:t>
            </a:r>
            <a:endParaRPr/>
          </a:p>
          <a:p>
            <a:pPr marL="93663" marR="0" lvl="1" indent="0" algn="just" rtl="0">
              <a:lnSpc>
                <a:spcPct val="150000"/>
              </a:lnSpc>
              <a:spcBef>
                <a:spcPts val="0"/>
              </a:spcBef>
              <a:spcAft>
                <a:spcPts val="0"/>
              </a:spcAft>
              <a:buNone/>
            </a:pPr>
            <a:r>
              <a:rPr lang="en-IN" sz="1800" b="0" i="1" u="none" strike="noStrike" cap="none">
                <a:solidFill>
                  <a:schemeClr val="dk1"/>
                </a:solidFill>
                <a:latin typeface="Calibri"/>
                <a:ea typeface="Calibri"/>
                <a:cs typeface="Calibri"/>
                <a:sym typeface="Calibri"/>
              </a:rPr>
              <a:t>		result *= n; </a:t>
            </a:r>
            <a:endParaRPr sz="1800" b="0" i="1" u="none" strike="noStrike" cap="none">
              <a:solidFill>
                <a:schemeClr val="dk1"/>
              </a:solidFill>
              <a:latin typeface="Calibri"/>
              <a:ea typeface="Calibri"/>
              <a:cs typeface="Calibri"/>
              <a:sym typeface="Calibri"/>
            </a:endParaRPr>
          </a:p>
          <a:p>
            <a:pPr marL="93663" marR="0" lvl="1" indent="0" algn="just" rtl="0">
              <a:lnSpc>
                <a:spcPct val="150000"/>
              </a:lnSpc>
              <a:spcBef>
                <a:spcPts val="0"/>
              </a:spcBef>
              <a:spcAft>
                <a:spcPts val="0"/>
              </a:spcAft>
              <a:buNone/>
            </a:pPr>
            <a:r>
              <a:rPr lang="en-IN" sz="1800" b="0" i="1" u="none" strike="noStrike" cap="none">
                <a:solidFill>
                  <a:schemeClr val="dk1"/>
                </a:solidFill>
                <a:latin typeface="Calibri"/>
                <a:ea typeface="Calibri"/>
                <a:cs typeface="Calibri"/>
                <a:sym typeface="Calibri"/>
              </a:rPr>
              <a:t>		n--;</a:t>
            </a:r>
            <a:endParaRPr/>
          </a:p>
          <a:p>
            <a:pPr marL="93663" marR="0" lvl="1" indent="0" algn="just" rtl="0">
              <a:lnSpc>
                <a:spcPct val="150000"/>
              </a:lnSpc>
              <a:spcBef>
                <a:spcPts val="0"/>
              </a:spcBef>
              <a:spcAft>
                <a:spcPts val="0"/>
              </a:spcAft>
              <a:buNone/>
            </a:pPr>
            <a:r>
              <a:rPr lang="en-IN" sz="1800" b="0" i="1" u="none" strike="noStrike" cap="none">
                <a:solidFill>
                  <a:schemeClr val="dk1"/>
                </a:solidFill>
                <a:latin typeface="Calibri"/>
                <a:ea typeface="Calibri"/>
                <a:cs typeface="Calibri"/>
                <a:sym typeface="Calibri"/>
              </a:rPr>
              <a:t>	}</a:t>
            </a:r>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27"/>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68" name="Google Shape;1368;p127"/>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Parallel &amp; Concurrent Programming Paradigm</a:t>
            </a:r>
            <a:endParaRPr sz="3500" b="1">
              <a:solidFill>
                <a:schemeClr val="lt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28"/>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74" name="Google Shape;1374;p128"/>
          <p:cNvSpPr txBox="1"/>
          <p:nvPr/>
        </p:nvSpPr>
        <p:spPr>
          <a:xfrm>
            <a:off x="122557" y="71678"/>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1375" name="Google Shape;1375;p128"/>
          <p:cNvSpPr/>
          <p:nvPr/>
        </p:nvSpPr>
        <p:spPr>
          <a:xfrm rot="10800000" flipH="1">
            <a:off x="0" y="6638365"/>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376" name="Google Shape;1376;p128"/>
          <p:cNvGrpSpPr/>
          <p:nvPr/>
        </p:nvGrpSpPr>
        <p:grpSpPr>
          <a:xfrm>
            <a:off x="31953" y="685412"/>
            <a:ext cx="12105503" cy="5885723"/>
            <a:chOff x="152400" y="1228244"/>
            <a:chExt cx="9296400" cy="869562"/>
          </a:xfrm>
        </p:grpSpPr>
        <p:sp>
          <p:nvSpPr>
            <p:cNvPr id="1377" name="Google Shape;1377;p128"/>
            <p:cNvSpPr/>
            <p:nvPr/>
          </p:nvSpPr>
          <p:spPr>
            <a:xfrm>
              <a:off x="152400" y="1228244"/>
              <a:ext cx="9296400" cy="869562"/>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378" name="Google Shape;1378;p128"/>
            <p:cNvSpPr txBox="1"/>
            <p:nvPr/>
          </p:nvSpPr>
          <p:spPr>
            <a:xfrm>
              <a:off x="261541" y="1262536"/>
              <a:ext cx="9071457" cy="358086"/>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system is said to be parallel if it can support two or more actions executing simultaneously i.e.,  multiple actions are simultaneously executed in parallel systems.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evolution of parallel processing, even if slow, gave rise to a considerable variety of programming paradigms.</a:t>
              </a:r>
              <a:endParaRPr/>
            </a:p>
            <a:p>
              <a:pPr marL="2857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Parallelism Types:</a:t>
              </a:r>
              <a:endParaRPr/>
            </a:p>
            <a:p>
              <a:pPr marL="742950" marR="0" lvl="2"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Explicit Parallelism</a:t>
              </a:r>
              <a:endParaRPr/>
            </a:p>
            <a:p>
              <a:pPr marL="742950" marR="0" lvl="2"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Implicit Parallelism</a:t>
              </a:r>
              <a:endParaRPr sz="1750" b="0" i="0" u="none" strike="noStrike" cap="none">
                <a:solidFill>
                  <a:schemeClr val="dk1"/>
                </a:solidFill>
                <a:latin typeface="Calibri"/>
                <a:ea typeface="Calibri"/>
                <a:cs typeface="Calibri"/>
                <a:sym typeface="Calibri"/>
              </a:endParaRPr>
            </a:p>
          </p:txBody>
        </p:sp>
      </p:grpSp>
      <p:pic>
        <p:nvPicPr>
          <p:cNvPr id="1379" name="Google Shape;1379;p128"/>
          <p:cNvPicPr preferRelativeResize="0"/>
          <p:nvPr/>
        </p:nvPicPr>
        <p:blipFill rotWithShape="1">
          <a:blip r:embed="rId3">
            <a:alphaModFix/>
          </a:blip>
          <a:srcRect/>
          <a:stretch/>
        </p:blipFill>
        <p:spPr>
          <a:xfrm>
            <a:off x="786657" y="4775106"/>
            <a:ext cx="3905250" cy="1514475"/>
          </a:xfrm>
          <a:prstGeom prst="rect">
            <a:avLst/>
          </a:prstGeom>
          <a:noFill/>
          <a:ln>
            <a:noFill/>
          </a:ln>
        </p:spPr>
      </p:pic>
      <p:pic>
        <p:nvPicPr>
          <p:cNvPr id="1380" name="Google Shape;1380;p128"/>
          <p:cNvPicPr preferRelativeResize="0"/>
          <p:nvPr/>
        </p:nvPicPr>
        <p:blipFill rotWithShape="1">
          <a:blip r:embed="rId4">
            <a:alphaModFix/>
          </a:blip>
          <a:srcRect/>
          <a:stretch/>
        </p:blipFill>
        <p:spPr>
          <a:xfrm>
            <a:off x="7156355" y="3084418"/>
            <a:ext cx="4333875" cy="3381375"/>
          </a:xfrm>
          <a:prstGeom prst="rect">
            <a:avLst/>
          </a:prstGeom>
          <a:noFill/>
          <a:ln>
            <a:noFill/>
          </a:ln>
        </p:spPr>
      </p:pic>
      <p:sp>
        <p:nvSpPr>
          <p:cNvPr id="1381" name="Google Shape;1381;p128"/>
          <p:cNvSpPr txBox="1"/>
          <p:nvPr/>
        </p:nvSpPr>
        <p:spPr>
          <a:xfrm>
            <a:off x="1210235" y="4061012"/>
            <a:ext cx="33617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Shared memory Architecture</a:t>
            </a:r>
            <a:endParaRPr sz="1800" b="1">
              <a:solidFill>
                <a:schemeClr val="dk1"/>
              </a:solidFill>
              <a:latin typeface="Calibri"/>
              <a:ea typeface="Calibri"/>
              <a:cs typeface="Calibri"/>
              <a:sym typeface="Calibri"/>
            </a:endParaRPr>
          </a:p>
        </p:txBody>
      </p:sp>
      <p:sp>
        <p:nvSpPr>
          <p:cNvPr id="1382" name="Google Shape;1382;p128"/>
          <p:cNvSpPr txBox="1"/>
          <p:nvPr/>
        </p:nvSpPr>
        <p:spPr>
          <a:xfrm>
            <a:off x="7749988" y="2489033"/>
            <a:ext cx="33617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Message Passing Architecture</a:t>
            </a:r>
            <a:endParaRPr sz="18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29"/>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88" name="Google Shape;1388;p129"/>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Explicit parallelism</a:t>
            </a:r>
            <a:endParaRPr sz="2400" b="1">
              <a:solidFill>
                <a:schemeClr val="dk1"/>
              </a:solidFill>
              <a:latin typeface="Arial"/>
              <a:ea typeface="Arial"/>
              <a:cs typeface="Arial"/>
              <a:sym typeface="Arial"/>
            </a:endParaRPr>
          </a:p>
        </p:txBody>
      </p:sp>
      <p:sp>
        <p:nvSpPr>
          <p:cNvPr id="1389" name="Google Shape;1389;p129"/>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90" name="Google Shape;1390;p129"/>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391" name="Google Shape;1391;p129"/>
          <p:cNvSpPr txBox="1"/>
          <p:nvPr/>
        </p:nvSpPr>
        <p:spPr>
          <a:xfrm>
            <a:off x="189705" y="625866"/>
            <a:ext cx="11812590" cy="2785955"/>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Explicit Parallelism  is characterized by the presence of explicit constructs in the programming language, aimed at describing (to a certain degree of detail) the way in which the parallel computation will take place. </a:t>
            </a:r>
            <a:endParaRPr sz="175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wide range of solutions exists within this framework. One extreme is represented by the ``ancient'' use of basic, low level mechanisms to deal with parallelism--like fork/join primitives, semaphores, etc--eventually added to existing programming languages. Although this allows the highest degree of flexibility (any form of parallel control can be implemented in terms of the basic low level primitives gif), it leaves the additional layer of complexity completely on the shoulders of the programmer, making his task extremely complicate.</a:t>
            </a:r>
            <a:endParaRPr sz="1750">
              <a:solidFill>
                <a:schemeClr val="dk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30"/>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97" name="Google Shape;1397;p130"/>
          <p:cNvSpPr txBox="1"/>
          <p:nvPr/>
        </p:nvSpPr>
        <p:spPr>
          <a:xfrm>
            <a:off x="76564" y="59054"/>
            <a:ext cx="8274059"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Implicit Parallelism</a:t>
            </a:r>
            <a:endParaRPr sz="2400" b="1">
              <a:solidFill>
                <a:schemeClr val="dk1"/>
              </a:solidFill>
              <a:latin typeface="Arial"/>
              <a:ea typeface="Arial"/>
              <a:cs typeface="Arial"/>
              <a:sym typeface="Arial"/>
            </a:endParaRPr>
          </a:p>
        </p:txBody>
      </p:sp>
      <p:sp>
        <p:nvSpPr>
          <p:cNvPr id="1398" name="Google Shape;1398;p130"/>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399" name="Google Shape;1399;p130"/>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400" name="Google Shape;1400;p130"/>
          <p:cNvSpPr txBox="1"/>
          <p:nvPr/>
        </p:nvSpPr>
        <p:spPr>
          <a:xfrm>
            <a:off x="189705" y="625866"/>
            <a:ext cx="11812590" cy="5251438"/>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Allows programmers to write their programs without any concern about the exploitation of parallelism. Exploitation of parallelism is instead automatically performed by the compiler and/or the runtime system. In this way the parallelism is transparent to the programmer maintaining the complexity of software development at the same level of standard sequential programming.</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Extracting parallelism implicitly is not an easy task. For imperative programming languages, the complexity of the problem is almost prohibitively and allows positive results only for restricted sets of applications (e.g., applications which perform intensive operations on arrays.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Declarative Programming languages, and in particular Functional and Logic languages, are characterized by a very high level of abstraction, allowing the programmer to focus on what the problem is and leaving implicit many details of how the problem should be solved. </a:t>
            </a:r>
            <a:endParaRPr sz="175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Declarative languages have opened new doors to automatic exploitation of parallelism. Their focusing on a high level description of the problem and their mathematical nature turned into positive properties for implicit exploitation of parallelism.</a:t>
            </a:r>
            <a:endParaRPr sz="1750">
              <a:solidFill>
                <a:schemeClr val="dk1"/>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131"/>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06" name="Google Shape;1406;p131"/>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Methods for parallelism</a:t>
            </a:r>
            <a:endParaRPr sz="2400" b="1">
              <a:solidFill>
                <a:schemeClr val="dk1"/>
              </a:solidFill>
              <a:latin typeface="Arial"/>
              <a:ea typeface="Arial"/>
              <a:cs typeface="Arial"/>
              <a:sym typeface="Arial"/>
            </a:endParaRPr>
          </a:p>
        </p:txBody>
      </p:sp>
      <p:sp>
        <p:nvSpPr>
          <p:cNvPr id="1407" name="Google Shape;1407;p131"/>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08" name="Google Shape;1408;p131"/>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409" name="Google Shape;1409;p131"/>
          <p:cNvSpPr txBox="1"/>
          <p:nvPr/>
        </p:nvSpPr>
        <p:spPr>
          <a:xfrm>
            <a:off x="189705" y="625866"/>
            <a:ext cx="11697495" cy="363561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There are many methods of programming parallel computers. Two of the most common are message passing and data parallel. </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Message Passing - the user makes calls to libraries to explicitly share information between processors. </a:t>
            </a:r>
            <a:endParaRPr sz="175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Data Parallel - data partitioning determines parallelism </a:t>
            </a:r>
            <a:endParaRPr sz="175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Shared Memory - multiple processes sharing common memory space </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Remote Memory Operation - set of processes in which a process can access the memory of another process without its participation </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Threads - a single process having multiple (concurrent) execution paths </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Combined Models - composed of two or more of the above. </a:t>
            </a:r>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4"/>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13" name="Google Shape;213;p14"/>
          <p:cNvGrpSpPr/>
          <p:nvPr/>
        </p:nvGrpSpPr>
        <p:grpSpPr>
          <a:xfrm>
            <a:off x="53788" y="538909"/>
            <a:ext cx="12075459" cy="5820713"/>
            <a:chOff x="193908" y="1281925"/>
            <a:chExt cx="9318899" cy="1927621"/>
          </a:xfrm>
        </p:grpSpPr>
        <p:sp>
          <p:nvSpPr>
            <p:cNvPr id="214" name="Google Shape;214;p14"/>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65138" marR="0" lvl="0" indent="-465138" algn="l"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sp>
          <p:nvSpPr>
            <p:cNvPr id="215" name="Google Shape;215;p14"/>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216" name="Google Shape;216;p14"/>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217" name="Google Shape;217;p14"/>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1. Structured Programming Paradigm</a:t>
            </a:r>
            <a:endParaRPr sz="2000" b="1">
              <a:solidFill>
                <a:schemeClr val="lt1"/>
              </a:solidFill>
              <a:latin typeface="Calibri"/>
              <a:ea typeface="Calibri"/>
              <a:cs typeface="Calibri"/>
              <a:sym typeface="Calibri"/>
            </a:endParaRPr>
          </a:p>
        </p:txBody>
      </p:sp>
      <p:pic>
        <p:nvPicPr>
          <p:cNvPr id="218" name="Google Shape;218;p14"/>
          <p:cNvPicPr preferRelativeResize="0"/>
          <p:nvPr/>
        </p:nvPicPr>
        <p:blipFill rotWithShape="1">
          <a:blip r:embed="rId3">
            <a:alphaModFix/>
          </a:blip>
          <a:srcRect/>
          <a:stretch/>
        </p:blipFill>
        <p:spPr>
          <a:xfrm>
            <a:off x="883717" y="735300"/>
            <a:ext cx="10863481" cy="5500608"/>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132"/>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15" name="Google Shape;1415;p132"/>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Methods for parallelism</a:t>
            </a:r>
            <a:endParaRPr sz="2400" b="1">
              <a:solidFill>
                <a:schemeClr val="dk1"/>
              </a:solidFill>
              <a:latin typeface="Arial"/>
              <a:ea typeface="Arial"/>
              <a:cs typeface="Arial"/>
              <a:sym typeface="Arial"/>
            </a:endParaRPr>
          </a:p>
        </p:txBody>
      </p:sp>
      <p:sp>
        <p:nvSpPr>
          <p:cNvPr id="1416" name="Google Shape;1416;p132"/>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17" name="Google Shape;1417;p132"/>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418" name="Google Shape;1418;p132"/>
          <p:cNvSpPr txBox="1"/>
          <p:nvPr/>
        </p:nvSpPr>
        <p:spPr>
          <a:xfrm>
            <a:off x="76565" y="545184"/>
            <a:ext cx="12060893" cy="605935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Message Passing: </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Each Processor has direct access only to its local memory</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Processors are connected via high-speed interconnect</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Data exchange is done via explicit processor-to-processor communication i.e processes communicate by sending and receiving messages  : send/receive messages</a:t>
            </a:r>
            <a:endParaRPr/>
          </a:p>
          <a:p>
            <a:pPr marL="800100" marR="0" lvl="1" indent="-34290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Data transfer requires cooperative operations to be performed by each process (a send operation must have matching receive)</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Data Parallel: </a:t>
            </a:r>
            <a:endParaRPr/>
          </a:p>
          <a:p>
            <a:pPr marL="800100" marR="0" lvl="1" indent="-34290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Each process works on a different part of the same data structure </a:t>
            </a:r>
            <a:endParaRPr/>
          </a:p>
          <a:p>
            <a:pPr marL="800100" marR="0" lvl="1" indent="-34290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Processors have direct access to global memory and I/O  through bus or fast switching network</a:t>
            </a:r>
            <a:endParaRPr/>
          </a:p>
          <a:p>
            <a:pPr marL="800100" marR="0" lvl="1" indent="-34290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Each processor also has its own memory (cache)</a:t>
            </a:r>
            <a:endParaRPr/>
          </a:p>
          <a:p>
            <a:pPr marL="800100" marR="0" lvl="1" indent="-34290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Data structures are shared in global address space</a:t>
            </a:r>
            <a:endParaRPr/>
          </a:p>
          <a:p>
            <a:pPr marL="800100" marR="0" lvl="1" indent="-34290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Concurrent access to shared memory must be coordinate</a:t>
            </a:r>
            <a:endParaRPr sz="1750" b="0" i="0" u="none" strike="noStrike" cap="none">
              <a:solidFill>
                <a:schemeClr val="dk1"/>
              </a:solidFill>
              <a:latin typeface="Calibri"/>
              <a:ea typeface="Calibri"/>
              <a:cs typeface="Calibri"/>
              <a:sym typeface="Calibri"/>
            </a:endParaRPr>
          </a:p>
          <a:p>
            <a:pPr marL="800100" marR="0" lvl="1" indent="-34290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All message passing is done invisibly to the programmer </a:t>
            </a:r>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33"/>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24" name="Google Shape;1424;p133"/>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Steps in Parallelism</a:t>
            </a:r>
            <a:endParaRPr sz="2400" b="1">
              <a:solidFill>
                <a:schemeClr val="dk1"/>
              </a:solidFill>
              <a:latin typeface="Arial"/>
              <a:ea typeface="Arial"/>
              <a:cs typeface="Arial"/>
              <a:sym typeface="Arial"/>
            </a:endParaRPr>
          </a:p>
        </p:txBody>
      </p:sp>
      <p:sp>
        <p:nvSpPr>
          <p:cNvPr id="1425" name="Google Shape;1425;p133"/>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26" name="Google Shape;1426;p133"/>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427" name="Google Shape;1427;p133"/>
          <p:cNvSpPr txBox="1"/>
          <p:nvPr/>
        </p:nvSpPr>
        <p:spPr>
          <a:xfrm>
            <a:off x="189705" y="625866"/>
            <a:ext cx="11751283" cy="2423740"/>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Independently from the specific paradigm considered, in order to execute a program which exploits parallelism, the programming language must supply the means to:</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Identify parallelism, by recognizing the components of the program execution that will be (potentially) performed by different processors;</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Start and stop parallel executions;</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Coordinate the parallel executions (e.g., specify and implement interactions between concurrent components).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134"/>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33" name="Google Shape;1433;p134"/>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Ways for Parallelism</a:t>
            </a:r>
            <a:endParaRPr sz="2400" b="1">
              <a:solidFill>
                <a:schemeClr val="dk1"/>
              </a:solidFill>
              <a:latin typeface="Arial"/>
              <a:ea typeface="Arial"/>
              <a:cs typeface="Arial"/>
              <a:sym typeface="Arial"/>
            </a:endParaRPr>
          </a:p>
        </p:txBody>
      </p:sp>
      <p:sp>
        <p:nvSpPr>
          <p:cNvPr id="1434" name="Google Shape;1434;p134"/>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35" name="Google Shape;1435;p134"/>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436" name="Google Shape;1436;p134"/>
          <p:cNvSpPr txBox="1"/>
          <p:nvPr/>
        </p:nvSpPr>
        <p:spPr>
          <a:xfrm>
            <a:off x="95576" y="504843"/>
            <a:ext cx="11991159" cy="363561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Functional Decomposition (Functional Parallelism) </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Decomposing the problem into different tasks which can be distributed to multiple processors for simultaneous execution </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Good to use when there is not static structure or fixed determination of number of calculations to be performed</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Domain Decomposition (Data Parallelism) </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Partitioning the problem's data domain and distributing portions to multiple processors for simultaneous execution </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Good to use for problems where: </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data is static (factoring and solving large matrix or finite difference calculations) </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dynamic data structure tied to single entity where entity can be subsetted (large multi-body problems) </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domain is fixed but computation within various regions of the domain is dynamic (fluid vortices models) </a:t>
            </a:r>
            <a:endParaRPr/>
          </a:p>
        </p:txBody>
      </p:sp>
      <p:pic>
        <p:nvPicPr>
          <p:cNvPr id="1437" name="Google Shape;1437;p134"/>
          <p:cNvPicPr preferRelativeResize="0"/>
          <p:nvPr/>
        </p:nvPicPr>
        <p:blipFill rotWithShape="1">
          <a:blip r:embed="rId3">
            <a:alphaModFix/>
          </a:blip>
          <a:srcRect/>
          <a:stretch/>
        </p:blipFill>
        <p:spPr>
          <a:xfrm>
            <a:off x="673703" y="4111305"/>
            <a:ext cx="3893597" cy="2582727"/>
          </a:xfrm>
          <a:prstGeom prst="rect">
            <a:avLst/>
          </a:prstGeom>
          <a:noFill/>
          <a:ln>
            <a:noFill/>
          </a:ln>
        </p:spPr>
      </p:pic>
      <p:pic>
        <p:nvPicPr>
          <p:cNvPr id="1438" name="Google Shape;1438;p134"/>
          <p:cNvPicPr preferRelativeResize="0"/>
          <p:nvPr/>
        </p:nvPicPr>
        <p:blipFill rotWithShape="1">
          <a:blip r:embed="rId4">
            <a:alphaModFix/>
          </a:blip>
          <a:srcRect/>
          <a:stretch/>
        </p:blipFill>
        <p:spPr>
          <a:xfrm>
            <a:off x="7048780" y="4111305"/>
            <a:ext cx="4136641" cy="232758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135"/>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44" name="Google Shape;1444;p135"/>
          <p:cNvSpPr txBox="1"/>
          <p:nvPr/>
        </p:nvSpPr>
        <p:spPr>
          <a:xfrm>
            <a:off x="89671" y="44591"/>
            <a:ext cx="5410175"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Parallel Programming Paradigm</a:t>
            </a:r>
            <a:endParaRPr sz="2563">
              <a:solidFill>
                <a:schemeClr val="dk1"/>
              </a:solidFill>
              <a:latin typeface="Arial"/>
              <a:ea typeface="Arial"/>
              <a:cs typeface="Arial"/>
              <a:sym typeface="Arial"/>
            </a:endParaRPr>
          </a:p>
        </p:txBody>
      </p:sp>
      <p:sp>
        <p:nvSpPr>
          <p:cNvPr id="1445" name="Google Shape;1445;p135"/>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446" name="Google Shape;1446;p135"/>
          <p:cNvGrpSpPr/>
          <p:nvPr/>
        </p:nvGrpSpPr>
        <p:grpSpPr>
          <a:xfrm>
            <a:off x="0" y="586964"/>
            <a:ext cx="12105503" cy="5979175"/>
            <a:chOff x="127862" y="1268442"/>
            <a:chExt cx="9296400" cy="846250"/>
          </a:xfrm>
        </p:grpSpPr>
        <p:sp>
          <p:nvSpPr>
            <p:cNvPr id="1447" name="Google Shape;1447;p135"/>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448" name="Google Shape;1448;p135"/>
            <p:cNvSpPr txBox="1"/>
            <p:nvPr/>
          </p:nvSpPr>
          <p:spPr>
            <a:xfrm>
              <a:off x="261541" y="1281925"/>
              <a:ext cx="9071457" cy="457385"/>
            </a:xfrm>
            <a:prstGeom prst="rect">
              <a:avLst/>
            </a:prstGeom>
            <a:noFill/>
            <a:ln>
              <a:noFill/>
            </a:ln>
          </p:spPr>
          <p:txBody>
            <a:bodyPr spcFirstLastPara="1" wrap="square" lIns="0" tIns="0" rIns="0" bIns="0" anchor="t" anchorCtr="0">
              <a:spAutoFit/>
            </a:bodyPr>
            <a:lstStyle/>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Phase parallel</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Divide and conquer</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Pipeline</a:t>
              </a:r>
              <a:endParaRPr sz="1750">
                <a:solidFill>
                  <a:schemeClr val="dk1"/>
                </a:solidFill>
                <a:latin typeface="Calibri"/>
                <a:ea typeface="Calibri"/>
                <a:cs typeface="Calibri"/>
                <a:sym typeface="Calibri"/>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Process farm</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Work pool</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Note:</a:t>
              </a:r>
              <a:endParaRPr sz="1750" b="1">
                <a:solidFill>
                  <a:schemeClr val="dk1"/>
                </a:solidFill>
                <a:latin typeface="Calibri"/>
                <a:ea typeface="Calibri"/>
                <a:cs typeface="Calibri"/>
                <a:sym typeface="Calibri"/>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parallel program consists of number of super steps, and each super step has two phases : computation phase and interaction phase </a:t>
              </a:r>
              <a:endParaRPr sz="1750">
                <a:solidFill>
                  <a:schemeClr val="dk1"/>
                </a:solidFill>
                <a:latin typeface="Calibri"/>
                <a:ea typeface="Calibri"/>
                <a:cs typeface="Calibri"/>
                <a:sym typeface="Calibri"/>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36"/>
          <p:cNvSpPr/>
          <p:nvPr/>
        </p:nvSpPr>
        <p:spPr>
          <a:xfrm>
            <a:off x="11510" y="50767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54" name="Google Shape;1454;p136"/>
          <p:cNvSpPr txBox="1"/>
          <p:nvPr/>
        </p:nvSpPr>
        <p:spPr>
          <a:xfrm>
            <a:off x="39281" y="103044"/>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Phase Parallel Model</a:t>
            </a:r>
            <a:endParaRPr sz="2563">
              <a:solidFill>
                <a:schemeClr val="dk1"/>
              </a:solidFill>
              <a:latin typeface="Arial"/>
              <a:ea typeface="Arial"/>
              <a:cs typeface="Arial"/>
              <a:sym typeface="Arial"/>
            </a:endParaRPr>
          </a:p>
        </p:txBody>
      </p:sp>
      <p:sp>
        <p:nvSpPr>
          <p:cNvPr id="1455" name="Google Shape;1455;p136"/>
          <p:cNvSpPr/>
          <p:nvPr/>
        </p:nvSpPr>
        <p:spPr>
          <a:xfrm rot="10800000" flipH="1">
            <a:off x="0" y="673548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56" name="Google Shape;1456;p136"/>
          <p:cNvSpPr txBox="1"/>
          <p:nvPr/>
        </p:nvSpPr>
        <p:spPr>
          <a:xfrm>
            <a:off x="174073" y="760876"/>
            <a:ext cx="11812590" cy="40395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nvGrpSpPr>
          <p:cNvPr id="1457" name="Google Shape;1457;p136"/>
          <p:cNvGrpSpPr/>
          <p:nvPr/>
        </p:nvGrpSpPr>
        <p:grpSpPr>
          <a:xfrm>
            <a:off x="31953" y="558228"/>
            <a:ext cx="12105503" cy="6158960"/>
            <a:chOff x="152400" y="1253946"/>
            <a:chExt cx="9296400" cy="823265"/>
          </a:xfrm>
        </p:grpSpPr>
        <p:sp>
          <p:nvSpPr>
            <p:cNvPr id="1458" name="Google Shape;1458;p136"/>
            <p:cNvSpPr/>
            <p:nvPr/>
          </p:nvSpPr>
          <p:spPr>
            <a:xfrm>
              <a:off x="152400" y="1253946"/>
              <a:ext cx="9296400" cy="823265"/>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459" name="Google Shape;1459;p136"/>
            <p:cNvSpPr txBox="1"/>
            <p:nvPr/>
          </p:nvSpPr>
          <p:spPr>
            <a:xfrm>
              <a:off x="201008" y="1264318"/>
              <a:ext cx="4842337" cy="539967"/>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phase-parallel model offers a paradigm that is widely used in parallel programming.</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parallel program consists of a number of supersteps, and each has two phases.</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In a computation phase, multiple processes each perform an independent computation C.</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In the subsequent interaction phase, the processes perform one or more synchronous interaction operations, such as a barrier or a blocking communication.</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Then next superstep is executed.</a:t>
              </a:r>
              <a:endParaRPr sz="1750" b="0" i="0" u="none" strike="noStrike" cap="none">
                <a:solidFill>
                  <a:schemeClr val="dk1"/>
                </a:solidFill>
                <a:latin typeface="Calibri"/>
                <a:ea typeface="Calibri"/>
                <a:cs typeface="Calibri"/>
                <a:sym typeface="Calibri"/>
              </a:endParaRPr>
            </a:p>
          </p:txBody>
        </p:sp>
      </p:grpSp>
      <p:pic>
        <p:nvPicPr>
          <p:cNvPr id="1460" name="Google Shape;1460;p136"/>
          <p:cNvPicPr preferRelativeResize="0"/>
          <p:nvPr/>
        </p:nvPicPr>
        <p:blipFill rotWithShape="1">
          <a:blip r:embed="rId3">
            <a:alphaModFix/>
          </a:blip>
          <a:srcRect/>
          <a:stretch/>
        </p:blipFill>
        <p:spPr>
          <a:xfrm>
            <a:off x="7145054" y="760876"/>
            <a:ext cx="4248150" cy="35242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37"/>
          <p:cNvSpPr/>
          <p:nvPr/>
        </p:nvSpPr>
        <p:spPr>
          <a:xfrm>
            <a:off x="11510" y="50767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66" name="Google Shape;1466;p137"/>
          <p:cNvSpPr txBox="1"/>
          <p:nvPr/>
        </p:nvSpPr>
        <p:spPr>
          <a:xfrm>
            <a:off x="39280" y="76150"/>
            <a:ext cx="7249025"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Divide and Conquer  &amp; Pipeline model</a:t>
            </a:r>
            <a:endParaRPr sz="2563">
              <a:solidFill>
                <a:schemeClr val="dk1"/>
              </a:solidFill>
              <a:latin typeface="Arial"/>
              <a:ea typeface="Arial"/>
              <a:cs typeface="Arial"/>
              <a:sym typeface="Arial"/>
            </a:endParaRPr>
          </a:p>
        </p:txBody>
      </p:sp>
      <p:sp>
        <p:nvSpPr>
          <p:cNvPr id="1467" name="Google Shape;1467;p137"/>
          <p:cNvSpPr/>
          <p:nvPr/>
        </p:nvSpPr>
        <p:spPr>
          <a:xfrm rot="10800000" flipH="1">
            <a:off x="0" y="673548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68" name="Google Shape;1468;p137"/>
          <p:cNvSpPr txBox="1"/>
          <p:nvPr/>
        </p:nvSpPr>
        <p:spPr>
          <a:xfrm>
            <a:off x="174073" y="760876"/>
            <a:ext cx="11812590" cy="40395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nvGrpSpPr>
          <p:cNvPr id="1469" name="Google Shape;1469;p137"/>
          <p:cNvGrpSpPr/>
          <p:nvPr/>
        </p:nvGrpSpPr>
        <p:grpSpPr>
          <a:xfrm>
            <a:off x="31953" y="558228"/>
            <a:ext cx="12105503" cy="6158960"/>
            <a:chOff x="152400" y="1253946"/>
            <a:chExt cx="9296400" cy="823265"/>
          </a:xfrm>
        </p:grpSpPr>
        <p:sp>
          <p:nvSpPr>
            <p:cNvPr id="1470" name="Google Shape;1470;p137"/>
            <p:cNvSpPr/>
            <p:nvPr/>
          </p:nvSpPr>
          <p:spPr>
            <a:xfrm>
              <a:off x="152400" y="1253946"/>
              <a:ext cx="9296400" cy="823265"/>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471" name="Google Shape;1471;p137"/>
            <p:cNvSpPr txBox="1"/>
            <p:nvPr/>
          </p:nvSpPr>
          <p:spPr>
            <a:xfrm>
              <a:off x="201008" y="1264318"/>
              <a:ext cx="4842337" cy="755954"/>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parent process divides its workload into several smaller pieces and assigns them to a number of child processes.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child processes then compute their workload in parallel and the results are merged by the parent.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dividing and the merging procedures are done recursively.</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This paradigm is very natural for computations such as quick sort.</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Pipeline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 pipeline paradigm, a number of processes form a virtual pipeline.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continuous data stream is fed into the pipeline, and the processes execute at different pipeline stages simultaneously in an overlapped fashion.</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grpSp>
      <p:pic>
        <p:nvPicPr>
          <p:cNvPr id="1472" name="Google Shape;1472;p137"/>
          <p:cNvPicPr preferRelativeResize="0"/>
          <p:nvPr/>
        </p:nvPicPr>
        <p:blipFill rotWithShape="1">
          <a:blip r:embed="rId3">
            <a:alphaModFix/>
          </a:blip>
          <a:srcRect/>
          <a:stretch/>
        </p:blipFill>
        <p:spPr>
          <a:xfrm>
            <a:off x="8313364" y="558228"/>
            <a:ext cx="3304894" cy="2742359"/>
          </a:xfrm>
          <a:prstGeom prst="rect">
            <a:avLst/>
          </a:prstGeom>
          <a:noFill/>
          <a:ln>
            <a:noFill/>
          </a:ln>
        </p:spPr>
      </p:pic>
      <p:pic>
        <p:nvPicPr>
          <p:cNvPr id="1473" name="Google Shape;1473;p137"/>
          <p:cNvPicPr preferRelativeResize="0"/>
          <p:nvPr/>
        </p:nvPicPr>
        <p:blipFill rotWithShape="1">
          <a:blip r:embed="rId4">
            <a:alphaModFix/>
          </a:blip>
          <a:srcRect/>
          <a:stretch/>
        </p:blipFill>
        <p:spPr>
          <a:xfrm rot="-5400000">
            <a:off x="8355569" y="3023169"/>
            <a:ext cx="1752600" cy="34385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138"/>
          <p:cNvSpPr/>
          <p:nvPr/>
        </p:nvSpPr>
        <p:spPr>
          <a:xfrm>
            <a:off x="11510" y="50767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79" name="Google Shape;1479;p138"/>
          <p:cNvSpPr txBox="1"/>
          <p:nvPr/>
        </p:nvSpPr>
        <p:spPr>
          <a:xfrm>
            <a:off x="39280" y="103044"/>
            <a:ext cx="5729507"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Process Farm  &amp; Work Pool Model</a:t>
            </a:r>
            <a:endParaRPr sz="2563">
              <a:solidFill>
                <a:schemeClr val="dk1"/>
              </a:solidFill>
              <a:latin typeface="Arial"/>
              <a:ea typeface="Arial"/>
              <a:cs typeface="Arial"/>
              <a:sym typeface="Arial"/>
            </a:endParaRPr>
          </a:p>
        </p:txBody>
      </p:sp>
      <p:sp>
        <p:nvSpPr>
          <p:cNvPr id="1480" name="Google Shape;1480;p138"/>
          <p:cNvSpPr/>
          <p:nvPr/>
        </p:nvSpPr>
        <p:spPr>
          <a:xfrm rot="10800000" flipH="1">
            <a:off x="0" y="673548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81" name="Google Shape;1481;p138"/>
          <p:cNvSpPr txBox="1"/>
          <p:nvPr/>
        </p:nvSpPr>
        <p:spPr>
          <a:xfrm>
            <a:off x="174073" y="760876"/>
            <a:ext cx="11812590" cy="40395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nvGrpSpPr>
          <p:cNvPr id="1482" name="Google Shape;1482;p138"/>
          <p:cNvGrpSpPr/>
          <p:nvPr/>
        </p:nvGrpSpPr>
        <p:grpSpPr>
          <a:xfrm>
            <a:off x="31953" y="558227"/>
            <a:ext cx="12105503" cy="6158960"/>
            <a:chOff x="152400" y="1253946"/>
            <a:chExt cx="9296400" cy="823265"/>
          </a:xfrm>
        </p:grpSpPr>
        <p:sp>
          <p:nvSpPr>
            <p:cNvPr id="1483" name="Google Shape;1483;p138"/>
            <p:cNvSpPr/>
            <p:nvPr/>
          </p:nvSpPr>
          <p:spPr>
            <a:xfrm>
              <a:off x="152400" y="1253946"/>
              <a:ext cx="9296400" cy="823265"/>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484" name="Google Shape;1484;p138"/>
            <p:cNvSpPr txBox="1"/>
            <p:nvPr/>
          </p:nvSpPr>
          <p:spPr>
            <a:xfrm>
              <a:off x="201007" y="1264318"/>
              <a:ext cx="5987518" cy="809950"/>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This paradigm is also known as the master-slave paradigm.</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master process executes the essentially sequential part of the parallel program and spawns a number of slave processes to execute the parallel workload.</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When a slave finishes its workload, it informs the master which assigns a new workload to the slave.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This is a very simple paradigm, where the coordination is done by the master.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This paradigm is often used in a shared variable model.</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pool of works is realized in a global data structure.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number of processes are created. Initially, there may be just one piece of work in the pool.</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Any free process fetches a piece of work from the pool and executes it, producing zero, one, or more new work pieces put into the pool. The parallel program ends when the work pool becomes empty.</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This paradigm facilitates load balancing, as the workload is dynamically allocated to free processes.</a:t>
              </a:r>
              <a:endParaRPr sz="1750">
                <a:solidFill>
                  <a:schemeClr val="dk1"/>
                </a:solidFill>
                <a:latin typeface="Calibri"/>
                <a:ea typeface="Calibri"/>
                <a:cs typeface="Calibri"/>
                <a:sym typeface="Calibri"/>
              </a:endParaRPr>
            </a:p>
          </p:txBody>
        </p:sp>
      </p:grpSp>
      <p:pic>
        <p:nvPicPr>
          <p:cNvPr id="1485" name="Google Shape;1485;p138"/>
          <p:cNvPicPr preferRelativeResize="0"/>
          <p:nvPr/>
        </p:nvPicPr>
        <p:blipFill rotWithShape="1">
          <a:blip r:embed="rId3">
            <a:alphaModFix/>
          </a:blip>
          <a:srcRect/>
          <a:stretch/>
        </p:blipFill>
        <p:spPr>
          <a:xfrm>
            <a:off x="8699384" y="707088"/>
            <a:ext cx="3400425" cy="2581275"/>
          </a:xfrm>
          <a:prstGeom prst="rect">
            <a:avLst/>
          </a:prstGeom>
          <a:noFill/>
          <a:ln>
            <a:noFill/>
          </a:ln>
        </p:spPr>
      </p:pic>
      <p:pic>
        <p:nvPicPr>
          <p:cNvPr id="1486" name="Google Shape;1486;p138"/>
          <p:cNvPicPr preferRelativeResize="0"/>
          <p:nvPr/>
        </p:nvPicPr>
        <p:blipFill rotWithShape="1">
          <a:blip r:embed="rId4">
            <a:alphaModFix/>
          </a:blip>
          <a:srcRect t="2366"/>
          <a:stretch/>
        </p:blipFill>
        <p:spPr>
          <a:xfrm>
            <a:off x="9052391" y="3939987"/>
            <a:ext cx="2505075" cy="2417907"/>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39"/>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492" name="Google Shape;1492;p139"/>
          <p:cNvSpPr txBox="1"/>
          <p:nvPr/>
        </p:nvSpPr>
        <p:spPr>
          <a:xfrm>
            <a:off x="89671" y="44591"/>
            <a:ext cx="5410175"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Parallel Program using Python</a:t>
            </a:r>
            <a:endParaRPr sz="2563">
              <a:solidFill>
                <a:schemeClr val="dk1"/>
              </a:solidFill>
              <a:latin typeface="Arial"/>
              <a:ea typeface="Arial"/>
              <a:cs typeface="Arial"/>
              <a:sym typeface="Arial"/>
            </a:endParaRPr>
          </a:p>
        </p:txBody>
      </p:sp>
      <p:sp>
        <p:nvSpPr>
          <p:cNvPr id="1493" name="Google Shape;1493;p139"/>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494" name="Google Shape;1494;p139"/>
          <p:cNvGrpSpPr/>
          <p:nvPr/>
        </p:nvGrpSpPr>
        <p:grpSpPr>
          <a:xfrm>
            <a:off x="0" y="586964"/>
            <a:ext cx="12105503" cy="5979175"/>
            <a:chOff x="127862" y="1268442"/>
            <a:chExt cx="9296400" cy="846250"/>
          </a:xfrm>
        </p:grpSpPr>
        <p:sp>
          <p:nvSpPr>
            <p:cNvPr id="1495" name="Google Shape;1495;p139"/>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496" name="Google Shape;1496;p139"/>
            <p:cNvSpPr txBox="1"/>
            <p:nvPr/>
          </p:nvSpPr>
          <p:spPr>
            <a:xfrm>
              <a:off x="261541" y="1281925"/>
              <a:ext cx="9071457" cy="686078"/>
            </a:xfrm>
            <a:prstGeom prst="rect">
              <a:avLst/>
            </a:prstGeom>
            <a:noFill/>
            <a:ln>
              <a:noFill/>
            </a:ln>
          </p:spPr>
          <p:txBody>
            <a:bodyPr spcFirstLastPara="1" wrap="square" lIns="0" tIns="0" rIns="0" bIns="0" anchor="t" anchorCtr="0">
              <a:spAutoFit/>
            </a:bodyPr>
            <a:lstStyle/>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thread is basically an independent flow of execution. A single process can consist of multiple threads. Each thread in a program performs a particular task. For Example, when you are playing a game say FIFA on your PC, the game as a whole is a single process, but it consists of several threads responsible for playing the music, taking input from the user, running the opponent synchronously, etc. </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Threading is that it allows a user to run different parts of the program in a concurrent manner and make the design of the program simpler. </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Multithreading in Python can be achieved by importing the threading module.</a:t>
              </a:r>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t>
              </a:r>
              <a:r>
                <a:rPr lang="en-IN" sz="1750" i="1">
                  <a:solidFill>
                    <a:schemeClr val="dk1"/>
                  </a:solidFill>
                  <a:latin typeface="Calibri"/>
                  <a:ea typeface="Calibri"/>
                  <a:cs typeface="Calibri"/>
                  <a:sym typeface="Calibri"/>
                </a:rPr>
                <a:t>import threading</a:t>
              </a:r>
              <a:endParaRPr/>
            </a:p>
            <a:p>
              <a:pPr marL="0" marR="0" lvl="0" indent="0" algn="just" rtl="0">
                <a:lnSpc>
                  <a:spcPct val="150000"/>
                </a:lnSpc>
                <a:spcBef>
                  <a:spcPts val="0"/>
                </a:spcBef>
                <a:spcAft>
                  <a:spcPts val="0"/>
                </a:spcAft>
                <a:buNone/>
              </a:pPr>
              <a:r>
                <a:rPr lang="en-IN" sz="1750" i="1">
                  <a:solidFill>
                    <a:schemeClr val="dk1"/>
                  </a:solidFill>
                  <a:latin typeface="Calibri"/>
                  <a:ea typeface="Calibri"/>
                  <a:cs typeface="Calibri"/>
                  <a:sym typeface="Calibri"/>
                </a:rPr>
                <a:t>	from threading import *</a:t>
              </a:r>
              <a:endParaRPr sz="1750" i="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140"/>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502" name="Google Shape;1502;p140"/>
          <p:cNvSpPr txBox="1"/>
          <p:nvPr/>
        </p:nvSpPr>
        <p:spPr>
          <a:xfrm>
            <a:off x="89671" y="44591"/>
            <a:ext cx="6996929"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Parallel program using Threads in Python</a:t>
            </a:r>
            <a:endParaRPr sz="2563">
              <a:solidFill>
                <a:schemeClr val="dk1"/>
              </a:solidFill>
              <a:latin typeface="Arial"/>
              <a:ea typeface="Arial"/>
              <a:cs typeface="Arial"/>
              <a:sym typeface="Arial"/>
            </a:endParaRPr>
          </a:p>
        </p:txBody>
      </p:sp>
      <p:sp>
        <p:nvSpPr>
          <p:cNvPr id="1503" name="Google Shape;1503;p140"/>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504" name="Google Shape;1504;p140"/>
          <p:cNvGrpSpPr/>
          <p:nvPr/>
        </p:nvGrpSpPr>
        <p:grpSpPr>
          <a:xfrm>
            <a:off x="0" y="586964"/>
            <a:ext cx="12105503" cy="5979175"/>
            <a:chOff x="127862" y="1268442"/>
            <a:chExt cx="9296400" cy="846250"/>
          </a:xfrm>
        </p:grpSpPr>
        <p:sp>
          <p:nvSpPr>
            <p:cNvPr id="1505" name="Google Shape;1505;p140"/>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506" name="Google Shape;1506;p140"/>
            <p:cNvSpPr txBox="1"/>
            <p:nvPr/>
          </p:nvSpPr>
          <p:spPr>
            <a:xfrm>
              <a:off x="196725" y="1268442"/>
              <a:ext cx="4454207" cy="7840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simplest way to use a Thread is to instantiate it with a target function and call start() to let it begin working.</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from threading import Thread,current_thread</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print(current_thread().getName())</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def mt():</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print("Child Thread")</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for i in range(11,20):</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print(i*2)</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def disp():</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for i in range(10):</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print(i*2)	</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child=Thread(target=mt)</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child.start()</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disp()</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print("Executing thread name :",current_thread().getName())</a:t>
              </a:r>
              <a:endParaRPr/>
            </a:p>
          </p:txBody>
        </p:sp>
      </p:grpSp>
      <p:sp>
        <p:nvSpPr>
          <p:cNvPr id="1507" name="Google Shape;1507;p140"/>
          <p:cNvSpPr txBox="1"/>
          <p:nvPr/>
        </p:nvSpPr>
        <p:spPr>
          <a:xfrm>
            <a:off x="6657129" y="793153"/>
            <a:ext cx="5325773" cy="359386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from threading import Thread,current_thread</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class mythread(Thread):</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def run(self):</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for x in range(7):</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print("Hi from child")</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 = mythread()</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a.start()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a.join()</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print("Bye from",current_thread().getName())</a:t>
            </a:r>
            <a:endParaRPr sz="1750">
              <a:solidFill>
                <a:schemeClr val="dk1"/>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41"/>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513" name="Google Shape;1513;p141"/>
          <p:cNvSpPr txBox="1"/>
          <p:nvPr/>
        </p:nvSpPr>
        <p:spPr>
          <a:xfrm>
            <a:off x="89671" y="44591"/>
            <a:ext cx="6996929"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Parallel program using Process in Python</a:t>
            </a:r>
            <a:endParaRPr sz="2563">
              <a:solidFill>
                <a:schemeClr val="dk1"/>
              </a:solidFill>
              <a:latin typeface="Arial"/>
              <a:ea typeface="Arial"/>
              <a:cs typeface="Arial"/>
              <a:sym typeface="Arial"/>
            </a:endParaRPr>
          </a:p>
        </p:txBody>
      </p:sp>
      <p:sp>
        <p:nvSpPr>
          <p:cNvPr id="1514" name="Google Shape;1514;p141"/>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515" name="Google Shape;1515;p141"/>
          <p:cNvGrpSpPr/>
          <p:nvPr/>
        </p:nvGrpSpPr>
        <p:grpSpPr>
          <a:xfrm>
            <a:off x="0" y="586964"/>
            <a:ext cx="12105503" cy="5979175"/>
            <a:chOff x="127862" y="1268442"/>
            <a:chExt cx="9296400" cy="846250"/>
          </a:xfrm>
        </p:grpSpPr>
        <p:sp>
          <p:nvSpPr>
            <p:cNvPr id="1516" name="Google Shape;1516;p141"/>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517" name="Google Shape;1517;p141"/>
            <p:cNvSpPr txBox="1"/>
            <p:nvPr/>
          </p:nvSpPr>
          <p:spPr>
            <a:xfrm>
              <a:off x="434237" y="1295087"/>
              <a:ext cx="4454207" cy="62727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import multiprocessing</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def worker(num):</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print('Worker:', num)</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for i in range(num):</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print(i)</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return</a:t>
              </a:r>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jobs = []</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for i in range(1,5):</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 = multiprocessing.Process(target=worker, args=(i+10,))</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jobs.append(p)</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p.start()</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5"/>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24" name="Google Shape;224;p15"/>
          <p:cNvGrpSpPr/>
          <p:nvPr/>
        </p:nvGrpSpPr>
        <p:grpSpPr>
          <a:xfrm>
            <a:off x="53788" y="538909"/>
            <a:ext cx="12075459" cy="5820713"/>
            <a:chOff x="193908" y="1281925"/>
            <a:chExt cx="9318899" cy="1927621"/>
          </a:xfrm>
        </p:grpSpPr>
        <p:sp>
          <p:nvSpPr>
            <p:cNvPr id="225" name="Google Shape;225;p15"/>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65138" marR="0" lvl="0" indent="-465138" algn="l"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sp>
          <p:nvSpPr>
            <p:cNvPr id="226" name="Google Shape;226;p15"/>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227" name="Google Shape;227;p15"/>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228" name="Google Shape;228;p15"/>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1. Structured Programming Paradigm</a:t>
            </a:r>
            <a:endParaRPr sz="2000" b="1">
              <a:solidFill>
                <a:schemeClr val="lt1"/>
              </a:solidFill>
              <a:latin typeface="Calibri"/>
              <a:ea typeface="Calibri"/>
              <a:cs typeface="Calibri"/>
              <a:sym typeface="Calibri"/>
            </a:endParaRPr>
          </a:p>
        </p:txBody>
      </p:sp>
      <p:pic>
        <p:nvPicPr>
          <p:cNvPr id="229" name="Google Shape;229;p15"/>
          <p:cNvPicPr preferRelativeResize="0"/>
          <p:nvPr/>
        </p:nvPicPr>
        <p:blipFill rotWithShape="1">
          <a:blip r:embed="rId3">
            <a:alphaModFix/>
          </a:blip>
          <a:srcRect/>
          <a:stretch/>
        </p:blipFill>
        <p:spPr>
          <a:xfrm>
            <a:off x="1114192" y="653632"/>
            <a:ext cx="8774525" cy="556728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142"/>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523" name="Google Shape;1523;p142"/>
          <p:cNvSpPr txBox="1"/>
          <p:nvPr/>
        </p:nvSpPr>
        <p:spPr>
          <a:xfrm>
            <a:off x="89671" y="44591"/>
            <a:ext cx="58404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Concurrent Programming Paradigm</a:t>
            </a:r>
            <a:endParaRPr sz="2563">
              <a:solidFill>
                <a:schemeClr val="dk1"/>
              </a:solidFill>
              <a:latin typeface="Arial"/>
              <a:ea typeface="Arial"/>
              <a:cs typeface="Arial"/>
              <a:sym typeface="Arial"/>
            </a:endParaRPr>
          </a:p>
        </p:txBody>
      </p:sp>
      <p:sp>
        <p:nvSpPr>
          <p:cNvPr id="1524" name="Google Shape;1524;p142"/>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525" name="Google Shape;1525;p142"/>
          <p:cNvGrpSpPr/>
          <p:nvPr/>
        </p:nvGrpSpPr>
        <p:grpSpPr>
          <a:xfrm>
            <a:off x="0" y="586964"/>
            <a:ext cx="12105503" cy="5979175"/>
            <a:chOff x="127862" y="1268442"/>
            <a:chExt cx="9296400" cy="846250"/>
          </a:xfrm>
        </p:grpSpPr>
        <p:sp>
          <p:nvSpPr>
            <p:cNvPr id="1526" name="Google Shape;1526;p142"/>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527" name="Google Shape;1527;p142"/>
            <p:cNvSpPr txBox="1"/>
            <p:nvPr/>
          </p:nvSpPr>
          <p:spPr>
            <a:xfrm>
              <a:off x="261541" y="1281925"/>
              <a:ext cx="9071457" cy="571732"/>
            </a:xfrm>
            <a:prstGeom prst="rect">
              <a:avLst/>
            </a:prstGeom>
            <a:noFill/>
            <a:ln>
              <a:noFill/>
            </a:ln>
          </p:spPr>
          <p:txBody>
            <a:bodyPr spcFirstLastPara="1" wrap="square" lIns="0" tIns="0" rIns="0" bIns="0" anchor="t" anchorCtr="0">
              <a:spAutoFit/>
            </a:bodyPr>
            <a:lstStyle/>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Computing systems model the world, and the world contains actors that execute independently of, but communicate with, each other. In modelling the world, many (possibly) parallel executions have to be composed and coordinated, and that's where the study of concurrency comes in.</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There are two common models for concurrent programming: shared memory and message passing.</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1" i="0" u="none" strike="noStrike" cap="none">
                  <a:solidFill>
                    <a:schemeClr val="dk1"/>
                  </a:solidFill>
                  <a:latin typeface="Calibri"/>
                  <a:ea typeface="Calibri"/>
                  <a:cs typeface="Calibri"/>
                  <a:sym typeface="Calibri"/>
                </a:rPr>
                <a:t>Shared memory. </a:t>
              </a:r>
              <a:r>
                <a:rPr lang="en-IN" sz="1750" b="0" i="0" u="none" strike="noStrike" cap="none">
                  <a:solidFill>
                    <a:schemeClr val="dk1"/>
                  </a:solidFill>
                  <a:latin typeface="Calibri"/>
                  <a:ea typeface="Calibri"/>
                  <a:cs typeface="Calibri"/>
                  <a:sym typeface="Calibri"/>
                </a:rPr>
                <a:t>In the shared memory model of concurrency, concurrent modules interact by reading and writing shared objects in memory. </a:t>
              </a:r>
              <a:endParaRPr sz="1750" b="0" i="0" u="none" strike="noStrike" cap="none">
                <a:solidFill>
                  <a:schemeClr val="dk1"/>
                </a:solidFill>
                <a:latin typeface="Calibri"/>
                <a:ea typeface="Calibri"/>
                <a:cs typeface="Calibri"/>
                <a:sym typeface="Calibri"/>
              </a:endParaRPr>
            </a:p>
            <a:p>
              <a:pPr marL="814388" marR="0" lvl="1" indent="-357188" algn="just" rtl="0">
                <a:lnSpc>
                  <a:spcPct val="150000"/>
                </a:lnSpc>
                <a:spcBef>
                  <a:spcPts val="0"/>
                </a:spcBef>
                <a:spcAft>
                  <a:spcPts val="0"/>
                </a:spcAft>
                <a:buClr>
                  <a:schemeClr val="dk1"/>
                </a:buClr>
                <a:buSzPts val="1750"/>
                <a:buFont typeface="Arial"/>
                <a:buChar char="•"/>
              </a:pPr>
              <a:r>
                <a:rPr lang="en-IN" sz="1750" b="1" i="0" u="none" strike="noStrike" cap="none">
                  <a:solidFill>
                    <a:schemeClr val="dk1"/>
                  </a:solidFill>
                  <a:latin typeface="Calibri"/>
                  <a:ea typeface="Calibri"/>
                  <a:cs typeface="Calibri"/>
                  <a:sym typeface="Calibri"/>
                </a:rPr>
                <a:t>Message passing. </a:t>
              </a:r>
              <a:r>
                <a:rPr lang="en-IN" sz="1750" b="0" i="0" u="none" strike="noStrike" cap="none">
                  <a:solidFill>
                    <a:schemeClr val="dk1"/>
                  </a:solidFill>
                  <a:latin typeface="Calibri"/>
                  <a:ea typeface="Calibri"/>
                  <a:cs typeface="Calibri"/>
                  <a:sym typeface="Calibri"/>
                </a:rPr>
                <a:t>In the message-passing model, concurrent modules interact by sending messages to each other through a communication channel. Modules send off messages, and incoming messages to each module are queued up for handling</a:t>
              </a:r>
              <a:endParaRPr sz="1750" b="0" i="0"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143"/>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533" name="Google Shape;1533;p143"/>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Issues Concurrent Programming Paradigm</a:t>
            </a:r>
            <a:endParaRPr sz="2563">
              <a:solidFill>
                <a:schemeClr val="dk1"/>
              </a:solidFill>
              <a:latin typeface="Arial"/>
              <a:ea typeface="Arial"/>
              <a:cs typeface="Arial"/>
              <a:sym typeface="Arial"/>
            </a:endParaRPr>
          </a:p>
        </p:txBody>
      </p:sp>
      <p:sp>
        <p:nvSpPr>
          <p:cNvPr id="1534" name="Google Shape;1534;p143"/>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535" name="Google Shape;1535;p143"/>
          <p:cNvGrpSpPr/>
          <p:nvPr/>
        </p:nvGrpSpPr>
        <p:grpSpPr>
          <a:xfrm>
            <a:off x="0" y="586959"/>
            <a:ext cx="12105503" cy="6100834"/>
            <a:chOff x="127862" y="1268442"/>
            <a:chExt cx="9296400" cy="863469"/>
          </a:xfrm>
        </p:grpSpPr>
        <p:sp>
          <p:nvSpPr>
            <p:cNvPr id="1536" name="Google Shape;1536;p143"/>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537" name="Google Shape;1537;p143"/>
            <p:cNvSpPr txBox="1"/>
            <p:nvPr/>
          </p:nvSpPr>
          <p:spPr>
            <a:xfrm>
              <a:off x="209907" y="1274313"/>
              <a:ext cx="9071457" cy="8575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Concurrent programming is programming with multiple tasks. The major issues of concurrent programming are:</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Sharing computational resources between the tasks;</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Interaction of the tasks.</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Objects shared by multiple tasks have to be safe for concurrent access. Such objects are called protected. Tasks accessing such an object interact with each other indirectly through the object.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An access to the protected object can be:</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Lock-free, when the task accessing the object is not blocked for a considerable time;</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Blocking, otherwise.</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Blocking objects can be used for task synchronization. To the examples of such objects belong:</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Events;</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Mutexes and semaphores;</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Waitable timers;</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Queues</a:t>
              </a:r>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44"/>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543" name="Google Shape;1543;p144"/>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Issues Concurrent Programming Paradigm</a:t>
            </a:r>
            <a:endParaRPr sz="2563">
              <a:solidFill>
                <a:schemeClr val="dk1"/>
              </a:solidFill>
              <a:latin typeface="Arial"/>
              <a:ea typeface="Arial"/>
              <a:cs typeface="Arial"/>
              <a:sym typeface="Arial"/>
            </a:endParaRPr>
          </a:p>
        </p:txBody>
      </p:sp>
      <p:sp>
        <p:nvSpPr>
          <p:cNvPr id="1544" name="Google Shape;1544;p144"/>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545" name="Google Shape;1545;p144"/>
          <p:cNvGrpSpPr/>
          <p:nvPr/>
        </p:nvGrpSpPr>
        <p:grpSpPr>
          <a:xfrm>
            <a:off x="0" y="586959"/>
            <a:ext cx="12105503" cy="5979173"/>
            <a:chOff x="127862" y="1268442"/>
            <a:chExt cx="9296400" cy="846250"/>
          </a:xfrm>
        </p:grpSpPr>
        <p:sp>
          <p:nvSpPr>
            <p:cNvPr id="1546" name="Google Shape;1546;p144"/>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547" name="Google Shape;1547;p144"/>
            <p:cNvSpPr txBox="1"/>
            <p:nvPr/>
          </p:nvSpPr>
          <p:spPr>
            <a:xfrm>
              <a:off x="209907" y="1274313"/>
              <a:ext cx="9071457" cy="5126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pic>
        <p:nvPicPr>
          <p:cNvPr id="1548" name="Google Shape;1548;p144"/>
          <p:cNvPicPr preferRelativeResize="0"/>
          <p:nvPr/>
        </p:nvPicPr>
        <p:blipFill rotWithShape="1">
          <a:blip r:embed="rId3">
            <a:alphaModFix/>
          </a:blip>
          <a:srcRect/>
          <a:stretch/>
        </p:blipFill>
        <p:spPr>
          <a:xfrm>
            <a:off x="5938890" y="2925523"/>
            <a:ext cx="5980537" cy="2854347"/>
          </a:xfrm>
          <a:prstGeom prst="rect">
            <a:avLst/>
          </a:prstGeom>
          <a:noFill/>
          <a:ln>
            <a:noFill/>
          </a:ln>
        </p:spPr>
      </p:pic>
      <p:pic>
        <p:nvPicPr>
          <p:cNvPr id="1549" name="Google Shape;1549;p144"/>
          <p:cNvPicPr preferRelativeResize="0"/>
          <p:nvPr/>
        </p:nvPicPr>
        <p:blipFill rotWithShape="1">
          <a:blip r:embed="rId4">
            <a:alphaModFix/>
          </a:blip>
          <a:srcRect l="15534" r="16024"/>
          <a:stretch/>
        </p:blipFill>
        <p:spPr>
          <a:xfrm>
            <a:off x="106837" y="628441"/>
            <a:ext cx="5466522" cy="372425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45"/>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555" name="Google Shape;1555;p145"/>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Race Condition</a:t>
            </a:r>
            <a:endParaRPr sz="2563">
              <a:solidFill>
                <a:schemeClr val="dk1"/>
              </a:solidFill>
              <a:latin typeface="Arial"/>
              <a:ea typeface="Arial"/>
              <a:cs typeface="Arial"/>
              <a:sym typeface="Arial"/>
            </a:endParaRPr>
          </a:p>
        </p:txBody>
      </p:sp>
      <p:sp>
        <p:nvSpPr>
          <p:cNvPr id="1556" name="Google Shape;1556;p145"/>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557" name="Google Shape;1557;p145"/>
          <p:cNvGrpSpPr/>
          <p:nvPr/>
        </p:nvGrpSpPr>
        <p:grpSpPr>
          <a:xfrm>
            <a:off x="0" y="586959"/>
            <a:ext cx="12105503" cy="5979173"/>
            <a:chOff x="127862" y="1268442"/>
            <a:chExt cx="9296400" cy="846250"/>
          </a:xfrm>
        </p:grpSpPr>
        <p:sp>
          <p:nvSpPr>
            <p:cNvPr id="1558" name="Google Shape;1558;p145"/>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559" name="Google Shape;1559;p145"/>
            <p:cNvSpPr txBox="1"/>
            <p:nvPr/>
          </p:nvSpPr>
          <p:spPr>
            <a:xfrm>
              <a:off x="168600" y="1274313"/>
              <a:ext cx="4519304" cy="571732"/>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IN" sz="1750">
                  <a:solidFill>
                    <a:schemeClr val="dk1"/>
                  </a:solidFill>
                  <a:latin typeface="Calibri"/>
                  <a:ea typeface="Calibri"/>
                  <a:cs typeface="Calibri"/>
                  <a:sym typeface="Calibri"/>
                </a:rPr>
                <a:t>import threading</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x = 0     # A shared value</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COUNT = 100</a:t>
              </a:r>
              <a:endParaRPr/>
            </a:p>
            <a:p>
              <a:pPr marL="0" marR="0" lvl="0" indent="0" algn="just" rtl="0">
                <a:spcBef>
                  <a:spcPts val="0"/>
                </a:spcBef>
                <a:spcAft>
                  <a:spcPts val="0"/>
                </a:spcAft>
                <a:buNone/>
              </a:pPr>
              <a:endParaRPr sz="1750">
                <a:solidFill>
                  <a:schemeClr val="dk1"/>
                </a:solidFill>
                <a:latin typeface="Calibri"/>
                <a:ea typeface="Calibri"/>
                <a:cs typeface="Calibri"/>
                <a:sym typeface="Calibri"/>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def incr():</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global x</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for i in range(COUNT):</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x += 1</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print(x)</a:t>
              </a:r>
              <a:endParaRPr/>
            </a:p>
            <a:p>
              <a:pPr marL="0" marR="0" lvl="0" indent="0" algn="just" rtl="0">
                <a:spcBef>
                  <a:spcPts val="0"/>
                </a:spcBef>
                <a:spcAft>
                  <a:spcPts val="0"/>
                </a:spcAft>
                <a:buNone/>
              </a:pPr>
              <a:endParaRPr sz="1750">
                <a:solidFill>
                  <a:schemeClr val="dk1"/>
                </a:solidFill>
                <a:latin typeface="Calibri"/>
                <a:ea typeface="Calibri"/>
                <a:cs typeface="Calibri"/>
                <a:sym typeface="Calibri"/>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def decr():</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global x</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for i in range(COUNT):</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x -= 1</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print(x)</a:t>
              </a:r>
              <a:endParaRPr/>
            </a:p>
          </p:txBody>
        </p:sp>
      </p:grpSp>
      <p:sp>
        <p:nvSpPr>
          <p:cNvPr id="1560" name="Google Shape;1560;p145"/>
          <p:cNvSpPr txBox="1"/>
          <p:nvPr/>
        </p:nvSpPr>
        <p:spPr>
          <a:xfrm>
            <a:off x="5991003" y="628441"/>
            <a:ext cx="6031664" cy="2154436"/>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endParaRPr sz="1750">
              <a:solidFill>
                <a:schemeClr val="dk1"/>
              </a:solidFill>
              <a:latin typeface="Calibri"/>
              <a:ea typeface="Calibri"/>
              <a:cs typeface="Calibri"/>
              <a:sym typeface="Calibri"/>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t1 = threading.Thread(target=incr)</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t2 = threading.Thread(target=decr)</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t1.start()</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t2.start()</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t1.join()</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t2.join()</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print(x)</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46"/>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566" name="Google Shape;1566;p146"/>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Synchronization in Python</a:t>
            </a:r>
            <a:endParaRPr sz="2563">
              <a:solidFill>
                <a:schemeClr val="dk1"/>
              </a:solidFill>
              <a:latin typeface="Arial"/>
              <a:ea typeface="Arial"/>
              <a:cs typeface="Arial"/>
              <a:sym typeface="Arial"/>
            </a:endParaRPr>
          </a:p>
        </p:txBody>
      </p:sp>
      <p:sp>
        <p:nvSpPr>
          <p:cNvPr id="1567" name="Google Shape;1567;p146"/>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568" name="Google Shape;1568;p146"/>
          <p:cNvGrpSpPr/>
          <p:nvPr/>
        </p:nvGrpSpPr>
        <p:grpSpPr>
          <a:xfrm>
            <a:off x="0" y="586959"/>
            <a:ext cx="12105503" cy="5979173"/>
            <a:chOff x="127862" y="1268442"/>
            <a:chExt cx="9296400" cy="846250"/>
          </a:xfrm>
        </p:grpSpPr>
        <p:sp>
          <p:nvSpPr>
            <p:cNvPr id="1569" name="Google Shape;1569;p146"/>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570" name="Google Shape;1570;p146"/>
            <p:cNvSpPr txBox="1"/>
            <p:nvPr/>
          </p:nvSpPr>
          <p:spPr>
            <a:xfrm>
              <a:off x="168600" y="1274313"/>
              <a:ext cx="9214355" cy="80042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Locks: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Locks are perhaps the simplest synchronization primitives in Python. A Lock has only two states — locked and unlocked (surprise). It is created in the unlocked state and has two principal methods — acquire() and release(). The acquire() method locks the Lock and blocks execution until the release() method in some other co-routine sets it to unlocked.</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R-Locks: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R-Lock class is a version of simple locking that only blocks if the lock is held by another thread. While simple locks will block if the same thread attempts to acquire the same lock twice, a re-entrant lock only blocks if another thread currently holds the lock. </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Semaphore: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 semaphore has an internal counter rather than a lock flag, and it only blocks if more than a given number of threads have attempted to hold the semaphore. Depending on how the semaphore is initialized, this allows multiple threads to access the same code section simultaneously.</a:t>
              </a:r>
              <a:endParaRPr sz="1750">
                <a:solidFill>
                  <a:schemeClr val="dk1"/>
                </a:solidFill>
                <a:latin typeface="Calibri"/>
                <a:ea typeface="Calibri"/>
                <a:cs typeface="Calibri"/>
                <a:sym typeface="Calibri"/>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147"/>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576" name="Google Shape;1576;p147"/>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LOCK in python</a:t>
            </a:r>
            <a:endParaRPr sz="2563">
              <a:solidFill>
                <a:schemeClr val="dk1"/>
              </a:solidFill>
              <a:latin typeface="Arial"/>
              <a:ea typeface="Arial"/>
              <a:cs typeface="Arial"/>
              <a:sym typeface="Arial"/>
            </a:endParaRPr>
          </a:p>
        </p:txBody>
      </p:sp>
      <p:sp>
        <p:nvSpPr>
          <p:cNvPr id="1577" name="Google Shape;1577;p147"/>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578" name="Google Shape;1578;p147"/>
          <p:cNvGrpSpPr/>
          <p:nvPr/>
        </p:nvGrpSpPr>
        <p:grpSpPr>
          <a:xfrm>
            <a:off x="0" y="586959"/>
            <a:ext cx="12105503" cy="5979173"/>
            <a:chOff x="127862" y="1268442"/>
            <a:chExt cx="9296400" cy="846250"/>
          </a:xfrm>
        </p:grpSpPr>
        <p:sp>
          <p:nvSpPr>
            <p:cNvPr id="1579" name="Google Shape;1579;p147"/>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580" name="Google Shape;1580;p147"/>
            <p:cNvSpPr txBox="1"/>
            <p:nvPr/>
          </p:nvSpPr>
          <p:spPr>
            <a:xfrm>
              <a:off x="168600" y="1274313"/>
              <a:ext cx="9214355" cy="457386"/>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Synchronization using LOCK</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Locks have 2 states: locked and unlocked. 2 methods are used to manipulate them: acquire() and release(). Those are the rules:</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if the state is unlocked: a call to acquire() changes the state to locked.</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if the state is locked: a call to acquire() blocks until another thread calls release().</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if the state is unlocked: a call to release() raises a RuntimeError exception.</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if the state is locked: a call to release() changes the state to unlocked().</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pic>
        <p:nvPicPr>
          <p:cNvPr id="1581" name="Google Shape;1581;p147"/>
          <p:cNvPicPr preferRelativeResize="0"/>
          <p:nvPr/>
        </p:nvPicPr>
        <p:blipFill rotWithShape="1">
          <a:blip r:embed="rId3">
            <a:alphaModFix/>
          </a:blip>
          <a:srcRect/>
          <a:stretch/>
        </p:blipFill>
        <p:spPr>
          <a:xfrm>
            <a:off x="2488826" y="3186954"/>
            <a:ext cx="7626106" cy="327347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148"/>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587" name="Google Shape;1587;p148"/>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Synchronization in Python using Lock</a:t>
            </a:r>
            <a:endParaRPr sz="2563">
              <a:solidFill>
                <a:schemeClr val="dk1"/>
              </a:solidFill>
              <a:latin typeface="Arial"/>
              <a:ea typeface="Arial"/>
              <a:cs typeface="Arial"/>
              <a:sym typeface="Arial"/>
            </a:endParaRPr>
          </a:p>
        </p:txBody>
      </p:sp>
      <p:sp>
        <p:nvSpPr>
          <p:cNvPr id="1588" name="Google Shape;1588;p148"/>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589" name="Google Shape;1589;p148"/>
          <p:cNvGrpSpPr/>
          <p:nvPr/>
        </p:nvGrpSpPr>
        <p:grpSpPr>
          <a:xfrm>
            <a:off x="0" y="586960"/>
            <a:ext cx="12105503" cy="6100834"/>
            <a:chOff x="127862" y="1268442"/>
            <a:chExt cx="9296400" cy="863469"/>
          </a:xfrm>
        </p:grpSpPr>
        <p:sp>
          <p:nvSpPr>
            <p:cNvPr id="1590" name="Google Shape;1590;p148"/>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591" name="Google Shape;1591;p148"/>
            <p:cNvSpPr txBox="1"/>
            <p:nvPr/>
          </p:nvSpPr>
          <p:spPr>
            <a:xfrm>
              <a:off x="168600" y="1274313"/>
              <a:ext cx="4519304" cy="8575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import threading</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x = 0     # A shared value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COUNT = 100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lock = threading.Lock()</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incr():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global 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lock.acquire()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print("thread locked for increment cur x=",x)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for i in range(COUNT):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x += 1</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lock.release()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print("thread release from increment cur x=",x)</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sp>
        <p:nvSpPr>
          <p:cNvPr id="1592" name="Google Shape;1592;p148"/>
          <p:cNvSpPr txBox="1"/>
          <p:nvPr/>
        </p:nvSpPr>
        <p:spPr>
          <a:xfrm>
            <a:off x="5991003" y="628441"/>
            <a:ext cx="6031664" cy="605935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decr():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global 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lock.acquire()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print("thread locked for decrement cur x=",x)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for i in range(COUNT):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x -= 1</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lock.release()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print("thread release from decrement cur x=",x)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t1 = threading.Thread(target=incr)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t2 = threading.Thread(target=decr)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t1.start()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t2.start()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t1.join()</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t2.join()</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49"/>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598" name="Google Shape;1598;p149"/>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Synchronization in Python using RLock</a:t>
            </a:r>
            <a:endParaRPr sz="2563">
              <a:solidFill>
                <a:schemeClr val="dk1"/>
              </a:solidFill>
              <a:latin typeface="Arial"/>
              <a:ea typeface="Arial"/>
              <a:cs typeface="Arial"/>
              <a:sym typeface="Arial"/>
            </a:endParaRPr>
          </a:p>
        </p:txBody>
      </p:sp>
      <p:sp>
        <p:nvSpPr>
          <p:cNvPr id="1599" name="Google Shape;1599;p149"/>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600" name="Google Shape;1600;p149"/>
          <p:cNvGrpSpPr/>
          <p:nvPr/>
        </p:nvGrpSpPr>
        <p:grpSpPr>
          <a:xfrm>
            <a:off x="0" y="586961"/>
            <a:ext cx="12105503" cy="5979173"/>
            <a:chOff x="127862" y="1268442"/>
            <a:chExt cx="9296400" cy="846250"/>
          </a:xfrm>
        </p:grpSpPr>
        <p:sp>
          <p:nvSpPr>
            <p:cNvPr id="1601" name="Google Shape;1601;p149"/>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602" name="Google Shape;1602;p149"/>
            <p:cNvSpPr txBox="1"/>
            <p:nvPr/>
          </p:nvSpPr>
          <p:spPr>
            <a:xfrm>
              <a:off x="168600" y="1274313"/>
              <a:ext cx="4519304" cy="80042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IN" sz="1750">
                  <a:solidFill>
                    <a:schemeClr val="dk1"/>
                  </a:solidFill>
                  <a:latin typeface="Calibri"/>
                  <a:ea typeface="Calibri"/>
                  <a:cs typeface="Calibri"/>
                  <a:sym typeface="Calibri"/>
                </a:rPr>
                <a:t>import threading</a:t>
              </a:r>
              <a:endParaRPr/>
            </a:p>
            <a:p>
              <a:pPr marL="0" marR="0" lvl="0" indent="0" algn="just" rtl="0">
                <a:spcBef>
                  <a:spcPts val="0"/>
                </a:spcBef>
                <a:spcAft>
                  <a:spcPts val="0"/>
                </a:spcAft>
                <a:buNone/>
              </a:pPr>
              <a:endParaRPr sz="1750">
                <a:solidFill>
                  <a:schemeClr val="dk1"/>
                </a:solidFill>
                <a:latin typeface="Calibri"/>
                <a:ea typeface="Calibri"/>
                <a:cs typeface="Calibri"/>
                <a:sym typeface="Calibri"/>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class Foo(object):</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lock = threading.RLock()</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def __init__(self):</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self.x = 0</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def add(self,n):</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with Foo.lock:</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self.x += n</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def incr(self):</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with Foo.lock:</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self.add(1)</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def decr(self):</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with Foo.lock:</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self.add(-1)</a:t>
              </a:r>
              <a:endParaRPr/>
            </a:p>
            <a:p>
              <a:pPr marL="0" marR="0" lvl="0" indent="0" algn="just" rtl="0">
                <a:spcBef>
                  <a:spcPts val="0"/>
                </a:spcBef>
                <a:spcAft>
                  <a:spcPts val="0"/>
                </a:spcAft>
                <a:buNone/>
              </a:pPr>
              <a:endParaRPr sz="1750">
                <a:solidFill>
                  <a:schemeClr val="dk1"/>
                </a:solidFill>
                <a:latin typeface="Calibri"/>
                <a:ea typeface="Calibri"/>
                <a:cs typeface="Calibri"/>
                <a:sym typeface="Calibri"/>
              </a:endParaRPr>
            </a:p>
            <a:p>
              <a:pPr marL="0" marR="0" lvl="0" indent="0" algn="just" rtl="0">
                <a:spcBef>
                  <a:spcPts val="0"/>
                </a:spcBef>
                <a:spcAft>
                  <a:spcPts val="0"/>
                </a:spcAft>
                <a:buNone/>
              </a:pPr>
              <a:endParaRPr sz="1750">
                <a:solidFill>
                  <a:schemeClr val="dk1"/>
                </a:solidFill>
                <a:latin typeface="Calibri"/>
                <a:ea typeface="Calibri"/>
                <a:cs typeface="Calibri"/>
                <a:sym typeface="Calibri"/>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def adder(f,count):</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while count &gt; 0:</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f.incr()</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count -= 1</a:t>
              </a:r>
              <a:endParaRPr sz="1750">
                <a:solidFill>
                  <a:schemeClr val="dk1"/>
                </a:solidFill>
                <a:latin typeface="Calibri"/>
                <a:ea typeface="Calibri"/>
                <a:cs typeface="Calibri"/>
                <a:sym typeface="Calibri"/>
              </a:endParaRPr>
            </a:p>
          </p:txBody>
        </p:sp>
      </p:grpSp>
      <p:sp>
        <p:nvSpPr>
          <p:cNvPr id="1603" name="Google Shape;1603;p149"/>
          <p:cNvSpPr txBox="1"/>
          <p:nvPr/>
        </p:nvSpPr>
        <p:spPr>
          <a:xfrm>
            <a:off x="5991003" y="628441"/>
            <a:ext cx="6031664" cy="4308872"/>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endParaRPr sz="1750">
              <a:solidFill>
                <a:schemeClr val="dk1"/>
              </a:solidFill>
              <a:latin typeface="Calibri"/>
              <a:ea typeface="Calibri"/>
              <a:cs typeface="Calibri"/>
              <a:sym typeface="Calibri"/>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def subber(f,count):</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while count &gt; 0:</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f.decr()</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count -= 1</a:t>
            </a:r>
            <a:endParaRPr/>
          </a:p>
          <a:p>
            <a:pPr marL="0" marR="0" lvl="0" indent="0" algn="just" rtl="0">
              <a:spcBef>
                <a:spcPts val="0"/>
              </a:spcBef>
              <a:spcAft>
                <a:spcPts val="0"/>
              </a:spcAft>
              <a:buNone/>
            </a:pPr>
            <a:endParaRPr sz="1750">
              <a:solidFill>
                <a:schemeClr val="dk1"/>
              </a:solidFill>
              <a:latin typeface="Calibri"/>
              <a:ea typeface="Calibri"/>
              <a:cs typeface="Calibri"/>
              <a:sym typeface="Calibri"/>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 Create some threads and make sure it works</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COUNT = 10</a:t>
            </a:r>
            <a:endParaRPr sz="1750">
              <a:solidFill>
                <a:schemeClr val="dk1"/>
              </a:solidFill>
              <a:latin typeface="Calibri"/>
              <a:ea typeface="Calibri"/>
              <a:cs typeface="Calibri"/>
              <a:sym typeface="Calibri"/>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f = Foo()</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t1 = threading.Thread(target=adder,args=(f,COUNT))</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t2 = threading.Thread(target=subber,args=(f,COUNT))</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t1.start()</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t2.start()</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t1.join()</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t2.join()</a:t>
            </a:r>
            <a:endParaRPr/>
          </a:p>
          <a:p>
            <a:pPr marL="0" marR="0" lvl="0" indent="0" algn="just" rtl="0">
              <a:spcBef>
                <a:spcPts val="0"/>
              </a:spcBef>
              <a:spcAft>
                <a:spcPts val="0"/>
              </a:spcAft>
              <a:buNone/>
            </a:pPr>
            <a:r>
              <a:rPr lang="en-IN" sz="1750">
                <a:solidFill>
                  <a:schemeClr val="dk1"/>
                </a:solidFill>
                <a:latin typeface="Calibri"/>
                <a:ea typeface="Calibri"/>
                <a:cs typeface="Calibri"/>
                <a:sym typeface="Calibri"/>
              </a:rPr>
              <a:t>print(f.x)</a:t>
            </a:r>
            <a:endParaRPr sz="1750">
              <a:solidFill>
                <a:schemeClr val="dk1"/>
              </a:solidFill>
              <a:latin typeface="Calibri"/>
              <a:ea typeface="Calibri"/>
              <a:cs typeface="Calibri"/>
              <a:sym typeface="Calibri"/>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150"/>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609" name="Google Shape;1609;p150"/>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Synchronization in Python using Semaphore</a:t>
            </a:r>
            <a:endParaRPr sz="2563">
              <a:solidFill>
                <a:schemeClr val="dk1"/>
              </a:solidFill>
              <a:latin typeface="Arial"/>
              <a:ea typeface="Arial"/>
              <a:cs typeface="Arial"/>
              <a:sym typeface="Arial"/>
            </a:endParaRPr>
          </a:p>
        </p:txBody>
      </p:sp>
      <p:sp>
        <p:nvSpPr>
          <p:cNvPr id="1610" name="Google Shape;1610;p150"/>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611" name="Google Shape;1611;p150"/>
          <p:cNvGrpSpPr/>
          <p:nvPr/>
        </p:nvGrpSpPr>
        <p:grpSpPr>
          <a:xfrm>
            <a:off x="0" y="586961"/>
            <a:ext cx="12105503" cy="5979173"/>
            <a:chOff x="127862" y="1268442"/>
            <a:chExt cx="9296400" cy="846250"/>
          </a:xfrm>
        </p:grpSpPr>
        <p:sp>
          <p:nvSpPr>
            <p:cNvPr id="1612" name="Google Shape;1612;p150"/>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613" name="Google Shape;1613;p150"/>
            <p:cNvSpPr txBox="1"/>
            <p:nvPr/>
          </p:nvSpPr>
          <p:spPr>
            <a:xfrm>
              <a:off x="168600" y="1274313"/>
              <a:ext cx="4519304" cy="79451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import threading</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import time</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done = threading.Semaphore(0)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item = None</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producer():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global item</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"I'm the producer and I produce data."</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"Producer is going to sleep."</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time.sleep(10)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item = "Hello"</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"Producer is alive. Signaling the consumer."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done.release()</a:t>
              </a:r>
              <a:endParaRPr sz="1750">
                <a:solidFill>
                  <a:schemeClr val="dk1"/>
                </a:solidFill>
                <a:latin typeface="Calibri"/>
                <a:ea typeface="Calibri"/>
                <a:cs typeface="Calibri"/>
                <a:sym typeface="Calibri"/>
              </a:endParaRPr>
            </a:p>
          </p:txBody>
        </p:sp>
      </p:grpSp>
      <p:sp>
        <p:nvSpPr>
          <p:cNvPr id="1614" name="Google Shape;1614;p150"/>
          <p:cNvSpPr txBox="1"/>
          <p:nvPr/>
        </p:nvSpPr>
        <p:spPr>
          <a:xfrm>
            <a:off x="5991003" y="628441"/>
            <a:ext cx="6031664" cy="440178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consumer():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"I'm a consumer and I wait for data."</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"Consumer is waiting."</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done.acquire()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"Consumer got", item</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t1 = threading.Thread(target=producer)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t2 = threading.Thread(target=consumer)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t1.start()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t2.start()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151"/>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Synchronization in Python using event</a:t>
            </a:r>
            <a:endParaRPr sz="2563">
              <a:solidFill>
                <a:schemeClr val="dk1"/>
              </a:solidFill>
              <a:latin typeface="Arial"/>
              <a:ea typeface="Arial"/>
              <a:cs typeface="Arial"/>
              <a:sym typeface="Arial"/>
            </a:endParaRPr>
          </a:p>
        </p:txBody>
      </p:sp>
      <p:sp>
        <p:nvSpPr>
          <p:cNvPr id="1620" name="Google Shape;1620;p151"/>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621" name="Google Shape;1621;p151"/>
          <p:cNvGrpSpPr/>
          <p:nvPr/>
        </p:nvGrpSpPr>
        <p:grpSpPr>
          <a:xfrm>
            <a:off x="0" y="586960"/>
            <a:ext cx="12105503" cy="6504789"/>
            <a:chOff x="127862" y="1268442"/>
            <a:chExt cx="9296400" cy="920642"/>
          </a:xfrm>
        </p:grpSpPr>
        <p:sp>
          <p:nvSpPr>
            <p:cNvPr id="1622" name="Google Shape;1622;p151"/>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623" name="Google Shape;1623;p151"/>
            <p:cNvSpPr txBox="1"/>
            <p:nvPr/>
          </p:nvSpPr>
          <p:spPr>
            <a:xfrm>
              <a:off x="168600" y="1274313"/>
              <a:ext cx="4519304" cy="91477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import threading</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import time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item = None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 semaphore to indicate that an item is available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available = threading.Semaphore(0)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An event to indicate that processing is complete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completed = threading.Event()</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 worker thread</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worker():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while True: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available.acquire()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"worker: processing", item</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time.sleep(5)</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"worker: done"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completed.set()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t>
              </a:r>
              <a:endParaRPr/>
            </a:p>
          </p:txBody>
        </p:sp>
      </p:grpSp>
      <p:sp>
        <p:nvSpPr>
          <p:cNvPr id="1624" name="Google Shape;1624;p151"/>
          <p:cNvSpPr txBox="1"/>
          <p:nvPr/>
        </p:nvSpPr>
        <p:spPr>
          <a:xfrm>
            <a:off x="5991003" y="628441"/>
            <a:ext cx="6031664" cy="605935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 producer thread</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producer():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global item</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for x in range(5):</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completed.clear()       # Clear the event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item = x                # Set the item</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"producer: produced an item"</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available.release()     # Signal on the semaphore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completed.wait()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"producer: item was processed"</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t1 = threading.Thread(target=producer)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t1.start()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t2 = threading.Thread(target=worker)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t2.setDaemon(True)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t2.start()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6"/>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35" name="Google Shape;235;p16"/>
          <p:cNvGrpSpPr/>
          <p:nvPr/>
        </p:nvGrpSpPr>
        <p:grpSpPr>
          <a:xfrm>
            <a:off x="53788" y="538909"/>
            <a:ext cx="12075459" cy="5820713"/>
            <a:chOff x="193908" y="1281925"/>
            <a:chExt cx="9318899" cy="1927621"/>
          </a:xfrm>
        </p:grpSpPr>
        <p:sp>
          <p:nvSpPr>
            <p:cNvPr id="236" name="Google Shape;236;p16"/>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65138" marR="0" lvl="0" indent="-465138" algn="l"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sp>
          <p:nvSpPr>
            <p:cNvPr id="237" name="Google Shape;237;p16"/>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238" name="Google Shape;238;p16"/>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239" name="Google Shape;239;p16"/>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1. Structured Programming Paradigm</a:t>
            </a:r>
            <a:endParaRPr sz="2000" b="1">
              <a:solidFill>
                <a:schemeClr val="lt1"/>
              </a:solidFill>
              <a:latin typeface="Calibri"/>
              <a:ea typeface="Calibri"/>
              <a:cs typeface="Calibri"/>
              <a:sym typeface="Calibri"/>
            </a:endParaRPr>
          </a:p>
        </p:txBody>
      </p:sp>
      <p:pic>
        <p:nvPicPr>
          <p:cNvPr id="240" name="Google Shape;240;p16"/>
          <p:cNvPicPr preferRelativeResize="0"/>
          <p:nvPr/>
        </p:nvPicPr>
        <p:blipFill rotWithShape="1">
          <a:blip r:embed="rId3">
            <a:alphaModFix/>
          </a:blip>
          <a:srcRect/>
          <a:stretch/>
        </p:blipFill>
        <p:spPr>
          <a:xfrm>
            <a:off x="748493" y="636224"/>
            <a:ext cx="9399848" cy="564465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152"/>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630" name="Google Shape;1630;p152"/>
          <p:cNvSpPr txBox="1"/>
          <p:nvPr/>
        </p:nvSpPr>
        <p:spPr>
          <a:xfrm>
            <a:off x="89670" y="44591"/>
            <a:ext cx="7790305"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Producer and Consumer problem using thread</a:t>
            </a:r>
            <a:endParaRPr sz="2563">
              <a:solidFill>
                <a:schemeClr val="dk1"/>
              </a:solidFill>
              <a:latin typeface="Arial"/>
              <a:ea typeface="Arial"/>
              <a:cs typeface="Arial"/>
              <a:sym typeface="Arial"/>
            </a:endParaRPr>
          </a:p>
        </p:txBody>
      </p:sp>
      <p:sp>
        <p:nvSpPr>
          <p:cNvPr id="1631" name="Google Shape;1631;p152"/>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632" name="Google Shape;1632;p152"/>
          <p:cNvGrpSpPr/>
          <p:nvPr/>
        </p:nvGrpSpPr>
        <p:grpSpPr>
          <a:xfrm>
            <a:off x="0" y="586962"/>
            <a:ext cx="12105503" cy="6100835"/>
            <a:chOff x="127862" y="1268442"/>
            <a:chExt cx="9296400" cy="863469"/>
          </a:xfrm>
        </p:grpSpPr>
        <p:sp>
          <p:nvSpPr>
            <p:cNvPr id="1633" name="Google Shape;1633;p152"/>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634" name="Google Shape;1634;p152"/>
            <p:cNvSpPr txBox="1"/>
            <p:nvPr/>
          </p:nvSpPr>
          <p:spPr>
            <a:xfrm>
              <a:off x="168600" y="1274313"/>
              <a:ext cx="4519304" cy="8575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import threading,time,Queue</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items = Queue.Queue()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 producer thread</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producer():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"I'm the producer"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for i in range(30):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items.put(i)</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time.sleep(1)</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 consumer thread</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consumer():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"I'm a consumer", threading.currentThread().name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while True: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x = items.get()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threading.currentThread().name,"got", 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time.sleep(5)       </a:t>
              </a:r>
              <a:endParaRPr sz="1750">
                <a:solidFill>
                  <a:schemeClr val="dk1"/>
                </a:solidFill>
                <a:latin typeface="Calibri"/>
                <a:ea typeface="Calibri"/>
                <a:cs typeface="Calibri"/>
                <a:sym typeface="Calibri"/>
              </a:endParaRPr>
            </a:p>
          </p:txBody>
        </p:sp>
      </p:grpSp>
      <p:sp>
        <p:nvSpPr>
          <p:cNvPr id="1635" name="Google Shape;1635;p152"/>
          <p:cNvSpPr txBox="1"/>
          <p:nvPr/>
        </p:nvSpPr>
        <p:spPr>
          <a:xfrm>
            <a:off x="5991003" y="628441"/>
            <a:ext cx="6031664" cy="323165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Launch a bunch of consumers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cons = [threading.Thread(target=consumer)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for i in range(10)]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for c in cons: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c.setDaemon(True)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c.start()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Run the producer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producer()</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53"/>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641" name="Google Shape;1641;p153"/>
          <p:cNvSpPr txBox="1"/>
          <p:nvPr/>
        </p:nvSpPr>
        <p:spPr>
          <a:xfrm>
            <a:off x="89670" y="44591"/>
            <a:ext cx="7790305"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Producer and Consumer problem using thread</a:t>
            </a:r>
            <a:endParaRPr sz="2563">
              <a:solidFill>
                <a:schemeClr val="dk1"/>
              </a:solidFill>
              <a:latin typeface="Arial"/>
              <a:ea typeface="Arial"/>
              <a:cs typeface="Arial"/>
              <a:sym typeface="Arial"/>
            </a:endParaRPr>
          </a:p>
        </p:txBody>
      </p:sp>
      <p:sp>
        <p:nvSpPr>
          <p:cNvPr id="1642" name="Google Shape;1642;p153"/>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643" name="Google Shape;1643;p153"/>
          <p:cNvGrpSpPr/>
          <p:nvPr/>
        </p:nvGrpSpPr>
        <p:grpSpPr>
          <a:xfrm>
            <a:off x="0" y="586962"/>
            <a:ext cx="12105503" cy="5979174"/>
            <a:chOff x="127862" y="1268442"/>
            <a:chExt cx="9296400" cy="846250"/>
          </a:xfrm>
        </p:grpSpPr>
        <p:sp>
          <p:nvSpPr>
            <p:cNvPr id="1644" name="Google Shape;1644;p153"/>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645" name="Google Shape;1645;p153"/>
            <p:cNvSpPr txBox="1"/>
            <p:nvPr/>
          </p:nvSpPr>
          <p:spPr>
            <a:xfrm>
              <a:off x="168600" y="1274313"/>
              <a:ext cx="4519304" cy="80042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import threading</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import time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 list of items that are being produced.  Note: it is actually</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more efficient to use a collections.deque() object for this.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items =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 condition variable for items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items_cv = threading.Condition()</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producer():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"I'm the producer"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for i in range(30):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with items_cv:          # Always must acquire the lock first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items.append(i)     # Add an item to the list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items_cv.notify()   # Send a notification signal</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time.sleep(1)</a:t>
              </a:r>
              <a:endParaRPr sz="1750">
                <a:solidFill>
                  <a:schemeClr val="dk1"/>
                </a:solidFill>
                <a:latin typeface="Calibri"/>
                <a:ea typeface="Calibri"/>
                <a:cs typeface="Calibri"/>
                <a:sym typeface="Calibri"/>
              </a:endParaRPr>
            </a:p>
          </p:txBody>
        </p:sp>
      </p:grpSp>
      <p:sp>
        <p:nvSpPr>
          <p:cNvPr id="1646" name="Google Shape;1646;p153"/>
          <p:cNvSpPr txBox="1"/>
          <p:nvPr/>
        </p:nvSpPr>
        <p:spPr>
          <a:xfrm>
            <a:off x="5991003" y="628441"/>
            <a:ext cx="6031664" cy="605935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consumer():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"I'm a consumer", threading.currentThread().name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while True: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with items_cv:           # Must always acquire the lock</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while not items:     # Check if there are any items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items_cv.wait()  # If not, we have to sleep</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x = items.pop(0)     # Pop an item off</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threading.currentThread().name,"got", 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time.sleep(5)</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cons = [threading.Thread(target=consumer)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for i in range(10)]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for c in cons: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c.setDaemon(True)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c.start()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producer()</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154"/>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652" name="Google Shape;1652;p154"/>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Network Programming Paradigm</a:t>
            </a:r>
            <a:endParaRPr sz="3500" b="1">
              <a:solidFill>
                <a:schemeClr val="lt1"/>
              </a:solidFill>
              <a:latin typeface="Candara"/>
              <a:ea typeface="Candara"/>
              <a:cs typeface="Candara"/>
              <a:sym typeface="Candar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155"/>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658" name="Google Shape;1658;p155"/>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1659" name="Google Shape;1659;p155"/>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660" name="Google Shape;1660;p155"/>
          <p:cNvGrpSpPr/>
          <p:nvPr/>
        </p:nvGrpSpPr>
        <p:grpSpPr>
          <a:xfrm>
            <a:off x="0" y="586959"/>
            <a:ext cx="12105503" cy="5979173"/>
            <a:chOff x="127862" y="1268442"/>
            <a:chExt cx="9296400" cy="846250"/>
          </a:xfrm>
        </p:grpSpPr>
        <p:sp>
          <p:nvSpPr>
            <p:cNvPr id="1661" name="Google Shape;1661;p155"/>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662" name="Google Shape;1662;p155"/>
            <p:cNvSpPr txBox="1"/>
            <p:nvPr/>
          </p:nvSpPr>
          <p:spPr>
            <a:xfrm>
              <a:off x="168600" y="1274313"/>
              <a:ext cx="9214355" cy="68607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The Network paradigm involves thinking of computing in terms of a client, who is essentially in need of some type of information, and a server, who has lots of information and is just waiting to hand it out. Typically, a client will connect to a server and query for certain information. The server will go off and find the information and then return it to the client.</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In the context of the Internet, clients are typically run on desktop or laptop computers attached to the Internet looking for information, whereas servers are typically run on larger computers with certain types of information available for the clients to retrieve. The Web itself is made up of a bunch of computers that act as Web servers; they have vast amounts of HTML pages and related data available for people to retrieve and browse. Web clients are used by those of us who connect to the Web servers and browse through the Web pages.</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Network programming uses a particular type of network communication known as sockets. A socket is a software abstraction for an input or output medium of communication. </a:t>
              </a:r>
              <a:endParaRPr sz="1750">
                <a:solidFill>
                  <a:schemeClr val="dk1"/>
                </a:solidFill>
                <a:latin typeface="Calibri"/>
                <a:ea typeface="Calibri"/>
                <a:cs typeface="Calibri"/>
                <a:sym typeface="Calibri"/>
              </a:endParaRPr>
            </a:p>
          </p:txBody>
        </p: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156"/>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668" name="Google Shape;1668;p156"/>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What is Socket?</a:t>
            </a:r>
            <a:endParaRPr sz="2563">
              <a:solidFill>
                <a:schemeClr val="dk1"/>
              </a:solidFill>
              <a:latin typeface="Arial"/>
              <a:ea typeface="Arial"/>
              <a:cs typeface="Arial"/>
              <a:sym typeface="Arial"/>
            </a:endParaRPr>
          </a:p>
        </p:txBody>
      </p:sp>
      <p:sp>
        <p:nvSpPr>
          <p:cNvPr id="1669" name="Google Shape;1669;p156"/>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670" name="Google Shape;1670;p156"/>
          <p:cNvGrpSpPr/>
          <p:nvPr/>
        </p:nvGrpSpPr>
        <p:grpSpPr>
          <a:xfrm>
            <a:off x="0" y="586959"/>
            <a:ext cx="12105503" cy="5979173"/>
            <a:chOff x="127862" y="1268442"/>
            <a:chExt cx="9296400" cy="846250"/>
          </a:xfrm>
        </p:grpSpPr>
        <p:sp>
          <p:nvSpPr>
            <p:cNvPr id="1671" name="Google Shape;1671;p156"/>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672" name="Google Shape;1672;p156"/>
            <p:cNvSpPr txBox="1"/>
            <p:nvPr/>
          </p:nvSpPr>
          <p:spPr>
            <a:xfrm>
              <a:off x="168600" y="1274313"/>
              <a:ext cx="9214355" cy="628905"/>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socket is a software abstraction for an input or output medium of communication. </a:t>
              </a:r>
              <a:endParaRPr sz="175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Sockets allow communication between processes that lie on the same machine, or on different machines working in diverse environment and even across different continents.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socket is the most vital and fundamental entity. Sockets are the end-point of a two-way communication link.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An endpoint is a combination of IP address and the port number.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For Client-Server communication,</a:t>
              </a:r>
              <a:endParaRPr/>
            </a:p>
            <a:p>
              <a:pPr marL="742950" marR="0" lvl="1" indent="-285750" algn="just" rtl="0">
                <a:lnSpc>
                  <a:spcPct val="150000"/>
                </a:lnSpc>
                <a:spcBef>
                  <a:spcPts val="0"/>
                </a:spcBef>
                <a:spcAft>
                  <a:spcPts val="0"/>
                </a:spcAft>
                <a:buClr>
                  <a:schemeClr val="dk1"/>
                </a:buClr>
                <a:buSzPts val="1750"/>
                <a:buFont typeface="Noto Sans Symbols"/>
                <a:buChar char="▪"/>
              </a:pPr>
              <a:r>
                <a:rPr lang="en-IN" sz="1750" b="0" i="0" u="none" strike="noStrike" cap="none">
                  <a:solidFill>
                    <a:schemeClr val="dk1"/>
                  </a:solidFill>
                  <a:latin typeface="Calibri"/>
                  <a:ea typeface="Calibri"/>
                  <a:cs typeface="Calibri"/>
                  <a:sym typeface="Calibri"/>
                </a:rPr>
                <a:t>Sockets are to be configured at the two ends to initiate a connection, </a:t>
              </a:r>
              <a:endParaRPr/>
            </a:p>
            <a:p>
              <a:pPr marL="742950" marR="0" lvl="1" indent="-285750" algn="just" rtl="0">
                <a:lnSpc>
                  <a:spcPct val="150000"/>
                </a:lnSpc>
                <a:spcBef>
                  <a:spcPts val="0"/>
                </a:spcBef>
                <a:spcAft>
                  <a:spcPts val="0"/>
                </a:spcAft>
                <a:buClr>
                  <a:schemeClr val="dk1"/>
                </a:buClr>
                <a:buSzPts val="1750"/>
                <a:buFont typeface="Noto Sans Symbols"/>
                <a:buChar char="▪"/>
              </a:pPr>
              <a:r>
                <a:rPr lang="en-IN" sz="1750" b="0" i="0" u="none" strike="noStrike" cap="none">
                  <a:solidFill>
                    <a:schemeClr val="dk1"/>
                  </a:solidFill>
                  <a:latin typeface="Calibri"/>
                  <a:ea typeface="Calibri"/>
                  <a:cs typeface="Calibri"/>
                  <a:sym typeface="Calibri"/>
                </a:rPr>
                <a:t>Listen for incoming messages</a:t>
              </a:r>
              <a:endParaRPr/>
            </a:p>
            <a:p>
              <a:pPr marL="742950" marR="0" lvl="1" indent="-285750" algn="just" rtl="0">
                <a:lnSpc>
                  <a:spcPct val="150000"/>
                </a:lnSpc>
                <a:spcBef>
                  <a:spcPts val="0"/>
                </a:spcBef>
                <a:spcAft>
                  <a:spcPts val="0"/>
                </a:spcAft>
                <a:buClr>
                  <a:schemeClr val="dk1"/>
                </a:buClr>
                <a:buSzPts val="1750"/>
                <a:buFont typeface="Noto Sans Symbols"/>
                <a:buChar char="▪"/>
              </a:pPr>
              <a:r>
                <a:rPr lang="en-IN" sz="1750" b="0" i="0" u="none" strike="noStrike" cap="none">
                  <a:solidFill>
                    <a:schemeClr val="dk1"/>
                  </a:solidFill>
                  <a:latin typeface="Calibri"/>
                  <a:ea typeface="Calibri"/>
                  <a:cs typeface="Calibri"/>
                  <a:sym typeface="Calibri"/>
                </a:rPr>
                <a:t>Send the responses at both ends</a:t>
              </a:r>
              <a:endParaRPr/>
            </a:p>
            <a:p>
              <a:pPr marL="742950" marR="0" lvl="1" indent="-285750" algn="just" rtl="0">
                <a:lnSpc>
                  <a:spcPct val="150000"/>
                </a:lnSpc>
                <a:spcBef>
                  <a:spcPts val="0"/>
                </a:spcBef>
                <a:spcAft>
                  <a:spcPts val="0"/>
                </a:spcAft>
                <a:buClr>
                  <a:schemeClr val="dk1"/>
                </a:buClr>
                <a:buSzPts val="1750"/>
                <a:buFont typeface="Noto Sans Symbols"/>
                <a:buChar char="▪"/>
              </a:pPr>
              <a:r>
                <a:rPr lang="en-IN" sz="1750" b="0" i="0" u="none" strike="noStrike" cap="none">
                  <a:solidFill>
                    <a:schemeClr val="dk1"/>
                  </a:solidFill>
                  <a:latin typeface="Calibri"/>
                  <a:ea typeface="Calibri"/>
                  <a:cs typeface="Calibri"/>
                  <a:sym typeface="Calibri"/>
                </a:rPr>
                <a:t>Establishing a bidirectional communication.</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157"/>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678" name="Google Shape;1678;p157"/>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Socket Types</a:t>
            </a:r>
            <a:endParaRPr sz="2563">
              <a:solidFill>
                <a:schemeClr val="dk1"/>
              </a:solidFill>
              <a:latin typeface="Arial"/>
              <a:ea typeface="Arial"/>
              <a:cs typeface="Arial"/>
              <a:sym typeface="Arial"/>
            </a:endParaRPr>
          </a:p>
        </p:txBody>
      </p:sp>
      <p:sp>
        <p:nvSpPr>
          <p:cNvPr id="1679" name="Google Shape;1679;p157"/>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680" name="Google Shape;1680;p157"/>
          <p:cNvGrpSpPr/>
          <p:nvPr/>
        </p:nvGrpSpPr>
        <p:grpSpPr>
          <a:xfrm>
            <a:off x="0" y="586959"/>
            <a:ext cx="12105503" cy="5979173"/>
            <a:chOff x="127862" y="1268442"/>
            <a:chExt cx="9296400" cy="846250"/>
          </a:xfrm>
        </p:grpSpPr>
        <p:sp>
          <p:nvSpPr>
            <p:cNvPr id="1681" name="Google Shape;1681;p157"/>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682" name="Google Shape;1682;p157"/>
            <p:cNvSpPr txBox="1"/>
            <p:nvPr/>
          </p:nvSpPr>
          <p:spPr>
            <a:xfrm>
              <a:off x="168600" y="1274313"/>
              <a:ext cx="9214355" cy="57173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Datagram Socket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datagram is an independent, self-contained piece of information sent over a network whose arrival, arrival time, and content are not guaranteed.  A datagram socket uses User Datagram Protocol (UDP) to facilitate the sending of datagrams (self-contained pieces of information) in an unreliable manner. Unreliable means that information sent via datagrams isn't guaranteed to make it to its destination.</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Stream Socket: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stream socket, or connected socket, is a socket through which data can be transmitted continuously. A stream socket is more akin to a live network, in which the communication link is continuously active. A stream socket is a "connected" socket through which data is transferred continuously.</a:t>
              </a:r>
              <a:endParaRPr sz="1750">
                <a:solidFill>
                  <a:schemeClr val="dk1"/>
                </a:solidFill>
                <a:latin typeface="Calibri"/>
                <a:ea typeface="Calibri"/>
                <a:cs typeface="Calibri"/>
                <a:sym typeface="Calibri"/>
              </a:endParaRPr>
            </a:p>
          </p:txBody>
        </p:sp>
      </p:gr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158"/>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688" name="Google Shape;1688;p158"/>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Socket in Python</a:t>
            </a:r>
            <a:endParaRPr sz="2563">
              <a:solidFill>
                <a:schemeClr val="dk1"/>
              </a:solidFill>
              <a:latin typeface="Arial"/>
              <a:ea typeface="Arial"/>
              <a:cs typeface="Arial"/>
              <a:sym typeface="Arial"/>
            </a:endParaRPr>
          </a:p>
        </p:txBody>
      </p:sp>
      <p:sp>
        <p:nvSpPr>
          <p:cNvPr id="1689" name="Google Shape;1689;p158"/>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690" name="Google Shape;1690;p158"/>
          <p:cNvSpPr/>
          <p:nvPr/>
        </p:nvSpPr>
        <p:spPr>
          <a:xfrm>
            <a:off x="0" y="586959"/>
            <a:ext cx="12105505" cy="5979173"/>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691" name="Google Shape;1691;p158"/>
          <p:cNvSpPr txBox="1"/>
          <p:nvPr/>
        </p:nvSpPr>
        <p:spPr>
          <a:xfrm>
            <a:off x="89671" y="586959"/>
            <a:ext cx="11998667" cy="618630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9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sock_obj = socket.socket( socket_family, socket_type, protocol=0)</a:t>
            </a:r>
            <a:endParaRPr/>
          </a:p>
          <a:p>
            <a:pPr marL="0" marR="0" lvl="0" indent="0" algn="just" rtl="0">
              <a:lnSpc>
                <a:spcPct val="150000"/>
              </a:lnSpc>
              <a:spcBef>
                <a:spcPts val="0"/>
              </a:spcBef>
              <a:spcAft>
                <a:spcPts val="0"/>
              </a:spcAft>
              <a:buNone/>
            </a:pPr>
            <a:endParaRPr sz="8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socket_family:</a:t>
            </a:r>
            <a:r>
              <a:rPr lang="en-IN" sz="1750">
                <a:solidFill>
                  <a:schemeClr val="dk1"/>
                </a:solidFill>
                <a:latin typeface="Calibri"/>
                <a:ea typeface="Calibri"/>
                <a:cs typeface="Calibri"/>
                <a:sym typeface="Calibri"/>
              </a:rPr>
              <a:t> - Defines  family of protocols used as transport mechanism. </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Either AF_UNIX, or</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AF_INET (IP version 4 or IPv4).</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socket_type:</a:t>
            </a:r>
            <a:r>
              <a:rPr lang="en-IN" sz="1750">
                <a:solidFill>
                  <a:schemeClr val="dk1"/>
                </a:solidFill>
                <a:latin typeface="Calibri"/>
                <a:ea typeface="Calibri"/>
                <a:cs typeface="Calibri"/>
                <a:sym typeface="Calibri"/>
              </a:rPr>
              <a:t> Defines the types of communication between the two end-points. </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SOCK_STREAM (for connection-oriented protocols, e.g., TCP), or</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SOCK_DGRAM (for connectionless protocols e.g. UDP).</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protocol</a:t>
            </a:r>
            <a:r>
              <a:rPr lang="en-IN" sz="1750">
                <a:solidFill>
                  <a:schemeClr val="dk1"/>
                </a:solidFill>
                <a:latin typeface="Calibri"/>
                <a:ea typeface="Calibri"/>
                <a:cs typeface="Calibri"/>
                <a:sym typeface="Calibri"/>
              </a:rPr>
              <a:t>: We typically leave this field or set this field to zero.</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a:p>
          <a:p>
            <a:pPr marL="914400" marR="0" lvl="2"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#Socket client example in python</a:t>
            </a:r>
            <a:endParaRPr/>
          </a:p>
          <a:p>
            <a:pPr marL="914400" marR="0" lvl="2"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import socket	</a:t>
            </a:r>
            <a:endParaRPr/>
          </a:p>
          <a:p>
            <a:pPr marL="914400" marR="0" lvl="2"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#create an AF_INET, STREAM socket (TCP)</a:t>
            </a:r>
            <a:endParaRPr/>
          </a:p>
          <a:p>
            <a:pPr marL="914400" marR="0" lvl="2"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s = socket.socket(socket.AF_INET, socket.SOCK_STREAM)</a:t>
            </a:r>
            <a:endParaRPr/>
          </a:p>
          <a:p>
            <a:pPr marL="914400" marR="0" lvl="2"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print 'Socket Created'</a:t>
            </a:r>
            <a:endParaRPr sz="1750" b="0" i="0" u="none" strike="noStrike" cap="none">
              <a:solidFill>
                <a:schemeClr val="dk1"/>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59"/>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697" name="Google Shape;1697;p159"/>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Socket Creation</a:t>
            </a:r>
            <a:endParaRPr sz="2563">
              <a:solidFill>
                <a:schemeClr val="dk1"/>
              </a:solidFill>
              <a:latin typeface="Arial"/>
              <a:ea typeface="Arial"/>
              <a:cs typeface="Arial"/>
              <a:sym typeface="Arial"/>
            </a:endParaRPr>
          </a:p>
        </p:txBody>
      </p:sp>
      <p:sp>
        <p:nvSpPr>
          <p:cNvPr id="1698" name="Google Shape;1698;p159"/>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699" name="Google Shape;1699;p159"/>
          <p:cNvSpPr/>
          <p:nvPr/>
        </p:nvSpPr>
        <p:spPr>
          <a:xfrm>
            <a:off x="0" y="586959"/>
            <a:ext cx="12105505" cy="5979173"/>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700" name="Google Shape;1700;p159"/>
          <p:cNvSpPr txBox="1"/>
          <p:nvPr/>
        </p:nvSpPr>
        <p:spPr>
          <a:xfrm>
            <a:off x="89671" y="586959"/>
            <a:ext cx="11998667" cy="422583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import socket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import sys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try:</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#create an AF_INET, STREAM socket (TCP)</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s = socket.socket(socket.AF_INET, socket.SOCK_STREAM)</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except socket.error, msg:</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'Failed to create socket. Error code: ' + str(msg[0]) + ' , Error message : ' + msg[1]</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sys.exit();</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 'Socket Created'</a:t>
            </a:r>
            <a:endParaRPr/>
          </a:p>
          <a:p>
            <a:pPr marL="0" marR="0" lvl="0" indent="0" algn="just" rtl="0">
              <a:lnSpc>
                <a:spcPct val="150000"/>
              </a:lnSpc>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p160"/>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706" name="Google Shape;1706;p160"/>
          <p:cNvSpPr txBox="1"/>
          <p:nvPr/>
        </p:nvSpPr>
        <p:spPr>
          <a:xfrm>
            <a:off x="89670" y="44591"/>
            <a:ext cx="7965117"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Client/server symmetry in Sockets applications</a:t>
            </a:r>
            <a:endParaRPr sz="2563">
              <a:solidFill>
                <a:schemeClr val="dk1"/>
              </a:solidFill>
              <a:latin typeface="Arial"/>
              <a:ea typeface="Arial"/>
              <a:cs typeface="Arial"/>
              <a:sym typeface="Arial"/>
            </a:endParaRPr>
          </a:p>
        </p:txBody>
      </p:sp>
      <p:sp>
        <p:nvSpPr>
          <p:cNvPr id="1707" name="Google Shape;1707;p160"/>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708" name="Google Shape;1708;p160"/>
          <p:cNvGrpSpPr/>
          <p:nvPr/>
        </p:nvGrpSpPr>
        <p:grpSpPr>
          <a:xfrm>
            <a:off x="0" y="586959"/>
            <a:ext cx="12105503" cy="5979173"/>
            <a:chOff x="127862" y="1268442"/>
            <a:chExt cx="9296400" cy="846250"/>
          </a:xfrm>
        </p:grpSpPr>
        <p:sp>
          <p:nvSpPr>
            <p:cNvPr id="1709" name="Google Shape;1709;p160"/>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710" name="Google Shape;1710;p160"/>
            <p:cNvSpPr txBox="1"/>
            <p:nvPr/>
          </p:nvSpPr>
          <p:spPr>
            <a:xfrm>
              <a:off x="168600" y="1274313"/>
              <a:ext cx="9214355" cy="5126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pic>
        <p:nvPicPr>
          <p:cNvPr id="1711" name="Google Shape;1711;p160"/>
          <p:cNvPicPr preferRelativeResize="0"/>
          <p:nvPr/>
        </p:nvPicPr>
        <p:blipFill rotWithShape="1">
          <a:blip r:embed="rId3">
            <a:alphaModFix/>
          </a:blip>
          <a:srcRect/>
          <a:stretch/>
        </p:blipFill>
        <p:spPr>
          <a:xfrm>
            <a:off x="2649816" y="586958"/>
            <a:ext cx="5915959" cy="591595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161"/>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717" name="Google Shape;1717;p161"/>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Socket in Python</a:t>
            </a:r>
            <a:endParaRPr sz="2563">
              <a:solidFill>
                <a:schemeClr val="dk1"/>
              </a:solidFill>
              <a:latin typeface="Arial"/>
              <a:ea typeface="Arial"/>
              <a:cs typeface="Arial"/>
              <a:sym typeface="Arial"/>
            </a:endParaRPr>
          </a:p>
        </p:txBody>
      </p:sp>
      <p:sp>
        <p:nvSpPr>
          <p:cNvPr id="1718" name="Google Shape;1718;p161"/>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719" name="Google Shape;1719;p161"/>
          <p:cNvGrpSpPr/>
          <p:nvPr/>
        </p:nvGrpSpPr>
        <p:grpSpPr>
          <a:xfrm>
            <a:off x="0" y="586959"/>
            <a:ext cx="12105503" cy="5979173"/>
            <a:chOff x="127862" y="1268442"/>
            <a:chExt cx="9296400" cy="846250"/>
          </a:xfrm>
        </p:grpSpPr>
        <p:sp>
          <p:nvSpPr>
            <p:cNvPr id="1720" name="Google Shape;1720;p161"/>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721" name="Google Shape;1721;p161"/>
            <p:cNvSpPr txBox="1"/>
            <p:nvPr/>
          </p:nvSpPr>
          <p:spPr>
            <a:xfrm>
              <a:off x="168600" y="1274313"/>
              <a:ext cx="9214355" cy="62890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To create a socket, we must use socket.socket() function available in the Python socket module, which has the general syntax as follows:</a:t>
              </a:r>
              <a:endParaRPr/>
            </a:p>
            <a:p>
              <a:pPr marL="0" marR="0" lvl="0" indent="0" algn="just" rtl="0">
                <a:lnSpc>
                  <a:spcPct val="150000"/>
                </a:lnSpc>
                <a:spcBef>
                  <a:spcPts val="0"/>
                </a:spcBef>
                <a:spcAft>
                  <a:spcPts val="0"/>
                </a:spcAft>
                <a:buNone/>
              </a:pPr>
              <a:r>
                <a:rPr lang="en-IN" sz="1750" b="1" i="1">
                  <a:solidFill>
                    <a:schemeClr val="dk1"/>
                  </a:solidFill>
                  <a:latin typeface="Calibri"/>
                  <a:ea typeface="Calibri"/>
                  <a:cs typeface="Calibri"/>
                  <a:sym typeface="Calibri"/>
                </a:rPr>
                <a:t>	S = socket.socket(socket_family, socket_type, protocol=0)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socket_family: This is either AF_UNIX or AF_INET. We are only going to talk about INET sockets in this tutorial, as they account for at least 99% of the sockets in use.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socket_type: This is either SOCK_STREAM or SOCK_DGRAM.</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Protocol: This is usually left out, defaulting to 0.</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Client Socket Methods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Following are some client socket methods: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connect( ) : To connect to a remote socket at an address. An address format(host, port) pair is used for AF_INET address family.</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7"/>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46" name="Google Shape;246;p17"/>
          <p:cNvGrpSpPr/>
          <p:nvPr/>
        </p:nvGrpSpPr>
        <p:grpSpPr>
          <a:xfrm>
            <a:off x="53788" y="538909"/>
            <a:ext cx="12075459" cy="5820713"/>
            <a:chOff x="193908" y="1281925"/>
            <a:chExt cx="9318899" cy="1927621"/>
          </a:xfrm>
        </p:grpSpPr>
        <p:sp>
          <p:nvSpPr>
            <p:cNvPr id="247" name="Google Shape;247;p17"/>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65138" marR="0" lvl="0" indent="-465138" algn="l"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sp>
          <p:nvSpPr>
            <p:cNvPr id="248" name="Google Shape;248;p17"/>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249" name="Google Shape;249;p17"/>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250" name="Google Shape;250;p17"/>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1. Structured Programming Paradigm</a:t>
            </a:r>
            <a:endParaRPr sz="2000" b="1">
              <a:solidFill>
                <a:schemeClr val="lt1"/>
              </a:solidFill>
              <a:latin typeface="Calibri"/>
              <a:ea typeface="Calibri"/>
              <a:cs typeface="Calibri"/>
              <a:sym typeface="Calibri"/>
            </a:endParaRPr>
          </a:p>
        </p:txBody>
      </p:sp>
      <p:pic>
        <p:nvPicPr>
          <p:cNvPr id="251" name="Google Shape;251;p17"/>
          <p:cNvPicPr preferRelativeResize="0"/>
          <p:nvPr/>
        </p:nvPicPr>
        <p:blipFill rotWithShape="1">
          <a:blip r:embed="rId3">
            <a:alphaModFix/>
          </a:blip>
          <a:srcRect/>
          <a:stretch/>
        </p:blipFill>
        <p:spPr>
          <a:xfrm>
            <a:off x="717966" y="622247"/>
            <a:ext cx="8381064" cy="5628703"/>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62"/>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727" name="Google Shape;1727;p162"/>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Socket in Python</a:t>
            </a:r>
            <a:endParaRPr sz="2563">
              <a:solidFill>
                <a:schemeClr val="dk1"/>
              </a:solidFill>
              <a:latin typeface="Arial"/>
              <a:ea typeface="Arial"/>
              <a:cs typeface="Arial"/>
              <a:sym typeface="Arial"/>
            </a:endParaRPr>
          </a:p>
        </p:txBody>
      </p:sp>
      <p:sp>
        <p:nvSpPr>
          <p:cNvPr id="1728" name="Google Shape;1728;p162"/>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729" name="Google Shape;1729;p162"/>
          <p:cNvGrpSpPr/>
          <p:nvPr/>
        </p:nvGrpSpPr>
        <p:grpSpPr>
          <a:xfrm>
            <a:off x="0" y="586961"/>
            <a:ext cx="12105503" cy="5979173"/>
            <a:chOff x="127862" y="1268442"/>
            <a:chExt cx="9296400" cy="846250"/>
          </a:xfrm>
        </p:grpSpPr>
        <p:sp>
          <p:nvSpPr>
            <p:cNvPr id="1730" name="Google Shape;1730;p162"/>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731" name="Google Shape;1731;p162"/>
            <p:cNvSpPr txBox="1"/>
            <p:nvPr/>
          </p:nvSpPr>
          <p:spPr>
            <a:xfrm>
              <a:off x="168600" y="1274313"/>
              <a:ext cx="9214355" cy="51619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800" b="1">
                  <a:solidFill>
                    <a:schemeClr val="dk1"/>
                  </a:solidFill>
                  <a:latin typeface="Calibri"/>
                  <a:ea typeface="Calibri"/>
                  <a:cs typeface="Calibri"/>
                  <a:sym typeface="Calibri"/>
                </a:rPr>
                <a:t>Server Socket Methods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bind( ):  This method binds the socket to an address. The format of address depends on socket family mentioned above(AF_INET).</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listen(backlog) : This method listens for the connection made to the socket. The backlog is the maximum number of queued connections that must be listened before rejecting the connection.</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accept( ) : This method is used to accept a connection. The socket must be bound to an address and listening for connections. The return value is a pair(conn, address) where conn is a new socket object which can be used to send and receive data on that connection, and address is the address bound to the socket on the other end of the connection.</a:t>
              </a:r>
              <a:endParaRPr/>
            </a:p>
          </p:txBody>
        </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163"/>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737" name="Google Shape;1737;p163"/>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General Socket in Python</a:t>
            </a:r>
            <a:endParaRPr sz="2563">
              <a:solidFill>
                <a:schemeClr val="dk1"/>
              </a:solidFill>
              <a:latin typeface="Arial"/>
              <a:ea typeface="Arial"/>
              <a:cs typeface="Arial"/>
              <a:sym typeface="Arial"/>
            </a:endParaRPr>
          </a:p>
        </p:txBody>
      </p:sp>
      <p:sp>
        <p:nvSpPr>
          <p:cNvPr id="1738" name="Google Shape;1738;p163"/>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739" name="Google Shape;1739;p163"/>
          <p:cNvGrpSpPr/>
          <p:nvPr/>
        </p:nvGrpSpPr>
        <p:grpSpPr>
          <a:xfrm>
            <a:off x="0" y="586961"/>
            <a:ext cx="12105503" cy="5979173"/>
            <a:chOff x="127862" y="1268442"/>
            <a:chExt cx="9296400" cy="846250"/>
          </a:xfrm>
        </p:grpSpPr>
        <p:sp>
          <p:nvSpPr>
            <p:cNvPr id="1740" name="Google Shape;1740;p163"/>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741" name="Google Shape;1741;p163"/>
            <p:cNvSpPr txBox="1"/>
            <p:nvPr/>
          </p:nvSpPr>
          <p:spPr>
            <a:xfrm>
              <a:off x="168600" y="1274313"/>
              <a:ext cx="9214355" cy="75840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sock_object.recv():</a:t>
              </a:r>
              <a:endParaRPr/>
            </a:p>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	Use this method to receive messages at endpoints when the value of the protocol parameter is TCP.</a:t>
              </a:r>
              <a:endParaRPr/>
            </a:p>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sock_object.send():</a:t>
              </a:r>
              <a:endParaRPr/>
            </a:p>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	Apply this method to send messages from endpoints in case the protocol is TCP.</a:t>
              </a:r>
              <a:endParaRPr/>
            </a:p>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sock_object.recvfrom():</a:t>
              </a:r>
              <a:endParaRPr/>
            </a:p>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	Call this method to receive messages at endpoints if the protocol used is UDP.</a:t>
              </a:r>
              <a:endParaRPr/>
            </a:p>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sock_object.sendto():</a:t>
              </a:r>
              <a:endParaRPr/>
            </a:p>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	Invoke this method to send messages from endpoints if the protocol parameter is UDP.</a:t>
              </a:r>
              <a:endParaRPr/>
            </a:p>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sock_object.gethostname():</a:t>
              </a:r>
              <a:endParaRPr/>
            </a:p>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	This method returns hostname.</a:t>
              </a:r>
              <a:endParaRPr/>
            </a:p>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sock_object.close():</a:t>
              </a:r>
              <a:endParaRPr/>
            </a:p>
            <a:p>
              <a:pPr marL="0" marR="0" lvl="0" indent="0" algn="just" rtl="0">
                <a:lnSpc>
                  <a:spcPct val="150000"/>
                </a:lnSpc>
                <a:spcBef>
                  <a:spcPts val="0"/>
                </a:spcBef>
                <a:spcAft>
                  <a:spcPts val="0"/>
                </a:spcAft>
                <a:buNone/>
              </a:pPr>
              <a:r>
                <a:rPr lang="en-IN" sz="1800">
                  <a:solidFill>
                    <a:schemeClr val="dk1"/>
                  </a:solidFill>
                  <a:latin typeface="Calibri"/>
                  <a:ea typeface="Calibri"/>
                  <a:cs typeface="Calibri"/>
                  <a:sym typeface="Calibri"/>
                </a:rPr>
                <a:t>	This method is used to close the socket. The remote endpoint will not receive data from this side.</a:t>
              </a:r>
              <a:endParaRPr/>
            </a:p>
            <a:p>
              <a:pPr marL="0" marR="0" lvl="0" indent="0" algn="just"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164"/>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747" name="Google Shape;1747;p164"/>
          <p:cNvSpPr txBox="1"/>
          <p:nvPr/>
        </p:nvSpPr>
        <p:spPr>
          <a:xfrm>
            <a:off x="89670" y="44591"/>
            <a:ext cx="7965117"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Simple TCP Server</a:t>
            </a:r>
            <a:endParaRPr sz="2563">
              <a:solidFill>
                <a:schemeClr val="dk1"/>
              </a:solidFill>
              <a:latin typeface="Arial"/>
              <a:ea typeface="Arial"/>
              <a:cs typeface="Arial"/>
              <a:sym typeface="Arial"/>
            </a:endParaRPr>
          </a:p>
        </p:txBody>
      </p:sp>
      <p:sp>
        <p:nvSpPr>
          <p:cNvPr id="1748" name="Google Shape;1748;p164"/>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749" name="Google Shape;1749;p164"/>
          <p:cNvGrpSpPr/>
          <p:nvPr/>
        </p:nvGrpSpPr>
        <p:grpSpPr>
          <a:xfrm>
            <a:off x="0" y="586959"/>
            <a:ext cx="12105503" cy="5979173"/>
            <a:chOff x="127862" y="1268442"/>
            <a:chExt cx="9296400" cy="846250"/>
          </a:xfrm>
        </p:grpSpPr>
        <p:sp>
          <p:nvSpPr>
            <p:cNvPr id="1750" name="Google Shape;1750;p164"/>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751" name="Google Shape;1751;p164"/>
            <p:cNvSpPr txBox="1"/>
            <p:nvPr/>
          </p:nvSpPr>
          <p:spPr>
            <a:xfrm>
              <a:off x="168600" y="1274313"/>
              <a:ext cx="9214355" cy="5126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pic>
        <p:nvPicPr>
          <p:cNvPr id="1752" name="Google Shape;1752;p164"/>
          <p:cNvPicPr preferRelativeResize="0"/>
          <p:nvPr/>
        </p:nvPicPr>
        <p:blipFill rotWithShape="1">
          <a:blip r:embed="rId3">
            <a:alphaModFix/>
          </a:blip>
          <a:srcRect/>
          <a:stretch/>
        </p:blipFill>
        <p:spPr>
          <a:xfrm>
            <a:off x="1235566" y="607770"/>
            <a:ext cx="8553103" cy="5937691"/>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165"/>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758" name="Google Shape;1758;p165"/>
          <p:cNvSpPr txBox="1"/>
          <p:nvPr/>
        </p:nvSpPr>
        <p:spPr>
          <a:xfrm>
            <a:off x="89670" y="44591"/>
            <a:ext cx="7965117"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Simple TCP Client</a:t>
            </a:r>
            <a:endParaRPr sz="2563">
              <a:solidFill>
                <a:schemeClr val="dk1"/>
              </a:solidFill>
              <a:latin typeface="Arial"/>
              <a:ea typeface="Arial"/>
              <a:cs typeface="Arial"/>
              <a:sym typeface="Arial"/>
            </a:endParaRPr>
          </a:p>
        </p:txBody>
      </p:sp>
      <p:sp>
        <p:nvSpPr>
          <p:cNvPr id="1759" name="Google Shape;1759;p165"/>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760" name="Google Shape;1760;p165"/>
          <p:cNvGrpSpPr/>
          <p:nvPr/>
        </p:nvGrpSpPr>
        <p:grpSpPr>
          <a:xfrm>
            <a:off x="0" y="586959"/>
            <a:ext cx="12105503" cy="5979173"/>
            <a:chOff x="127862" y="1268442"/>
            <a:chExt cx="9296400" cy="846250"/>
          </a:xfrm>
        </p:grpSpPr>
        <p:sp>
          <p:nvSpPr>
            <p:cNvPr id="1761" name="Google Shape;1761;p165"/>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762" name="Google Shape;1762;p165"/>
            <p:cNvSpPr txBox="1"/>
            <p:nvPr/>
          </p:nvSpPr>
          <p:spPr>
            <a:xfrm>
              <a:off x="168600" y="1274313"/>
              <a:ext cx="9214355" cy="5126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pic>
        <p:nvPicPr>
          <p:cNvPr id="1763" name="Google Shape;1763;p165"/>
          <p:cNvPicPr preferRelativeResize="0"/>
          <p:nvPr/>
        </p:nvPicPr>
        <p:blipFill rotWithShape="1">
          <a:blip r:embed="rId3">
            <a:alphaModFix/>
          </a:blip>
          <a:srcRect/>
          <a:stretch/>
        </p:blipFill>
        <p:spPr>
          <a:xfrm>
            <a:off x="1646839" y="1032135"/>
            <a:ext cx="6663443" cy="489300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166"/>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769" name="Google Shape;1769;p166"/>
          <p:cNvSpPr txBox="1"/>
          <p:nvPr/>
        </p:nvSpPr>
        <p:spPr>
          <a:xfrm>
            <a:off x="89670" y="44591"/>
            <a:ext cx="7965117"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Simple UDP Server</a:t>
            </a:r>
            <a:endParaRPr sz="2563">
              <a:solidFill>
                <a:schemeClr val="dk1"/>
              </a:solidFill>
              <a:latin typeface="Arial"/>
              <a:ea typeface="Arial"/>
              <a:cs typeface="Arial"/>
              <a:sym typeface="Arial"/>
            </a:endParaRPr>
          </a:p>
        </p:txBody>
      </p:sp>
      <p:sp>
        <p:nvSpPr>
          <p:cNvPr id="1770" name="Google Shape;1770;p166"/>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771" name="Google Shape;1771;p166"/>
          <p:cNvGrpSpPr/>
          <p:nvPr/>
        </p:nvGrpSpPr>
        <p:grpSpPr>
          <a:xfrm>
            <a:off x="0" y="586959"/>
            <a:ext cx="12105503" cy="5979173"/>
            <a:chOff x="127862" y="1268442"/>
            <a:chExt cx="9296400" cy="846250"/>
          </a:xfrm>
        </p:grpSpPr>
        <p:sp>
          <p:nvSpPr>
            <p:cNvPr id="1772" name="Google Shape;1772;p166"/>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773" name="Google Shape;1773;p166"/>
            <p:cNvSpPr txBox="1"/>
            <p:nvPr/>
          </p:nvSpPr>
          <p:spPr>
            <a:xfrm>
              <a:off x="168600" y="1274313"/>
              <a:ext cx="9214355" cy="5126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pic>
        <p:nvPicPr>
          <p:cNvPr id="1774" name="Google Shape;1774;p166"/>
          <p:cNvPicPr preferRelativeResize="0"/>
          <p:nvPr/>
        </p:nvPicPr>
        <p:blipFill rotWithShape="1">
          <a:blip r:embed="rId3">
            <a:alphaModFix/>
          </a:blip>
          <a:srcRect/>
          <a:stretch/>
        </p:blipFill>
        <p:spPr>
          <a:xfrm>
            <a:off x="1352270" y="628440"/>
            <a:ext cx="9726062" cy="5937691"/>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67"/>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780" name="Google Shape;1780;p167"/>
          <p:cNvSpPr txBox="1"/>
          <p:nvPr/>
        </p:nvSpPr>
        <p:spPr>
          <a:xfrm>
            <a:off x="89670" y="44591"/>
            <a:ext cx="7965117"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Simple UDP Client</a:t>
            </a:r>
            <a:endParaRPr sz="2563">
              <a:solidFill>
                <a:schemeClr val="dk1"/>
              </a:solidFill>
              <a:latin typeface="Arial"/>
              <a:ea typeface="Arial"/>
              <a:cs typeface="Arial"/>
              <a:sym typeface="Arial"/>
            </a:endParaRPr>
          </a:p>
        </p:txBody>
      </p:sp>
      <p:sp>
        <p:nvSpPr>
          <p:cNvPr id="1781" name="Google Shape;1781;p167"/>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782" name="Google Shape;1782;p167"/>
          <p:cNvGrpSpPr/>
          <p:nvPr/>
        </p:nvGrpSpPr>
        <p:grpSpPr>
          <a:xfrm>
            <a:off x="0" y="586959"/>
            <a:ext cx="12105503" cy="5979173"/>
            <a:chOff x="127862" y="1268442"/>
            <a:chExt cx="9296400" cy="846250"/>
          </a:xfrm>
        </p:grpSpPr>
        <p:sp>
          <p:nvSpPr>
            <p:cNvPr id="1783" name="Google Shape;1783;p167"/>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784" name="Google Shape;1784;p167"/>
            <p:cNvSpPr txBox="1"/>
            <p:nvPr/>
          </p:nvSpPr>
          <p:spPr>
            <a:xfrm>
              <a:off x="168600" y="1274313"/>
              <a:ext cx="9214355" cy="5126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pic>
        <p:nvPicPr>
          <p:cNvPr id="1785" name="Google Shape;1785;p167"/>
          <p:cNvPicPr preferRelativeResize="0"/>
          <p:nvPr/>
        </p:nvPicPr>
        <p:blipFill rotWithShape="1">
          <a:blip r:embed="rId3">
            <a:alphaModFix/>
          </a:blip>
          <a:srcRect t="1709" r="13783"/>
          <a:stretch/>
        </p:blipFill>
        <p:spPr>
          <a:xfrm>
            <a:off x="1284418" y="949179"/>
            <a:ext cx="9535926" cy="525473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168"/>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791" name="Google Shape;1791;p168"/>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Symbolic Programming Paradigm</a:t>
            </a:r>
            <a:endParaRPr sz="3500" b="1">
              <a:solidFill>
                <a:schemeClr val="lt1"/>
              </a:solidFill>
              <a:latin typeface="Candara"/>
              <a:ea typeface="Candara"/>
              <a:cs typeface="Candara"/>
              <a:sym typeface="Candara"/>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169"/>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797" name="Google Shape;1797;p169"/>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1798" name="Google Shape;1798;p169"/>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799" name="Google Shape;1799;p169"/>
          <p:cNvGrpSpPr/>
          <p:nvPr/>
        </p:nvGrpSpPr>
        <p:grpSpPr>
          <a:xfrm>
            <a:off x="0" y="586959"/>
            <a:ext cx="12105503" cy="5979173"/>
            <a:chOff x="127862" y="1268442"/>
            <a:chExt cx="9296400" cy="846250"/>
          </a:xfrm>
        </p:grpSpPr>
        <p:sp>
          <p:nvSpPr>
            <p:cNvPr id="1800" name="Google Shape;1800;p169"/>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801" name="Google Shape;1801;p169"/>
            <p:cNvSpPr txBox="1"/>
            <p:nvPr/>
          </p:nvSpPr>
          <p:spPr>
            <a:xfrm>
              <a:off x="168600" y="1274313"/>
              <a:ext cx="9214355" cy="51455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Symbolic computation deals with the computation of mathematical objects symbolically. This means that the mathematical objects are represented exactly, not approximately, and mathematical expressions with unevaluated variables are left in symbolic form.</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It Covers the following:</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As A calculator and symbols</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Algebraic Manipulations  - Expand and Simplify</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Calculus – Limits, Differentiation, Series , Integration</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Equation Solving – Matrices</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170"/>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807" name="Google Shape;1807;p170"/>
          <p:cNvSpPr txBox="1"/>
          <p:nvPr/>
        </p:nvSpPr>
        <p:spPr>
          <a:xfrm>
            <a:off x="89671" y="44591"/>
            <a:ext cx="7212082"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chemeClr val="dk1"/>
                </a:solidFill>
                <a:latin typeface="Calibri"/>
                <a:ea typeface="Calibri"/>
                <a:cs typeface="Calibri"/>
                <a:sym typeface="Calibri"/>
              </a:rPr>
              <a:t>Calculator and Symbols</a:t>
            </a:r>
            <a:endParaRPr/>
          </a:p>
        </p:txBody>
      </p:sp>
      <p:sp>
        <p:nvSpPr>
          <p:cNvPr id="1808" name="Google Shape;1808;p170"/>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809" name="Google Shape;1809;p170"/>
          <p:cNvGrpSpPr/>
          <p:nvPr/>
        </p:nvGrpSpPr>
        <p:grpSpPr>
          <a:xfrm>
            <a:off x="0" y="586959"/>
            <a:ext cx="12105503" cy="5979173"/>
            <a:chOff x="127862" y="1268442"/>
            <a:chExt cx="9296400" cy="846250"/>
          </a:xfrm>
        </p:grpSpPr>
        <p:sp>
          <p:nvSpPr>
            <p:cNvPr id="1810" name="Google Shape;1810;p170"/>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811" name="Google Shape;1811;p170"/>
            <p:cNvSpPr txBox="1"/>
            <p:nvPr/>
          </p:nvSpPr>
          <p:spPr>
            <a:xfrm>
              <a:off x="168600" y="1274313"/>
              <a:ext cx="9214355" cy="80042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Rational   - ½, or 5/2</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&gt;&gt;import sympy as sym</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&gt;&gt;a = sym.Rational(1, 2)</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&gt;&gt;a    					Answer will be 1/2</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Constants like pi,e</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&gt;&gt;sym.pi**2  				Answer is pi**2</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&gt;&gt;sym.pi.evalf() 				Answer is 3.14159265358979</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 (sym.pi + sym.exp(1)).evalf() 		Answer is 5.85987448204884</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X AND Y</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 x = sym.Symbol('x')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&gt;&gt;y = sym.Symbol('y')</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&gt;&gt;x + y + x – y				Answer is 2*x</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171"/>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817" name="Google Shape;1817;p171"/>
          <p:cNvSpPr txBox="1"/>
          <p:nvPr/>
        </p:nvSpPr>
        <p:spPr>
          <a:xfrm>
            <a:off x="89671" y="44591"/>
            <a:ext cx="7212082" cy="430887"/>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800" b="1">
                <a:solidFill>
                  <a:schemeClr val="dk1"/>
                </a:solidFill>
                <a:latin typeface="Calibri"/>
                <a:ea typeface="Calibri"/>
                <a:cs typeface="Calibri"/>
                <a:sym typeface="Calibri"/>
              </a:rPr>
              <a:t>Algebraic Manipulations</a:t>
            </a:r>
            <a:endParaRPr/>
          </a:p>
        </p:txBody>
      </p:sp>
      <p:sp>
        <p:nvSpPr>
          <p:cNvPr id="1818" name="Google Shape;1818;p171"/>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819" name="Google Shape;1819;p171"/>
          <p:cNvGrpSpPr/>
          <p:nvPr/>
        </p:nvGrpSpPr>
        <p:grpSpPr>
          <a:xfrm>
            <a:off x="0" y="586959"/>
            <a:ext cx="12105503" cy="5979173"/>
            <a:chOff x="127862" y="1268442"/>
            <a:chExt cx="9296400" cy="846250"/>
          </a:xfrm>
        </p:grpSpPr>
        <p:sp>
          <p:nvSpPr>
            <p:cNvPr id="1820" name="Google Shape;1820;p171"/>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821" name="Google Shape;1821;p171"/>
            <p:cNvSpPr txBox="1"/>
            <p:nvPr/>
          </p:nvSpPr>
          <p:spPr>
            <a:xfrm>
              <a:off x="168600" y="1274313"/>
              <a:ext cx="9214355" cy="694246"/>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EXPAND  ( X+Y)**3  = X+3X^</a:t>
              </a:r>
              <a:r>
                <a:rPr lang="en-IN" sz="2000" b="1">
                  <a:solidFill>
                    <a:schemeClr val="dk1"/>
                  </a:solidFill>
                  <a:latin typeface="Calibri"/>
                  <a:ea typeface="Calibri"/>
                  <a:cs typeface="Calibri"/>
                  <a:sym typeface="Calibri"/>
                </a:rPr>
                <a:t>2</a:t>
              </a:r>
              <a:r>
                <a:rPr lang="en-IN" sz="1750" b="1">
                  <a:solidFill>
                    <a:schemeClr val="dk1"/>
                  </a:solidFill>
                  <a:latin typeface="Calibri"/>
                  <a:ea typeface="Calibri"/>
                  <a:cs typeface="Calibri"/>
                  <a:sym typeface="Calibri"/>
                </a:rPr>
                <a:t>Y+3XY^2+Y</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a:t>
              </a:r>
              <a:r>
                <a:rPr lang="en-IN" sz="1750">
                  <a:solidFill>
                    <a:schemeClr val="dk1"/>
                  </a:solidFill>
                  <a:latin typeface="Calibri"/>
                  <a:ea typeface="Calibri"/>
                  <a:cs typeface="Calibri"/>
                  <a:sym typeface="Calibri"/>
                </a:rPr>
                <a:t>&gt;&gt; sym.expand((x + y) ** 3) 				Answer is x**3 + 3*x**2*y + 3*x*y**2 + y**3</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 3 * x * y ** 2 + 3 * y * x ** 2 + x ** 3 + y ** 3		Answer is x**3 + 3*x**2*y + 3*x*y**2 + y**3</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a:r>
              <a:br>
                <a:rPr lang="en-IN" sz="1750" b="1">
                  <a:solidFill>
                    <a:schemeClr val="dk1"/>
                  </a:solidFill>
                  <a:latin typeface="Calibri"/>
                  <a:ea typeface="Calibri"/>
                  <a:cs typeface="Calibri"/>
                  <a:sym typeface="Calibri"/>
                </a:rPr>
              </a:b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WITH TRIGNOMETRY LIKE SIN,COSINE</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a:t>
              </a:r>
              <a:r>
                <a:rPr lang="en-IN" sz="1750">
                  <a:solidFill>
                    <a:schemeClr val="dk1"/>
                  </a:solidFill>
                  <a:latin typeface="Calibri"/>
                  <a:ea typeface="Calibri"/>
                  <a:cs typeface="Calibri"/>
                  <a:sym typeface="Calibri"/>
                </a:rPr>
                <a:t>eg. COS(X+Y)= -  SIN(X)*SIN(Y)+COS(X)*COS(Y)</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 sym.expand(sym.cos(x + y), trig=True)		Answer is  -sin(x)*sin(y) + cos(x)*cos(y)</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SIMPLIFY</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a:t>
              </a:r>
              <a:r>
                <a:rPr lang="en-IN" sz="1750">
                  <a:solidFill>
                    <a:schemeClr val="dk1"/>
                  </a:solidFill>
                  <a:latin typeface="Calibri"/>
                  <a:ea typeface="Calibri"/>
                  <a:cs typeface="Calibri"/>
                  <a:sym typeface="Calibri"/>
                </a:rPr>
                <a:t>(X+X*Y/X)=Y+1</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&gt;&gt;sym.simplify((x + x * y) / x)				Answer is: y+1 </a:t>
              </a:r>
              <a:endParaRPr sz="1750">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8"/>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57" name="Google Shape;257;p18"/>
          <p:cNvGrpSpPr/>
          <p:nvPr/>
        </p:nvGrpSpPr>
        <p:grpSpPr>
          <a:xfrm>
            <a:off x="53788" y="538909"/>
            <a:ext cx="12075459" cy="5820713"/>
            <a:chOff x="193908" y="1281925"/>
            <a:chExt cx="9318899" cy="1927621"/>
          </a:xfrm>
        </p:grpSpPr>
        <p:sp>
          <p:nvSpPr>
            <p:cNvPr id="258" name="Google Shape;258;p18"/>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65138" marR="0" lvl="0" indent="-338138" algn="l" rtl="0">
                <a:lnSpc>
                  <a:spcPct val="15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sp>
          <p:nvSpPr>
            <p:cNvPr id="259" name="Google Shape;259;p18"/>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260" name="Google Shape;260;p18"/>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261" name="Google Shape;261;p18"/>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Selection Statement</a:t>
            </a:r>
            <a:endParaRPr sz="2000" b="1">
              <a:solidFill>
                <a:schemeClr val="lt1"/>
              </a:solidFill>
              <a:latin typeface="Calibri"/>
              <a:ea typeface="Calibri"/>
              <a:cs typeface="Calibri"/>
              <a:sym typeface="Calibri"/>
            </a:endParaRPr>
          </a:p>
        </p:txBody>
      </p:sp>
      <p:sp>
        <p:nvSpPr>
          <p:cNvPr id="262" name="Google Shape;262;p18"/>
          <p:cNvSpPr txBox="1">
            <a:spLocks noGrp="1"/>
          </p:cNvSpPr>
          <p:nvPr>
            <p:ph type="body" idx="1"/>
          </p:nvPr>
        </p:nvSpPr>
        <p:spPr>
          <a:xfrm>
            <a:off x="-1" y="495946"/>
            <a:ext cx="12007123" cy="63620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endParaRPr sz="1800" b="1">
              <a:latin typeface="Calibri"/>
              <a:ea typeface="Calibri"/>
              <a:cs typeface="Calibri"/>
              <a:sym typeface="Calibri"/>
            </a:endParaRPr>
          </a:p>
          <a:p>
            <a:pPr marL="0" lvl="0" indent="0" algn="l" rtl="0">
              <a:lnSpc>
                <a:spcPct val="90000"/>
              </a:lnSpc>
              <a:spcBef>
                <a:spcPts val="0"/>
              </a:spcBef>
              <a:spcAft>
                <a:spcPts val="0"/>
              </a:spcAft>
              <a:buClr>
                <a:schemeClr val="dk1"/>
              </a:buClr>
              <a:buSzPts val="1800"/>
              <a:buNone/>
            </a:pPr>
            <a:r>
              <a:rPr lang="en-IN" sz="1800" b="1">
                <a:latin typeface="Calibri"/>
                <a:ea typeface="Calibri"/>
                <a:cs typeface="Calibri"/>
                <a:sym typeface="Calibri"/>
              </a:rPr>
              <a:t>If else</a:t>
            </a:r>
            <a:endParaRPr/>
          </a:p>
          <a:p>
            <a:pPr marL="0" lvl="0" indent="0" algn="l" rtl="0">
              <a:lnSpc>
                <a:spcPct val="90000"/>
              </a:lnSpc>
              <a:spcBef>
                <a:spcPts val="0"/>
              </a:spcBef>
              <a:spcAft>
                <a:spcPts val="0"/>
              </a:spcAft>
              <a:buClr>
                <a:schemeClr val="dk1"/>
              </a:buClr>
              <a:buSzPts val="1800"/>
              <a:buNone/>
            </a:pPr>
            <a:r>
              <a:rPr lang="en-IN" sz="1800" b="1">
                <a:latin typeface="Calibri"/>
                <a:ea typeface="Calibri"/>
                <a:cs typeface="Calibri"/>
                <a:sym typeface="Calibri"/>
              </a:rPr>
              <a:t>Syntax:</a:t>
            </a:r>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if test expression:</a:t>
            </a:r>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statement(s)</a:t>
            </a:r>
            <a:endParaRPr/>
          </a:p>
          <a:p>
            <a:pPr marL="0" lvl="0" indent="0" algn="l" rtl="0">
              <a:lnSpc>
                <a:spcPct val="90000"/>
              </a:lnSpc>
              <a:spcBef>
                <a:spcPts val="0"/>
              </a:spcBef>
              <a:spcAft>
                <a:spcPts val="0"/>
              </a:spcAft>
              <a:buClr>
                <a:schemeClr val="dk1"/>
              </a:buClr>
              <a:buSzPts val="1800"/>
              <a:buNone/>
            </a:pPr>
            <a:endParaRPr sz="1800" b="1">
              <a:latin typeface="Calibri"/>
              <a:ea typeface="Calibri"/>
              <a:cs typeface="Calibri"/>
              <a:sym typeface="Calibri"/>
            </a:endParaRPr>
          </a:p>
          <a:p>
            <a:pPr marL="0" lvl="0" indent="0" algn="l" rtl="0">
              <a:lnSpc>
                <a:spcPct val="90000"/>
              </a:lnSpc>
              <a:spcBef>
                <a:spcPts val="0"/>
              </a:spcBef>
              <a:spcAft>
                <a:spcPts val="0"/>
              </a:spcAft>
              <a:buClr>
                <a:schemeClr val="dk1"/>
              </a:buClr>
              <a:buSzPts val="1800"/>
              <a:buNone/>
            </a:pPr>
            <a:r>
              <a:rPr lang="en-IN" sz="1800" b="1">
                <a:latin typeface="Calibri"/>
                <a:ea typeface="Calibri"/>
                <a:cs typeface="Calibri"/>
                <a:sym typeface="Calibri"/>
              </a:rPr>
              <a:t>If else </a:t>
            </a:r>
            <a:endParaRPr/>
          </a:p>
          <a:p>
            <a:pPr marL="0" lvl="0" indent="0" algn="l" rtl="0">
              <a:lnSpc>
                <a:spcPct val="90000"/>
              </a:lnSpc>
              <a:spcBef>
                <a:spcPts val="0"/>
              </a:spcBef>
              <a:spcAft>
                <a:spcPts val="0"/>
              </a:spcAft>
              <a:buClr>
                <a:schemeClr val="dk1"/>
              </a:buClr>
              <a:buSzPts val="1800"/>
              <a:buNone/>
            </a:pPr>
            <a:r>
              <a:rPr lang="en-IN" sz="1800" b="1">
                <a:latin typeface="Calibri"/>
                <a:ea typeface="Calibri"/>
                <a:cs typeface="Calibri"/>
                <a:sym typeface="Calibri"/>
              </a:rPr>
              <a:t>Syntax:</a:t>
            </a:r>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if test expression:</a:t>
            </a:r>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Body of if</a:t>
            </a:r>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else:</a:t>
            </a:r>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Body of else</a:t>
            </a:r>
            <a:endParaRPr/>
          </a:p>
          <a:p>
            <a:pPr marL="0" lvl="0" indent="0" algn="l" rtl="0">
              <a:lnSpc>
                <a:spcPct val="90000"/>
              </a:lnSpc>
              <a:spcBef>
                <a:spcPts val="0"/>
              </a:spcBef>
              <a:spcAft>
                <a:spcPts val="0"/>
              </a:spcAft>
              <a:buClr>
                <a:schemeClr val="dk1"/>
              </a:buClr>
              <a:buSzPts val="1800"/>
              <a:buNone/>
            </a:pPr>
            <a:endParaRPr sz="1800" b="1">
              <a:latin typeface="Calibri"/>
              <a:ea typeface="Calibri"/>
              <a:cs typeface="Calibri"/>
              <a:sym typeface="Calibri"/>
            </a:endParaRPr>
          </a:p>
          <a:p>
            <a:pPr marL="0" lvl="0" indent="0" algn="l" rtl="0">
              <a:lnSpc>
                <a:spcPct val="90000"/>
              </a:lnSpc>
              <a:spcBef>
                <a:spcPts val="0"/>
              </a:spcBef>
              <a:spcAft>
                <a:spcPts val="0"/>
              </a:spcAft>
              <a:buClr>
                <a:schemeClr val="dk1"/>
              </a:buClr>
              <a:buSzPts val="1800"/>
              <a:buNone/>
            </a:pPr>
            <a:r>
              <a:rPr lang="en-IN" sz="1800" b="1">
                <a:latin typeface="Calibri"/>
                <a:ea typeface="Calibri"/>
                <a:cs typeface="Calibri"/>
                <a:sym typeface="Calibri"/>
              </a:rPr>
              <a:t>If elif else</a:t>
            </a:r>
            <a:endParaRPr/>
          </a:p>
          <a:p>
            <a:pPr marL="0" lvl="0" indent="0" algn="l" rtl="0">
              <a:lnSpc>
                <a:spcPct val="90000"/>
              </a:lnSpc>
              <a:spcBef>
                <a:spcPts val="0"/>
              </a:spcBef>
              <a:spcAft>
                <a:spcPts val="0"/>
              </a:spcAft>
              <a:buClr>
                <a:schemeClr val="dk1"/>
              </a:buClr>
              <a:buSzPts val="1800"/>
              <a:buNone/>
            </a:pPr>
            <a:r>
              <a:rPr lang="en-IN" sz="1800" b="1">
                <a:latin typeface="Calibri"/>
                <a:ea typeface="Calibri"/>
                <a:cs typeface="Calibri"/>
                <a:sym typeface="Calibri"/>
              </a:rPr>
              <a:t>Syntax:</a:t>
            </a:r>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if test expression:</a:t>
            </a:r>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Body of if</a:t>
            </a:r>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elif test expression:</a:t>
            </a:r>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Body of elif</a:t>
            </a:r>
            <a:endParaRPr sz="1800">
              <a:latin typeface="Calibri"/>
              <a:ea typeface="Calibri"/>
              <a:cs typeface="Calibri"/>
              <a:sym typeface="Calibri"/>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else: </a:t>
            </a:r>
            <a:endParaRPr/>
          </a:p>
          <a:p>
            <a:pPr marL="0" lvl="0" indent="0" algn="l" rtl="0">
              <a:lnSpc>
                <a:spcPct val="90000"/>
              </a:lnSpc>
              <a:spcBef>
                <a:spcPts val="0"/>
              </a:spcBef>
              <a:spcAft>
                <a:spcPts val="0"/>
              </a:spcAft>
              <a:buClr>
                <a:schemeClr val="dk1"/>
              </a:buClr>
              <a:buSzPts val="1800"/>
              <a:buNone/>
            </a:pPr>
            <a:r>
              <a:rPr lang="en-IN" sz="1800">
                <a:latin typeface="Calibri"/>
                <a:ea typeface="Calibri"/>
                <a:cs typeface="Calibri"/>
                <a:sym typeface="Calibri"/>
              </a:rPr>
              <a:t>	    Body of else</a:t>
            </a:r>
            <a:endParaRPr/>
          </a:p>
          <a:p>
            <a:pPr marL="0" lvl="0" indent="0" algn="l" rtl="0">
              <a:lnSpc>
                <a:spcPct val="90000"/>
              </a:lnSpc>
              <a:spcBef>
                <a:spcPts val="0"/>
              </a:spcBef>
              <a:spcAft>
                <a:spcPts val="0"/>
              </a:spcAft>
              <a:buClr>
                <a:schemeClr val="dk1"/>
              </a:buClr>
              <a:buSzPts val="1800"/>
              <a:buNone/>
            </a:pPr>
            <a:endParaRPr sz="1800">
              <a:latin typeface="Calibri"/>
              <a:ea typeface="Calibri"/>
              <a:cs typeface="Calibri"/>
              <a:sym typeface="Calibri"/>
            </a:endParaRPr>
          </a:p>
          <a:p>
            <a:pPr marL="0" lvl="0" indent="0" algn="l" rtl="0">
              <a:lnSpc>
                <a:spcPct val="90000"/>
              </a:lnSpc>
              <a:spcBef>
                <a:spcPts val="0"/>
              </a:spcBef>
              <a:spcAft>
                <a:spcPts val="0"/>
              </a:spcAft>
              <a:buClr>
                <a:schemeClr val="dk1"/>
              </a:buClr>
              <a:buSzPts val="1800"/>
              <a:buNone/>
            </a:pPr>
            <a:endParaRPr sz="1800">
              <a:latin typeface="Calibri"/>
              <a:ea typeface="Calibri"/>
              <a:cs typeface="Calibri"/>
              <a:sym typeface="Calibri"/>
            </a:endParaRPr>
          </a:p>
          <a:p>
            <a:pPr marL="0" lvl="0" indent="0" algn="l" rtl="0">
              <a:lnSpc>
                <a:spcPct val="90000"/>
              </a:lnSpc>
              <a:spcBef>
                <a:spcPts val="0"/>
              </a:spcBef>
              <a:spcAft>
                <a:spcPts val="0"/>
              </a:spcAft>
              <a:buClr>
                <a:schemeClr val="dk1"/>
              </a:buClr>
              <a:buSzPts val="1800"/>
              <a:buNone/>
            </a:pPr>
            <a:endParaRPr sz="1800">
              <a:latin typeface="Calibri"/>
              <a:ea typeface="Calibri"/>
              <a:cs typeface="Calibri"/>
              <a:sym typeface="Calibri"/>
            </a:endParaRPr>
          </a:p>
          <a:p>
            <a:pPr marL="0" lvl="0" indent="0" algn="l" rtl="0">
              <a:lnSpc>
                <a:spcPct val="90000"/>
              </a:lnSpc>
              <a:spcBef>
                <a:spcPts val="0"/>
              </a:spcBef>
              <a:spcAft>
                <a:spcPts val="0"/>
              </a:spcAft>
              <a:buClr>
                <a:schemeClr val="dk1"/>
              </a:buClr>
              <a:buSzPts val="1800"/>
              <a:buNone/>
            </a:pPr>
            <a:endParaRPr sz="1800">
              <a:latin typeface="Calibri"/>
              <a:ea typeface="Calibri"/>
              <a:cs typeface="Calibri"/>
              <a:sym typeface="Calibri"/>
            </a:endParaRPr>
          </a:p>
          <a:p>
            <a:pPr marL="0" lvl="0" indent="0" algn="l" rtl="0">
              <a:lnSpc>
                <a:spcPct val="90000"/>
              </a:lnSpc>
              <a:spcBef>
                <a:spcPts val="0"/>
              </a:spcBef>
              <a:spcAft>
                <a:spcPts val="0"/>
              </a:spcAft>
              <a:buClr>
                <a:schemeClr val="dk1"/>
              </a:buClr>
              <a:buSzPts val="1800"/>
              <a:buNone/>
            </a:pPr>
            <a:endParaRPr sz="1800">
              <a:latin typeface="Calibri"/>
              <a:ea typeface="Calibri"/>
              <a:cs typeface="Calibri"/>
              <a:sym typeface="Calibri"/>
            </a:endParaRPr>
          </a:p>
          <a:p>
            <a:pPr marL="0" lvl="0" indent="0" algn="l" rtl="0">
              <a:lnSpc>
                <a:spcPct val="90000"/>
              </a:lnSpc>
              <a:spcBef>
                <a:spcPts val="1000"/>
              </a:spcBef>
              <a:spcAft>
                <a:spcPts val="0"/>
              </a:spcAft>
              <a:buClr>
                <a:schemeClr val="dk1"/>
              </a:buClr>
              <a:buSzPts val="1800"/>
              <a:buFont typeface="Calibri"/>
              <a:buNone/>
            </a:pPr>
            <a:r>
              <a:rPr lang="en-IN" sz="1800" b="1">
                <a:latin typeface="Calibri"/>
                <a:ea typeface="Calibri"/>
                <a:cs typeface="Calibri"/>
                <a:sym typeface="Calibri"/>
              </a:rPr>
              <a:t>Example:</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num = float(input("Enter a number: "))</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if num &gt; 0:</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    print("Positive number")</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print("This is always printed")</a:t>
            </a:r>
            <a:endParaRPr/>
          </a:p>
          <a:p>
            <a:pPr marL="0" lvl="0" indent="0" algn="l" rtl="0">
              <a:lnSpc>
                <a:spcPct val="90000"/>
              </a:lnSpc>
              <a:spcBef>
                <a:spcPts val="1000"/>
              </a:spcBef>
              <a:spcAft>
                <a:spcPts val="0"/>
              </a:spcAft>
              <a:buClr>
                <a:schemeClr val="dk1"/>
              </a:buClr>
              <a:buSzPts val="1800"/>
              <a:buFont typeface="Calibri"/>
              <a:buNone/>
            </a:pPr>
            <a:endParaRPr sz="1800" b="1">
              <a:latin typeface="Calibri"/>
              <a:ea typeface="Calibri"/>
              <a:cs typeface="Calibri"/>
              <a:sym typeface="Calibri"/>
            </a:endParaRPr>
          </a:p>
          <a:p>
            <a:pPr marL="0" lvl="0" indent="0" algn="l" rtl="0">
              <a:lnSpc>
                <a:spcPct val="90000"/>
              </a:lnSpc>
              <a:spcBef>
                <a:spcPts val="1000"/>
              </a:spcBef>
              <a:spcAft>
                <a:spcPts val="0"/>
              </a:spcAft>
              <a:buClr>
                <a:schemeClr val="dk1"/>
              </a:buClr>
              <a:buSzPts val="1800"/>
              <a:buFont typeface="Calibri"/>
              <a:buNone/>
            </a:pPr>
            <a:r>
              <a:rPr lang="en-IN" sz="1800" b="1">
                <a:latin typeface="Calibri"/>
                <a:ea typeface="Calibri"/>
                <a:cs typeface="Calibri"/>
                <a:sym typeface="Calibri"/>
              </a:rPr>
              <a:t>Example:</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num = float(input("Enter a number: ")) </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if num &gt;= 0: </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	print("Positive or Zero") </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else: </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	print("Negative number") </a:t>
            </a:r>
            <a:endParaRPr/>
          </a:p>
          <a:p>
            <a:pPr marL="0" lvl="0" indent="0" algn="l" rtl="0">
              <a:lnSpc>
                <a:spcPct val="90000"/>
              </a:lnSpc>
              <a:spcBef>
                <a:spcPts val="1000"/>
              </a:spcBef>
              <a:spcAft>
                <a:spcPts val="0"/>
              </a:spcAft>
              <a:buClr>
                <a:schemeClr val="dk1"/>
              </a:buClr>
              <a:buSzPts val="1800"/>
              <a:buFont typeface="Calibri"/>
              <a:buNone/>
            </a:pPr>
            <a:endParaRPr sz="1800">
              <a:latin typeface="Calibri"/>
              <a:ea typeface="Calibri"/>
              <a:cs typeface="Calibri"/>
              <a:sym typeface="Calibri"/>
            </a:endParaRPr>
          </a:p>
          <a:p>
            <a:pPr marL="0" lvl="0" indent="0" algn="l" rtl="0">
              <a:lnSpc>
                <a:spcPct val="90000"/>
              </a:lnSpc>
              <a:spcBef>
                <a:spcPts val="1000"/>
              </a:spcBef>
              <a:spcAft>
                <a:spcPts val="0"/>
              </a:spcAft>
              <a:buClr>
                <a:schemeClr val="dk1"/>
              </a:buClr>
              <a:buSzPts val="1800"/>
              <a:buFont typeface="Calibri"/>
              <a:buNone/>
            </a:pPr>
            <a:endParaRPr sz="1800">
              <a:latin typeface="Calibri"/>
              <a:ea typeface="Calibri"/>
              <a:cs typeface="Calibri"/>
              <a:sym typeface="Calibri"/>
            </a:endParaRPr>
          </a:p>
          <a:p>
            <a:pPr marL="0" lvl="0" indent="0" algn="l" rtl="0">
              <a:lnSpc>
                <a:spcPct val="90000"/>
              </a:lnSpc>
              <a:spcBef>
                <a:spcPts val="1000"/>
              </a:spcBef>
              <a:spcAft>
                <a:spcPts val="0"/>
              </a:spcAft>
              <a:buClr>
                <a:schemeClr val="dk1"/>
              </a:buClr>
              <a:buSzPts val="1800"/>
              <a:buFont typeface="Calibri"/>
              <a:buNone/>
            </a:pPr>
            <a:endParaRPr sz="1800">
              <a:latin typeface="Calibri"/>
              <a:ea typeface="Calibri"/>
              <a:cs typeface="Calibri"/>
              <a:sym typeface="Calibri"/>
            </a:endParaRPr>
          </a:p>
          <a:p>
            <a:pPr marL="0" lvl="0" indent="0" algn="l" rtl="0">
              <a:lnSpc>
                <a:spcPct val="90000"/>
              </a:lnSpc>
              <a:spcBef>
                <a:spcPts val="1000"/>
              </a:spcBef>
              <a:spcAft>
                <a:spcPts val="0"/>
              </a:spcAft>
              <a:buClr>
                <a:schemeClr val="dk1"/>
              </a:buClr>
              <a:buSzPts val="1800"/>
              <a:buFont typeface="Calibri"/>
              <a:buNone/>
            </a:pPr>
            <a:endParaRPr sz="1800">
              <a:latin typeface="Calibri"/>
              <a:ea typeface="Calibri"/>
              <a:cs typeface="Calibri"/>
              <a:sym typeface="Calibri"/>
            </a:endParaRPr>
          </a:p>
          <a:p>
            <a:pPr marL="0" lvl="0" indent="0" algn="l" rtl="0">
              <a:lnSpc>
                <a:spcPct val="90000"/>
              </a:lnSpc>
              <a:spcBef>
                <a:spcPts val="1000"/>
              </a:spcBef>
              <a:spcAft>
                <a:spcPts val="0"/>
              </a:spcAft>
              <a:buClr>
                <a:schemeClr val="dk1"/>
              </a:buClr>
              <a:buSzPts val="1800"/>
              <a:buFont typeface="Calibri"/>
              <a:buNone/>
            </a:pPr>
            <a:endParaRPr sz="1800">
              <a:latin typeface="Calibri"/>
              <a:ea typeface="Calibri"/>
              <a:cs typeface="Calibri"/>
              <a:sym typeface="Calibri"/>
            </a:endParaRPr>
          </a:p>
          <a:p>
            <a:pPr marL="0" lvl="0" indent="0" algn="l" rtl="0">
              <a:lnSpc>
                <a:spcPct val="90000"/>
              </a:lnSpc>
              <a:spcBef>
                <a:spcPts val="1000"/>
              </a:spcBef>
              <a:spcAft>
                <a:spcPts val="0"/>
              </a:spcAft>
              <a:buClr>
                <a:schemeClr val="dk1"/>
              </a:buClr>
              <a:buSzPts val="1800"/>
              <a:buFont typeface="Calibri"/>
              <a:buNone/>
            </a:pPr>
            <a:r>
              <a:rPr lang="en-IN" sz="1800" b="1">
                <a:latin typeface="Calibri"/>
                <a:ea typeface="Calibri"/>
                <a:cs typeface="Calibri"/>
                <a:sym typeface="Calibri"/>
              </a:rPr>
              <a:t>Example:</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num = float(input("Enter a number: "))</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if num &gt; 0:</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    print("Positive number")</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elif num == 0:</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    print("Zero")</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else:</a:t>
            </a:r>
            <a:endParaRPr/>
          </a:p>
          <a:p>
            <a:pPr marL="0" lvl="0" indent="0" algn="l" rtl="0">
              <a:lnSpc>
                <a:spcPct val="90000"/>
              </a:lnSpc>
              <a:spcBef>
                <a:spcPts val="1000"/>
              </a:spcBef>
              <a:spcAft>
                <a:spcPts val="0"/>
              </a:spcAft>
              <a:buClr>
                <a:schemeClr val="dk1"/>
              </a:buClr>
              <a:buSzPts val="1800"/>
              <a:buFont typeface="Calibri"/>
              <a:buNone/>
            </a:pPr>
            <a:r>
              <a:rPr lang="en-IN" sz="1800">
                <a:latin typeface="Calibri"/>
                <a:ea typeface="Calibri"/>
                <a:cs typeface="Calibri"/>
                <a:sym typeface="Calibri"/>
              </a:rPr>
              <a:t>    print("Negative number")</a:t>
            </a:r>
            <a:endParaRPr/>
          </a:p>
          <a:p>
            <a:pPr marL="0" lvl="0" indent="0" algn="l" rtl="0">
              <a:lnSpc>
                <a:spcPct val="90000"/>
              </a:lnSpc>
              <a:spcBef>
                <a:spcPts val="1000"/>
              </a:spcBef>
              <a:spcAft>
                <a:spcPts val="0"/>
              </a:spcAft>
              <a:buClr>
                <a:schemeClr val="dk1"/>
              </a:buClr>
              <a:buSzPts val="1800"/>
              <a:buFont typeface="Calibri"/>
              <a:buNone/>
            </a:pPr>
            <a:endParaRPr sz="1800">
              <a:latin typeface="Calibri"/>
              <a:ea typeface="Calibri"/>
              <a:cs typeface="Calibri"/>
              <a:sym typeface="Calibri"/>
            </a:endParaRPr>
          </a:p>
          <a:p>
            <a:pPr marL="0" lvl="0" indent="0" algn="l" rtl="0">
              <a:lnSpc>
                <a:spcPct val="90000"/>
              </a:lnSpc>
              <a:spcBef>
                <a:spcPts val="0"/>
              </a:spcBef>
              <a:spcAft>
                <a:spcPts val="0"/>
              </a:spcAft>
              <a:buClr>
                <a:schemeClr val="dk1"/>
              </a:buClr>
              <a:buSzPts val="1800"/>
              <a:buNone/>
            </a:pPr>
            <a:endParaRPr sz="1800">
              <a:latin typeface="Calibri"/>
              <a:ea typeface="Calibri"/>
              <a:cs typeface="Calibri"/>
              <a:sym typeface="Calibri"/>
            </a:endParaRPr>
          </a:p>
          <a:p>
            <a:pPr marL="0" lvl="0" indent="0" algn="l" rtl="0">
              <a:lnSpc>
                <a:spcPct val="90000"/>
              </a:lnSpc>
              <a:spcBef>
                <a:spcPts val="0"/>
              </a:spcBef>
              <a:spcAft>
                <a:spcPts val="0"/>
              </a:spcAft>
              <a:buClr>
                <a:schemeClr val="dk1"/>
              </a:buClr>
              <a:buSzPts val="1800"/>
              <a:buNone/>
            </a:pPr>
            <a:endParaRPr sz="1800" b="1">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172"/>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827" name="Google Shape;1827;p172"/>
          <p:cNvSpPr txBox="1"/>
          <p:nvPr/>
        </p:nvSpPr>
        <p:spPr>
          <a:xfrm>
            <a:off x="89671" y="44591"/>
            <a:ext cx="7212082" cy="430887"/>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800" b="1">
                <a:solidFill>
                  <a:schemeClr val="dk1"/>
                </a:solidFill>
                <a:latin typeface="Calibri"/>
                <a:ea typeface="Calibri"/>
                <a:cs typeface="Calibri"/>
                <a:sym typeface="Calibri"/>
              </a:rPr>
              <a:t>Calculus</a:t>
            </a:r>
            <a:endParaRPr sz="2800" b="1">
              <a:solidFill>
                <a:schemeClr val="dk1"/>
              </a:solidFill>
              <a:latin typeface="Calibri"/>
              <a:ea typeface="Calibri"/>
              <a:cs typeface="Calibri"/>
              <a:sym typeface="Calibri"/>
            </a:endParaRPr>
          </a:p>
        </p:txBody>
      </p:sp>
      <p:sp>
        <p:nvSpPr>
          <p:cNvPr id="1828" name="Google Shape;1828;p172"/>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829" name="Google Shape;1829;p172"/>
          <p:cNvGrpSpPr/>
          <p:nvPr/>
        </p:nvGrpSpPr>
        <p:grpSpPr>
          <a:xfrm>
            <a:off x="0" y="586959"/>
            <a:ext cx="12105503" cy="5979173"/>
            <a:chOff x="127862" y="1268442"/>
            <a:chExt cx="9296400" cy="846250"/>
          </a:xfrm>
        </p:grpSpPr>
        <p:sp>
          <p:nvSpPr>
            <p:cNvPr id="1830" name="Google Shape;1830;p172"/>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831" name="Google Shape;1831;p172"/>
            <p:cNvSpPr txBox="1"/>
            <p:nvPr/>
          </p:nvSpPr>
          <p:spPr>
            <a:xfrm>
              <a:off x="168600" y="1274313"/>
              <a:ext cx="9214355" cy="79451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LIMITS compute the limit of </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a:t>
              </a:r>
              <a:r>
                <a:rPr lang="en-IN" sz="1750">
                  <a:solidFill>
                    <a:schemeClr val="dk1"/>
                  </a:solidFill>
                  <a:latin typeface="Calibri"/>
                  <a:ea typeface="Calibri"/>
                  <a:cs typeface="Calibri"/>
                  <a:sym typeface="Calibri"/>
                </a:rPr>
                <a:t>limit(function, variable, point)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limit( sin(x)/x , x, 0) =1</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Differentiation</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a:t>
              </a:r>
              <a:r>
                <a:rPr lang="en-IN" sz="1750">
                  <a:solidFill>
                    <a:schemeClr val="dk1"/>
                  </a:solidFill>
                  <a:latin typeface="Calibri"/>
                  <a:ea typeface="Calibri"/>
                  <a:cs typeface="Calibri"/>
                  <a:sym typeface="Calibri"/>
                </a:rPr>
                <a:t>diff(func,var)  eg diff(sin(x),x)=cos(x)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diff(func,var,n) eg </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Series </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a:t>
              </a:r>
              <a:r>
                <a:rPr lang="en-IN" sz="1750">
                  <a:solidFill>
                    <a:schemeClr val="dk1"/>
                  </a:solidFill>
                  <a:latin typeface="Calibri"/>
                  <a:ea typeface="Calibri"/>
                  <a:cs typeface="Calibri"/>
                  <a:sym typeface="Calibri"/>
                </a:rPr>
                <a:t>series(expr,var)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series(cos(x),x)  =  1-x/2+x/24+o(x)</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Integration</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a:t>
              </a:r>
              <a:r>
                <a:rPr lang="en-IN" sz="1750">
                  <a:solidFill>
                    <a:schemeClr val="dk1"/>
                  </a:solidFill>
                  <a:latin typeface="Calibri"/>
                  <a:ea typeface="Calibri"/>
                  <a:cs typeface="Calibri"/>
                  <a:sym typeface="Calibri"/>
                </a:rPr>
                <a:t>Integrate(expr,var)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Integrate(sin(x),x) = -cos(x)</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173"/>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837" name="Google Shape;1837;p173"/>
          <p:cNvSpPr txBox="1"/>
          <p:nvPr/>
        </p:nvSpPr>
        <p:spPr>
          <a:xfrm>
            <a:off x="89671" y="44591"/>
            <a:ext cx="7212082" cy="430887"/>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800" b="1">
                <a:solidFill>
                  <a:schemeClr val="dk1"/>
                </a:solidFill>
                <a:latin typeface="Calibri"/>
                <a:ea typeface="Calibri"/>
                <a:cs typeface="Calibri"/>
                <a:sym typeface="Calibri"/>
              </a:rPr>
              <a:t>Example</a:t>
            </a:r>
            <a:endParaRPr sz="2800" b="1">
              <a:solidFill>
                <a:schemeClr val="dk1"/>
              </a:solidFill>
              <a:latin typeface="Calibri"/>
              <a:ea typeface="Calibri"/>
              <a:cs typeface="Calibri"/>
              <a:sym typeface="Calibri"/>
            </a:endParaRPr>
          </a:p>
        </p:txBody>
      </p:sp>
      <p:sp>
        <p:nvSpPr>
          <p:cNvPr id="1838" name="Google Shape;1838;p173"/>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839" name="Google Shape;1839;p173"/>
          <p:cNvGrpSpPr/>
          <p:nvPr/>
        </p:nvGrpSpPr>
        <p:grpSpPr>
          <a:xfrm>
            <a:off x="0" y="586959"/>
            <a:ext cx="12105503" cy="5979173"/>
            <a:chOff x="127862" y="1268442"/>
            <a:chExt cx="9296400" cy="846250"/>
          </a:xfrm>
        </p:grpSpPr>
        <p:sp>
          <p:nvSpPr>
            <p:cNvPr id="1840" name="Google Shape;1840;p173"/>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841" name="Google Shape;1841;p173"/>
            <p:cNvSpPr txBox="1"/>
            <p:nvPr/>
          </p:nvSpPr>
          <p:spPr>
            <a:xfrm>
              <a:off x="168600" y="1274313"/>
              <a:ext cx="9214355" cy="5126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sz="1750" b="1">
                <a:solidFill>
                  <a:schemeClr val="dk1"/>
                </a:solidFill>
                <a:latin typeface="Calibri"/>
                <a:ea typeface="Calibri"/>
                <a:cs typeface="Calibri"/>
                <a:sym typeface="Calibri"/>
              </a:endParaRPr>
            </a:p>
          </p:txBody>
        </p:sp>
      </p:grpSp>
      <p:pic>
        <p:nvPicPr>
          <p:cNvPr id="1842" name="Google Shape;1842;p173"/>
          <p:cNvPicPr preferRelativeResize="0">
            <a:picLocks noGrp="1"/>
          </p:cNvPicPr>
          <p:nvPr>
            <p:ph type="body" idx="1"/>
          </p:nvPr>
        </p:nvPicPr>
        <p:blipFill rotWithShape="1">
          <a:blip r:embed="rId3">
            <a:alphaModFix/>
          </a:blip>
          <a:srcRect/>
          <a:stretch/>
        </p:blipFill>
        <p:spPr>
          <a:xfrm>
            <a:off x="163605" y="1097650"/>
            <a:ext cx="5562600" cy="1257300"/>
          </a:xfrm>
          <a:prstGeom prst="rect">
            <a:avLst/>
          </a:prstGeom>
          <a:noFill/>
          <a:ln>
            <a:noFill/>
          </a:ln>
        </p:spPr>
      </p:pic>
      <p:pic>
        <p:nvPicPr>
          <p:cNvPr id="1843" name="Google Shape;1843;p173"/>
          <p:cNvPicPr preferRelativeResize="0"/>
          <p:nvPr/>
        </p:nvPicPr>
        <p:blipFill rotWithShape="1">
          <a:blip r:embed="rId4">
            <a:alphaModFix/>
          </a:blip>
          <a:srcRect/>
          <a:stretch/>
        </p:blipFill>
        <p:spPr>
          <a:xfrm>
            <a:off x="141229" y="2354950"/>
            <a:ext cx="5584975" cy="3971925"/>
          </a:xfrm>
          <a:prstGeom prst="rect">
            <a:avLst/>
          </a:prstGeom>
          <a:noFill/>
          <a:ln>
            <a:noFill/>
          </a:ln>
        </p:spPr>
      </p:pic>
      <p:pic>
        <p:nvPicPr>
          <p:cNvPr id="1844" name="Google Shape;1844;p173"/>
          <p:cNvPicPr preferRelativeResize="0"/>
          <p:nvPr/>
        </p:nvPicPr>
        <p:blipFill rotWithShape="1">
          <a:blip r:embed="rId5">
            <a:alphaModFix/>
          </a:blip>
          <a:srcRect/>
          <a:stretch/>
        </p:blipFill>
        <p:spPr>
          <a:xfrm>
            <a:off x="6715778" y="628441"/>
            <a:ext cx="4304086" cy="1161515"/>
          </a:xfrm>
          <a:prstGeom prst="rect">
            <a:avLst/>
          </a:prstGeom>
          <a:noFill/>
          <a:ln>
            <a:noFill/>
          </a:ln>
        </p:spPr>
      </p:pic>
      <p:pic>
        <p:nvPicPr>
          <p:cNvPr id="1845" name="Google Shape;1845;p173"/>
          <p:cNvPicPr preferRelativeResize="0"/>
          <p:nvPr/>
        </p:nvPicPr>
        <p:blipFill rotWithShape="1">
          <a:blip r:embed="rId6">
            <a:alphaModFix/>
          </a:blip>
          <a:srcRect/>
          <a:stretch/>
        </p:blipFill>
        <p:spPr>
          <a:xfrm>
            <a:off x="6748471" y="1757522"/>
            <a:ext cx="4271393" cy="2343831"/>
          </a:xfrm>
          <a:prstGeom prst="rect">
            <a:avLst/>
          </a:prstGeom>
          <a:noFill/>
          <a:ln>
            <a:noFill/>
          </a:ln>
        </p:spPr>
      </p:pic>
      <p:pic>
        <p:nvPicPr>
          <p:cNvPr id="1846" name="Google Shape;1846;p173"/>
          <p:cNvPicPr preferRelativeResize="0"/>
          <p:nvPr/>
        </p:nvPicPr>
        <p:blipFill rotWithShape="1">
          <a:blip r:embed="rId7">
            <a:alphaModFix/>
          </a:blip>
          <a:srcRect/>
          <a:stretch/>
        </p:blipFill>
        <p:spPr>
          <a:xfrm>
            <a:off x="6715778" y="4101353"/>
            <a:ext cx="4304086" cy="2464779"/>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174"/>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852" name="Google Shape;1852;p174"/>
          <p:cNvSpPr txBox="1"/>
          <p:nvPr/>
        </p:nvSpPr>
        <p:spPr>
          <a:xfrm>
            <a:off x="89671" y="44591"/>
            <a:ext cx="7212082" cy="430887"/>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800" b="1">
                <a:solidFill>
                  <a:schemeClr val="dk1"/>
                </a:solidFill>
                <a:latin typeface="Calibri"/>
                <a:ea typeface="Calibri"/>
                <a:cs typeface="Calibri"/>
                <a:sym typeface="Calibri"/>
              </a:rPr>
              <a:t>Example</a:t>
            </a:r>
            <a:endParaRPr sz="2800" b="1">
              <a:solidFill>
                <a:schemeClr val="dk1"/>
              </a:solidFill>
              <a:latin typeface="Calibri"/>
              <a:ea typeface="Calibri"/>
              <a:cs typeface="Calibri"/>
              <a:sym typeface="Calibri"/>
            </a:endParaRPr>
          </a:p>
        </p:txBody>
      </p:sp>
      <p:sp>
        <p:nvSpPr>
          <p:cNvPr id="1853" name="Google Shape;1853;p174"/>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854" name="Google Shape;1854;p174"/>
          <p:cNvGrpSpPr/>
          <p:nvPr/>
        </p:nvGrpSpPr>
        <p:grpSpPr>
          <a:xfrm>
            <a:off x="0" y="586959"/>
            <a:ext cx="12105503" cy="5979173"/>
            <a:chOff x="127862" y="1268442"/>
            <a:chExt cx="9296400" cy="846250"/>
          </a:xfrm>
        </p:grpSpPr>
        <p:sp>
          <p:nvSpPr>
            <p:cNvPr id="1855" name="Google Shape;1855;p174"/>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856" name="Google Shape;1856;p174"/>
            <p:cNvSpPr txBox="1"/>
            <p:nvPr/>
          </p:nvSpPr>
          <p:spPr>
            <a:xfrm>
              <a:off x="168600" y="1274313"/>
              <a:ext cx="9214355" cy="5126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sz="1750" b="1">
                <a:solidFill>
                  <a:schemeClr val="dk1"/>
                </a:solidFill>
                <a:latin typeface="Calibri"/>
                <a:ea typeface="Calibri"/>
                <a:cs typeface="Calibri"/>
                <a:sym typeface="Calibri"/>
              </a:endParaRPr>
            </a:p>
          </p:txBody>
        </p:sp>
      </p:grpSp>
      <p:pic>
        <p:nvPicPr>
          <p:cNvPr id="1857" name="Google Shape;1857;p174"/>
          <p:cNvPicPr preferRelativeResize="0"/>
          <p:nvPr/>
        </p:nvPicPr>
        <p:blipFill rotWithShape="1">
          <a:blip r:embed="rId3">
            <a:alphaModFix/>
          </a:blip>
          <a:srcRect/>
          <a:stretch/>
        </p:blipFill>
        <p:spPr>
          <a:xfrm>
            <a:off x="11883" y="1064633"/>
            <a:ext cx="5786694" cy="4717892"/>
          </a:xfrm>
          <a:prstGeom prst="rect">
            <a:avLst/>
          </a:prstGeom>
          <a:noFill/>
          <a:ln>
            <a:noFill/>
          </a:ln>
        </p:spPr>
      </p:pic>
      <p:pic>
        <p:nvPicPr>
          <p:cNvPr id="1858" name="Google Shape;1858;p174"/>
          <p:cNvPicPr preferRelativeResize="0"/>
          <p:nvPr/>
        </p:nvPicPr>
        <p:blipFill rotWithShape="1">
          <a:blip r:embed="rId4">
            <a:alphaModFix/>
          </a:blip>
          <a:srcRect/>
          <a:stretch/>
        </p:blipFill>
        <p:spPr>
          <a:xfrm>
            <a:off x="6302188" y="1064633"/>
            <a:ext cx="5087471" cy="3830566"/>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75"/>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864" name="Google Shape;1864;p175"/>
          <p:cNvSpPr txBox="1"/>
          <p:nvPr/>
        </p:nvSpPr>
        <p:spPr>
          <a:xfrm>
            <a:off x="89671" y="44591"/>
            <a:ext cx="7212082" cy="430887"/>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800" b="1">
                <a:solidFill>
                  <a:schemeClr val="dk1"/>
                </a:solidFill>
                <a:latin typeface="Calibri"/>
                <a:ea typeface="Calibri"/>
                <a:cs typeface="Calibri"/>
                <a:sym typeface="Calibri"/>
              </a:rPr>
              <a:t> Equation Solving</a:t>
            </a:r>
            <a:endParaRPr sz="2800" b="1">
              <a:solidFill>
                <a:schemeClr val="dk1"/>
              </a:solidFill>
              <a:latin typeface="Calibri"/>
              <a:ea typeface="Calibri"/>
              <a:cs typeface="Calibri"/>
              <a:sym typeface="Calibri"/>
            </a:endParaRPr>
          </a:p>
        </p:txBody>
      </p:sp>
      <p:sp>
        <p:nvSpPr>
          <p:cNvPr id="1865" name="Google Shape;1865;p175"/>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866" name="Google Shape;1866;p175"/>
          <p:cNvGrpSpPr/>
          <p:nvPr/>
        </p:nvGrpSpPr>
        <p:grpSpPr>
          <a:xfrm>
            <a:off x="0" y="586959"/>
            <a:ext cx="12105503" cy="5979173"/>
            <a:chOff x="127862" y="1268442"/>
            <a:chExt cx="9296400" cy="846250"/>
          </a:xfrm>
        </p:grpSpPr>
        <p:sp>
          <p:nvSpPr>
            <p:cNvPr id="1867" name="Google Shape;1867;p175"/>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868" name="Google Shape;1868;p175"/>
            <p:cNvSpPr txBox="1"/>
            <p:nvPr/>
          </p:nvSpPr>
          <p:spPr>
            <a:xfrm>
              <a:off x="168600" y="1274313"/>
              <a:ext cx="9214355" cy="40021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solveset()</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a:t>
              </a:r>
              <a:r>
                <a:rPr lang="en-IN" sz="1750">
                  <a:solidFill>
                    <a:schemeClr val="dk1"/>
                  </a:solidFill>
                  <a:latin typeface="Calibri"/>
                  <a:ea typeface="Calibri"/>
                  <a:cs typeface="Calibri"/>
                  <a:sym typeface="Calibri"/>
                </a:rPr>
                <a:t>solveset(x ** 4 - 1, x) ={-1,1,-I,I}</a:t>
              </a:r>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Matrices</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a:t>
              </a:r>
              <a:r>
                <a:rPr lang="en-IN" sz="1750">
                  <a:solidFill>
                    <a:schemeClr val="dk1"/>
                  </a:solidFill>
                  <a:latin typeface="Calibri"/>
                  <a:ea typeface="Calibri"/>
                  <a:cs typeface="Calibri"/>
                  <a:sym typeface="Calibri"/>
                </a:rPr>
                <a:t>A={[1,2][2,1]} find A**2</a:t>
              </a:r>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176"/>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874" name="Google Shape;1874;p176"/>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Automata Based Programming Paradigm</a:t>
            </a:r>
            <a:endParaRPr sz="3500" b="1">
              <a:solidFill>
                <a:schemeClr val="lt1"/>
              </a:solidFill>
              <a:latin typeface="Candara"/>
              <a:ea typeface="Candara"/>
              <a:cs typeface="Candara"/>
              <a:sym typeface="Candara"/>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177"/>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880" name="Google Shape;1880;p177"/>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1881" name="Google Shape;1881;p177"/>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882" name="Google Shape;1882;p177"/>
          <p:cNvGrpSpPr/>
          <p:nvPr/>
        </p:nvGrpSpPr>
        <p:grpSpPr>
          <a:xfrm>
            <a:off x="0" y="586960"/>
            <a:ext cx="12105503" cy="6147000"/>
            <a:chOff x="127862" y="1268442"/>
            <a:chExt cx="9296400" cy="870003"/>
          </a:xfrm>
        </p:grpSpPr>
        <p:sp>
          <p:nvSpPr>
            <p:cNvPr id="1883" name="Google Shape;1883;p177"/>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884" name="Google Shape;1884;p177"/>
            <p:cNvSpPr txBox="1"/>
            <p:nvPr/>
          </p:nvSpPr>
          <p:spPr>
            <a:xfrm>
              <a:off x="168600" y="1274313"/>
              <a:ext cx="9214355" cy="86413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Automata-based programming is a programming paradigm in which the program or its part is thought of as a model of a finite state machine or any other formal automation.</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What is Automata Theory?</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Automata theory is the study of abstract computational devices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Abstract devices are (simplified) models of real computations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Computations happen everywhere: On your laptop, on your cell phone, in nature, …</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l" rtl="0">
                <a:spcBef>
                  <a:spcPts val="875"/>
                </a:spcBef>
                <a:spcAft>
                  <a:spcPts val="0"/>
                </a:spcAft>
                <a:buNone/>
              </a:pPr>
              <a:r>
                <a:rPr lang="en-IN" sz="1750">
                  <a:solidFill>
                    <a:schemeClr val="dk1"/>
                  </a:solidFill>
                  <a:latin typeface="Calibri"/>
                  <a:ea typeface="Calibri"/>
                  <a:cs typeface="Calibri"/>
                  <a:sym typeface="Calibri"/>
                </a:rPr>
                <a:t>							input: switch</a:t>
              </a:r>
              <a:endParaRPr/>
            </a:p>
            <a:p>
              <a:pPr marL="6373813" marR="0" lvl="8" indent="0" algn="l" rtl="0">
                <a:spcBef>
                  <a:spcPts val="875"/>
                </a:spcBef>
                <a:spcAft>
                  <a:spcPts val="0"/>
                </a:spcAft>
                <a:buNone/>
              </a:pPr>
              <a:r>
                <a:rPr lang="en-IN" sz="1750" b="0" i="0" u="none" strike="noStrike" cap="none">
                  <a:solidFill>
                    <a:schemeClr val="dk1"/>
                  </a:solidFill>
                  <a:latin typeface="Calibri"/>
                  <a:ea typeface="Calibri"/>
                  <a:cs typeface="Calibri"/>
                  <a:sym typeface="Calibri"/>
                </a:rPr>
                <a:t>output: light bulb</a:t>
              </a:r>
              <a:endParaRPr/>
            </a:p>
            <a:p>
              <a:pPr marL="6373813" marR="0" lvl="8" indent="0" algn="l" rtl="0">
                <a:spcBef>
                  <a:spcPts val="875"/>
                </a:spcBef>
                <a:spcAft>
                  <a:spcPts val="0"/>
                </a:spcAft>
                <a:buNone/>
              </a:pPr>
              <a:r>
                <a:rPr lang="en-IN" sz="1750" b="0" i="0" u="none" strike="noStrike" cap="none">
                  <a:solidFill>
                    <a:schemeClr val="dk1"/>
                  </a:solidFill>
                  <a:latin typeface="Calibri"/>
                  <a:ea typeface="Calibri"/>
                  <a:cs typeface="Calibri"/>
                  <a:sym typeface="Calibri"/>
                </a:rPr>
                <a:t>actions: flip switch</a:t>
              </a:r>
              <a:endParaRPr/>
            </a:p>
            <a:p>
              <a:pPr marL="6373813" marR="0" lvl="8" indent="0" algn="l" rtl="0">
                <a:spcBef>
                  <a:spcPts val="875"/>
                </a:spcBef>
                <a:spcAft>
                  <a:spcPts val="0"/>
                </a:spcAft>
                <a:buNone/>
              </a:pPr>
              <a:r>
                <a:rPr lang="en-IN" sz="1750" b="0" i="0" u="none" strike="noStrike" cap="none">
                  <a:solidFill>
                    <a:schemeClr val="dk1"/>
                  </a:solidFill>
                  <a:latin typeface="Calibri"/>
                  <a:ea typeface="Calibri"/>
                  <a:cs typeface="Calibri"/>
                  <a:sym typeface="Calibri"/>
                </a:rPr>
                <a:t>states: on, off</a:t>
              </a:r>
              <a:endParaRPr/>
            </a:p>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p:txBody>
        </p:sp>
      </p:grpSp>
      <p:grpSp>
        <p:nvGrpSpPr>
          <p:cNvPr id="1885" name="Google Shape;1885;p177"/>
          <p:cNvGrpSpPr/>
          <p:nvPr/>
        </p:nvGrpSpPr>
        <p:grpSpPr>
          <a:xfrm>
            <a:off x="891989" y="4518212"/>
            <a:ext cx="3169023" cy="1620954"/>
            <a:chOff x="609600" y="1628775"/>
            <a:chExt cx="3529013" cy="1944688"/>
          </a:xfrm>
        </p:grpSpPr>
        <p:cxnSp>
          <p:nvCxnSpPr>
            <p:cNvPr id="1886" name="Google Shape;1886;p177"/>
            <p:cNvCxnSpPr/>
            <p:nvPr/>
          </p:nvCxnSpPr>
          <p:spPr>
            <a:xfrm>
              <a:off x="1114425" y="1916113"/>
              <a:ext cx="936625" cy="0"/>
            </a:xfrm>
            <a:prstGeom prst="straightConnector1">
              <a:avLst/>
            </a:prstGeom>
            <a:noFill/>
            <a:ln w="9525" cap="flat" cmpd="sng">
              <a:solidFill>
                <a:schemeClr val="dk1"/>
              </a:solidFill>
              <a:prstDash val="solid"/>
              <a:round/>
              <a:headEnd type="none" w="med" len="med"/>
              <a:tailEnd type="none" w="med" len="med"/>
            </a:ln>
          </p:spPr>
        </p:cxnSp>
        <p:cxnSp>
          <p:nvCxnSpPr>
            <p:cNvPr id="1887" name="Google Shape;1887;p177"/>
            <p:cNvCxnSpPr/>
            <p:nvPr/>
          </p:nvCxnSpPr>
          <p:spPr>
            <a:xfrm>
              <a:off x="1114425" y="1916113"/>
              <a:ext cx="0" cy="504825"/>
            </a:xfrm>
            <a:prstGeom prst="straightConnector1">
              <a:avLst/>
            </a:prstGeom>
            <a:noFill/>
            <a:ln w="9525" cap="flat" cmpd="sng">
              <a:solidFill>
                <a:schemeClr val="dk1"/>
              </a:solidFill>
              <a:prstDash val="solid"/>
              <a:round/>
              <a:headEnd type="none" w="med" len="med"/>
              <a:tailEnd type="none" w="med" len="med"/>
            </a:ln>
          </p:spPr>
        </p:cxnSp>
        <p:cxnSp>
          <p:nvCxnSpPr>
            <p:cNvPr id="1888" name="Google Shape;1888;p177"/>
            <p:cNvCxnSpPr/>
            <p:nvPr/>
          </p:nvCxnSpPr>
          <p:spPr>
            <a:xfrm>
              <a:off x="1114425" y="3068638"/>
              <a:ext cx="0" cy="503237"/>
            </a:xfrm>
            <a:prstGeom prst="straightConnector1">
              <a:avLst/>
            </a:prstGeom>
            <a:noFill/>
            <a:ln w="9525" cap="flat" cmpd="sng">
              <a:solidFill>
                <a:schemeClr val="dk1"/>
              </a:solidFill>
              <a:prstDash val="solid"/>
              <a:round/>
              <a:headEnd type="none" w="med" len="med"/>
              <a:tailEnd type="none" w="med" len="med"/>
            </a:ln>
          </p:spPr>
        </p:cxnSp>
        <p:cxnSp>
          <p:nvCxnSpPr>
            <p:cNvPr id="1889" name="Google Shape;1889;p177"/>
            <p:cNvCxnSpPr/>
            <p:nvPr/>
          </p:nvCxnSpPr>
          <p:spPr>
            <a:xfrm>
              <a:off x="1114425" y="3571875"/>
              <a:ext cx="2736850" cy="1588"/>
            </a:xfrm>
            <a:prstGeom prst="straightConnector1">
              <a:avLst/>
            </a:prstGeom>
            <a:noFill/>
            <a:ln w="9525" cap="flat" cmpd="sng">
              <a:solidFill>
                <a:schemeClr val="dk1"/>
              </a:solidFill>
              <a:prstDash val="solid"/>
              <a:round/>
              <a:headEnd type="none" w="med" len="med"/>
              <a:tailEnd type="none" w="med" len="med"/>
            </a:ln>
          </p:spPr>
        </p:cxnSp>
        <p:cxnSp>
          <p:nvCxnSpPr>
            <p:cNvPr id="1890" name="Google Shape;1890;p177"/>
            <p:cNvCxnSpPr/>
            <p:nvPr/>
          </p:nvCxnSpPr>
          <p:spPr>
            <a:xfrm>
              <a:off x="2843213" y="1916113"/>
              <a:ext cx="1008062" cy="0"/>
            </a:xfrm>
            <a:prstGeom prst="straightConnector1">
              <a:avLst/>
            </a:prstGeom>
            <a:noFill/>
            <a:ln w="9525" cap="flat" cmpd="sng">
              <a:solidFill>
                <a:schemeClr val="dk1"/>
              </a:solidFill>
              <a:prstDash val="solid"/>
              <a:round/>
              <a:headEnd type="none" w="med" len="med"/>
              <a:tailEnd type="none" w="med" len="med"/>
            </a:ln>
          </p:spPr>
        </p:cxnSp>
        <p:cxnSp>
          <p:nvCxnSpPr>
            <p:cNvPr id="1891" name="Google Shape;1891;p177"/>
            <p:cNvCxnSpPr/>
            <p:nvPr/>
          </p:nvCxnSpPr>
          <p:spPr>
            <a:xfrm>
              <a:off x="3849688" y="1916113"/>
              <a:ext cx="0" cy="1655762"/>
            </a:xfrm>
            <a:prstGeom prst="straightConnector1">
              <a:avLst/>
            </a:prstGeom>
            <a:noFill/>
            <a:ln w="9525" cap="flat" cmpd="sng">
              <a:solidFill>
                <a:schemeClr val="dk1"/>
              </a:solidFill>
              <a:prstDash val="solid"/>
              <a:round/>
              <a:headEnd type="none" w="med" len="med"/>
              <a:tailEnd type="none" w="med" len="med"/>
            </a:ln>
          </p:spPr>
        </p:cxnSp>
        <p:cxnSp>
          <p:nvCxnSpPr>
            <p:cNvPr id="1892" name="Google Shape;1892;p177"/>
            <p:cNvCxnSpPr/>
            <p:nvPr/>
          </p:nvCxnSpPr>
          <p:spPr>
            <a:xfrm rot="10800000" flipH="1">
              <a:off x="2090738" y="1628775"/>
              <a:ext cx="647700" cy="287338"/>
            </a:xfrm>
            <a:prstGeom prst="straightConnector1">
              <a:avLst/>
            </a:prstGeom>
            <a:noFill/>
            <a:ln w="9525" cap="flat" cmpd="sng">
              <a:solidFill>
                <a:schemeClr val="dk1"/>
              </a:solidFill>
              <a:prstDash val="solid"/>
              <a:round/>
              <a:headEnd type="none" w="med" len="med"/>
              <a:tailEnd type="none" w="med" len="med"/>
            </a:ln>
          </p:spPr>
        </p:cxnSp>
        <p:sp>
          <p:nvSpPr>
            <p:cNvPr id="1893" name="Google Shape;1893;p177"/>
            <p:cNvSpPr/>
            <p:nvPr/>
          </p:nvSpPr>
          <p:spPr>
            <a:xfrm>
              <a:off x="2057400" y="1889125"/>
              <a:ext cx="71438" cy="7143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4" name="Google Shape;1894;p177"/>
            <p:cNvSpPr/>
            <p:nvPr/>
          </p:nvSpPr>
          <p:spPr>
            <a:xfrm>
              <a:off x="2820988" y="1889125"/>
              <a:ext cx="71437" cy="7143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5" name="Google Shape;1895;p177"/>
            <p:cNvSpPr/>
            <p:nvPr/>
          </p:nvSpPr>
          <p:spPr>
            <a:xfrm>
              <a:off x="609600" y="2420938"/>
              <a:ext cx="1008063" cy="6477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BATTERY</a:t>
              </a:r>
              <a:endParaRPr/>
            </a:p>
          </p:txBody>
        </p:sp>
        <p:sp>
          <p:nvSpPr>
            <p:cNvPr id="1896" name="Google Shape;1896;p177"/>
            <p:cNvSpPr/>
            <p:nvPr/>
          </p:nvSpPr>
          <p:spPr>
            <a:xfrm>
              <a:off x="3559175" y="2276475"/>
              <a:ext cx="579438" cy="869950"/>
            </a:xfrm>
            <a:custGeom>
              <a:avLst/>
              <a:gdLst/>
              <a:ahLst/>
              <a:cxnLst/>
              <a:rect l="l" t="t" r="r" b="b"/>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178"/>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902" name="Google Shape;1902;p178"/>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Simple Computer</a:t>
            </a:r>
            <a:endParaRPr sz="2563">
              <a:solidFill>
                <a:schemeClr val="dk1"/>
              </a:solidFill>
              <a:latin typeface="Arial"/>
              <a:ea typeface="Arial"/>
              <a:cs typeface="Arial"/>
              <a:sym typeface="Arial"/>
            </a:endParaRPr>
          </a:p>
        </p:txBody>
      </p:sp>
      <p:sp>
        <p:nvSpPr>
          <p:cNvPr id="1903" name="Google Shape;1903;p178"/>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904" name="Google Shape;1904;p178"/>
          <p:cNvGrpSpPr/>
          <p:nvPr/>
        </p:nvGrpSpPr>
        <p:grpSpPr>
          <a:xfrm>
            <a:off x="0" y="586958"/>
            <a:ext cx="12105503" cy="5979173"/>
            <a:chOff x="127862" y="1268442"/>
            <a:chExt cx="9296400" cy="846250"/>
          </a:xfrm>
        </p:grpSpPr>
        <p:sp>
          <p:nvSpPr>
            <p:cNvPr id="1905" name="Google Shape;1905;p178"/>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906" name="Google Shape;1906;p178"/>
            <p:cNvSpPr txBox="1"/>
            <p:nvPr/>
          </p:nvSpPr>
          <p:spPr>
            <a:xfrm>
              <a:off x="168600" y="1274313"/>
              <a:ext cx="9214355" cy="744885"/>
            </a:xfrm>
            <a:prstGeom prst="rect">
              <a:avLst/>
            </a:prstGeom>
            <a:noFill/>
            <a:ln>
              <a:noFill/>
            </a:ln>
          </p:spPr>
          <p:txBody>
            <a:bodyPr spcFirstLastPara="1" wrap="square" lIns="0" tIns="0" rIns="0" bIns="0" anchor="t" anchorCtr="0">
              <a:spAutoFit/>
            </a:bodyPr>
            <a:lstStyle/>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l" rtl="0">
                <a:spcBef>
                  <a:spcPts val="875"/>
                </a:spcBef>
                <a:spcAft>
                  <a:spcPts val="0"/>
                </a:spcAft>
                <a:buNone/>
              </a:pPr>
              <a:r>
                <a:rPr lang="en-IN" sz="1750">
                  <a:solidFill>
                    <a:schemeClr val="dk1"/>
                  </a:solidFill>
                  <a:latin typeface="Calibri"/>
                  <a:ea typeface="Calibri"/>
                  <a:cs typeface="Calibri"/>
                  <a:sym typeface="Calibri"/>
                </a:rPr>
                <a:t>							input: switch</a:t>
              </a:r>
              <a:endParaRPr/>
            </a:p>
            <a:p>
              <a:pPr marL="6373813" marR="0" lvl="8" indent="0" algn="l" rtl="0">
                <a:spcBef>
                  <a:spcPts val="875"/>
                </a:spcBef>
                <a:spcAft>
                  <a:spcPts val="0"/>
                </a:spcAft>
                <a:buNone/>
              </a:pPr>
              <a:r>
                <a:rPr lang="en-IN" sz="1750" b="0" i="0" u="none" strike="noStrike" cap="none">
                  <a:solidFill>
                    <a:schemeClr val="dk1"/>
                  </a:solidFill>
                  <a:latin typeface="Calibri"/>
                  <a:ea typeface="Calibri"/>
                  <a:cs typeface="Calibri"/>
                  <a:sym typeface="Calibri"/>
                </a:rPr>
                <a:t>output: light bulb</a:t>
              </a:r>
              <a:endParaRPr/>
            </a:p>
            <a:p>
              <a:pPr marL="6373813" marR="0" lvl="8" indent="0" algn="l" rtl="0">
                <a:spcBef>
                  <a:spcPts val="875"/>
                </a:spcBef>
                <a:spcAft>
                  <a:spcPts val="0"/>
                </a:spcAft>
                <a:buNone/>
              </a:pPr>
              <a:r>
                <a:rPr lang="en-IN" sz="1750" b="0" i="0" u="none" strike="noStrike" cap="none">
                  <a:solidFill>
                    <a:schemeClr val="dk1"/>
                  </a:solidFill>
                  <a:latin typeface="Calibri"/>
                  <a:ea typeface="Calibri"/>
                  <a:cs typeface="Calibri"/>
                  <a:sym typeface="Calibri"/>
                </a:rPr>
                <a:t>actions: flip switch</a:t>
              </a:r>
              <a:endParaRPr/>
            </a:p>
            <a:p>
              <a:pPr marL="6373813" marR="0" lvl="8" indent="0" algn="l" rtl="0">
                <a:spcBef>
                  <a:spcPts val="875"/>
                </a:spcBef>
                <a:spcAft>
                  <a:spcPts val="0"/>
                </a:spcAft>
                <a:buNone/>
              </a:pPr>
              <a:r>
                <a:rPr lang="en-IN" sz="1750" b="0" i="0" u="none" strike="noStrike" cap="none">
                  <a:solidFill>
                    <a:schemeClr val="dk1"/>
                  </a:solidFill>
                  <a:latin typeface="Calibri"/>
                  <a:ea typeface="Calibri"/>
                  <a:cs typeface="Calibri"/>
                  <a:sym typeface="Calibri"/>
                </a:rPr>
                <a:t>states: on, off</a:t>
              </a:r>
              <a:endParaRPr/>
            </a:p>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a:p>
              <a:pPr marL="6373813" marR="0" lvl="8"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bulb is on if and only if there was an odd number of flips</a:t>
              </a:r>
              <a:endParaRPr/>
            </a:p>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p:txBody>
        </p:sp>
      </p:grpSp>
      <p:grpSp>
        <p:nvGrpSpPr>
          <p:cNvPr id="1907" name="Google Shape;1907;p178"/>
          <p:cNvGrpSpPr/>
          <p:nvPr/>
        </p:nvGrpSpPr>
        <p:grpSpPr>
          <a:xfrm>
            <a:off x="1444111" y="1557943"/>
            <a:ext cx="3528220" cy="1944688"/>
            <a:chOff x="8060063" y="2072528"/>
            <a:chExt cx="3528220" cy="1944688"/>
          </a:xfrm>
        </p:grpSpPr>
        <p:grpSp>
          <p:nvGrpSpPr>
            <p:cNvPr id="1908" name="Google Shape;1908;p178"/>
            <p:cNvGrpSpPr/>
            <p:nvPr/>
          </p:nvGrpSpPr>
          <p:grpSpPr>
            <a:xfrm>
              <a:off x="8564095" y="2072528"/>
              <a:ext cx="3024188" cy="1944688"/>
              <a:chOff x="1114425" y="1628775"/>
              <a:chExt cx="3024188" cy="1944688"/>
            </a:xfrm>
          </p:grpSpPr>
          <p:cxnSp>
            <p:nvCxnSpPr>
              <p:cNvPr id="1909" name="Google Shape;1909;p178"/>
              <p:cNvCxnSpPr/>
              <p:nvPr/>
            </p:nvCxnSpPr>
            <p:spPr>
              <a:xfrm>
                <a:off x="1114425" y="1916113"/>
                <a:ext cx="936625" cy="0"/>
              </a:xfrm>
              <a:prstGeom prst="straightConnector1">
                <a:avLst/>
              </a:prstGeom>
              <a:noFill/>
              <a:ln w="9525" cap="flat" cmpd="sng">
                <a:solidFill>
                  <a:schemeClr val="dk1"/>
                </a:solidFill>
                <a:prstDash val="solid"/>
                <a:round/>
                <a:headEnd type="none" w="med" len="med"/>
                <a:tailEnd type="none" w="med" len="med"/>
              </a:ln>
            </p:spPr>
          </p:cxnSp>
          <p:cxnSp>
            <p:nvCxnSpPr>
              <p:cNvPr id="1910" name="Google Shape;1910;p178"/>
              <p:cNvCxnSpPr/>
              <p:nvPr/>
            </p:nvCxnSpPr>
            <p:spPr>
              <a:xfrm>
                <a:off x="1114425" y="1916113"/>
                <a:ext cx="0" cy="504825"/>
              </a:xfrm>
              <a:prstGeom prst="straightConnector1">
                <a:avLst/>
              </a:prstGeom>
              <a:noFill/>
              <a:ln w="9525" cap="flat" cmpd="sng">
                <a:solidFill>
                  <a:schemeClr val="dk1"/>
                </a:solidFill>
                <a:prstDash val="solid"/>
                <a:round/>
                <a:headEnd type="none" w="med" len="med"/>
                <a:tailEnd type="none" w="med" len="med"/>
              </a:ln>
            </p:spPr>
          </p:cxnSp>
          <p:cxnSp>
            <p:nvCxnSpPr>
              <p:cNvPr id="1911" name="Google Shape;1911;p178"/>
              <p:cNvCxnSpPr/>
              <p:nvPr/>
            </p:nvCxnSpPr>
            <p:spPr>
              <a:xfrm>
                <a:off x="1114425" y="3068638"/>
                <a:ext cx="0" cy="503237"/>
              </a:xfrm>
              <a:prstGeom prst="straightConnector1">
                <a:avLst/>
              </a:prstGeom>
              <a:noFill/>
              <a:ln w="9525" cap="flat" cmpd="sng">
                <a:solidFill>
                  <a:schemeClr val="dk1"/>
                </a:solidFill>
                <a:prstDash val="solid"/>
                <a:round/>
                <a:headEnd type="none" w="med" len="med"/>
                <a:tailEnd type="none" w="med" len="med"/>
              </a:ln>
            </p:spPr>
          </p:cxnSp>
          <p:cxnSp>
            <p:nvCxnSpPr>
              <p:cNvPr id="1912" name="Google Shape;1912;p178"/>
              <p:cNvCxnSpPr/>
              <p:nvPr/>
            </p:nvCxnSpPr>
            <p:spPr>
              <a:xfrm>
                <a:off x="1114425" y="3571875"/>
                <a:ext cx="2736850" cy="1588"/>
              </a:xfrm>
              <a:prstGeom prst="straightConnector1">
                <a:avLst/>
              </a:prstGeom>
              <a:noFill/>
              <a:ln w="9525" cap="flat" cmpd="sng">
                <a:solidFill>
                  <a:schemeClr val="dk1"/>
                </a:solidFill>
                <a:prstDash val="solid"/>
                <a:round/>
                <a:headEnd type="none" w="med" len="med"/>
                <a:tailEnd type="none" w="med" len="med"/>
              </a:ln>
            </p:spPr>
          </p:cxnSp>
          <p:cxnSp>
            <p:nvCxnSpPr>
              <p:cNvPr id="1913" name="Google Shape;1913;p178"/>
              <p:cNvCxnSpPr/>
              <p:nvPr/>
            </p:nvCxnSpPr>
            <p:spPr>
              <a:xfrm>
                <a:off x="2843213" y="1916113"/>
                <a:ext cx="1008062" cy="0"/>
              </a:xfrm>
              <a:prstGeom prst="straightConnector1">
                <a:avLst/>
              </a:prstGeom>
              <a:noFill/>
              <a:ln w="9525" cap="flat" cmpd="sng">
                <a:solidFill>
                  <a:schemeClr val="dk1"/>
                </a:solidFill>
                <a:prstDash val="solid"/>
                <a:round/>
                <a:headEnd type="none" w="med" len="med"/>
                <a:tailEnd type="none" w="med" len="med"/>
              </a:ln>
            </p:spPr>
          </p:cxnSp>
          <p:cxnSp>
            <p:nvCxnSpPr>
              <p:cNvPr id="1914" name="Google Shape;1914;p178"/>
              <p:cNvCxnSpPr/>
              <p:nvPr/>
            </p:nvCxnSpPr>
            <p:spPr>
              <a:xfrm>
                <a:off x="3849688" y="1916113"/>
                <a:ext cx="0" cy="1655762"/>
              </a:xfrm>
              <a:prstGeom prst="straightConnector1">
                <a:avLst/>
              </a:prstGeom>
              <a:noFill/>
              <a:ln w="9525" cap="flat" cmpd="sng">
                <a:solidFill>
                  <a:schemeClr val="dk1"/>
                </a:solidFill>
                <a:prstDash val="solid"/>
                <a:round/>
                <a:headEnd type="none" w="med" len="med"/>
                <a:tailEnd type="none" w="med" len="med"/>
              </a:ln>
            </p:spPr>
          </p:cxnSp>
          <p:cxnSp>
            <p:nvCxnSpPr>
              <p:cNvPr id="1915" name="Google Shape;1915;p178"/>
              <p:cNvCxnSpPr/>
              <p:nvPr/>
            </p:nvCxnSpPr>
            <p:spPr>
              <a:xfrm rot="10800000" flipH="1">
                <a:off x="2090738" y="1628775"/>
                <a:ext cx="647700" cy="287338"/>
              </a:xfrm>
              <a:prstGeom prst="straightConnector1">
                <a:avLst/>
              </a:prstGeom>
              <a:noFill/>
              <a:ln w="9525" cap="flat" cmpd="sng">
                <a:solidFill>
                  <a:schemeClr val="dk1"/>
                </a:solidFill>
                <a:prstDash val="solid"/>
                <a:round/>
                <a:headEnd type="none" w="med" len="med"/>
                <a:tailEnd type="none" w="med" len="med"/>
              </a:ln>
            </p:spPr>
          </p:cxnSp>
          <p:sp>
            <p:nvSpPr>
              <p:cNvPr id="1916" name="Google Shape;1916;p178"/>
              <p:cNvSpPr/>
              <p:nvPr/>
            </p:nvSpPr>
            <p:spPr>
              <a:xfrm>
                <a:off x="2057400" y="1889125"/>
                <a:ext cx="71438" cy="7143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7" name="Google Shape;1917;p178"/>
              <p:cNvSpPr/>
              <p:nvPr/>
            </p:nvSpPr>
            <p:spPr>
              <a:xfrm>
                <a:off x="2820988" y="1889125"/>
                <a:ext cx="71437" cy="7143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8" name="Google Shape;1918;p178"/>
              <p:cNvSpPr/>
              <p:nvPr/>
            </p:nvSpPr>
            <p:spPr>
              <a:xfrm>
                <a:off x="3559175" y="2276475"/>
                <a:ext cx="579438" cy="869950"/>
              </a:xfrm>
              <a:custGeom>
                <a:avLst/>
                <a:gdLst/>
                <a:ahLst/>
                <a:cxnLst/>
                <a:rect l="l" t="t" r="r" b="b"/>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19" name="Google Shape;1919;p178"/>
            <p:cNvSpPr/>
            <p:nvPr/>
          </p:nvSpPr>
          <p:spPr>
            <a:xfrm>
              <a:off x="8060063" y="2857220"/>
              <a:ext cx="1008063" cy="6477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BATTERY</a:t>
              </a:r>
              <a:endParaRPr/>
            </a:p>
          </p:txBody>
        </p:sp>
      </p:grpSp>
      <p:grpSp>
        <p:nvGrpSpPr>
          <p:cNvPr id="1920" name="Google Shape;1920;p178"/>
          <p:cNvGrpSpPr/>
          <p:nvPr/>
        </p:nvGrpSpPr>
        <p:grpSpPr>
          <a:xfrm>
            <a:off x="1347274" y="4487812"/>
            <a:ext cx="3335338" cy="1379538"/>
            <a:chOff x="5003800" y="2054225"/>
            <a:chExt cx="3335338" cy="1379538"/>
          </a:xfrm>
        </p:grpSpPr>
        <p:sp>
          <p:nvSpPr>
            <p:cNvPr id="1921" name="Google Shape;1921;p178"/>
            <p:cNvSpPr/>
            <p:nvPr/>
          </p:nvSpPr>
          <p:spPr>
            <a:xfrm>
              <a:off x="5976938" y="2446338"/>
              <a:ext cx="609600" cy="6096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2" name="Google Shape;1922;p178"/>
            <p:cNvSpPr/>
            <p:nvPr/>
          </p:nvSpPr>
          <p:spPr>
            <a:xfrm>
              <a:off x="7729538" y="2370138"/>
              <a:ext cx="609600" cy="6096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3" name="Google Shape;1923;p178"/>
            <p:cNvSpPr/>
            <p:nvPr/>
          </p:nvSpPr>
          <p:spPr>
            <a:xfrm>
              <a:off x="6510338" y="2420938"/>
              <a:ext cx="1295400" cy="1016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4" name="Google Shape;1924;p178"/>
            <p:cNvSpPr/>
            <p:nvPr/>
          </p:nvSpPr>
          <p:spPr>
            <a:xfrm rot="10800000" flipH="1">
              <a:off x="6586538" y="2890838"/>
              <a:ext cx="1295400" cy="1778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25" name="Google Shape;1925;p178"/>
            <p:cNvCxnSpPr/>
            <p:nvPr/>
          </p:nvCxnSpPr>
          <p:spPr>
            <a:xfrm>
              <a:off x="5595938" y="2751138"/>
              <a:ext cx="381000" cy="0"/>
            </a:xfrm>
            <a:prstGeom prst="straightConnector1">
              <a:avLst/>
            </a:prstGeom>
            <a:noFill/>
            <a:ln w="9525" cap="flat" cmpd="sng">
              <a:solidFill>
                <a:schemeClr val="dk1"/>
              </a:solidFill>
              <a:prstDash val="solid"/>
              <a:round/>
              <a:headEnd type="none" w="med" len="med"/>
              <a:tailEnd type="triangle" w="med" len="med"/>
            </a:ln>
          </p:spPr>
        </p:cxnSp>
        <p:sp>
          <p:nvSpPr>
            <p:cNvPr id="1926" name="Google Shape;1926;p178"/>
            <p:cNvSpPr txBox="1"/>
            <p:nvPr/>
          </p:nvSpPr>
          <p:spPr>
            <a:xfrm>
              <a:off x="6064250" y="2565400"/>
              <a:ext cx="446088"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off</a:t>
              </a:r>
              <a:endParaRPr/>
            </a:p>
          </p:txBody>
        </p:sp>
        <p:sp>
          <p:nvSpPr>
            <p:cNvPr id="1927" name="Google Shape;1927;p178"/>
            <p:cNvSpPr txBox="1"/>
            <p:nvPr/>
          </p:nvSpPr>
          <p:spPr>
            <a:xfrm>
              <a:off x="7823200" y="2492375"/>
              <a:ext cx="415925"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on</a:t>
              </a:r>
              <a:endParaRPr/>
            </a:p>
          </p:txBody>
        </p:sp>
        <p:sp>
          <p:nvSpPr>
            <p:cNvPr id="1928" name="Google Shape;1928;p178"/>
            <p:cNvSpPr txBox="1"/>
            <p:nvPr/>
          </p:nvSpPr>
          <p:spPr>
            <a:xfrm>
              <a:off x="5003800" y="2557463"/>
              <a:ext cx="57150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start</a:t>
              </a:r>
              <a:endParaRPr/>
            </a:p>
          </p:txBody>
        </p:sp>
        <p:sp>
          <p:nvSpPr>
            <p:cNvPr id="1929" name="Google Shape;1929;p178"/>
            <p:cNvSpPr txBox="1"/>
            <p:nvPr/>
          </p:nvSpPr>
          <p:spPr>
            <a:xfrm>
              <a:off x="7067550" y="2054225"/>
              <a:ext cx="234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i="1">
                  <a:solidFill>
                    <a:schemeClr val="dk1"/>
                  </a:solidFill>
                  <a:latin typeface="Garamond"/>
                  <a:ea typeface="Garamond"/>
                  <a:cs typeface="Garamond"/>
                  <a:sym typeface="Garamond"/>
                </a:rPr>
                <a:t>f</a:t>
              </a:r>
              <a:endParaRPr/>
            </a:p>
          </p:txBody>
        </p:sp>
        <p:sp>
          <p:nvSpPr>
            <p:cNvPr id="1930" name="Google Shape;1930;p178"/>
            <p:cNvSpPr txBox="1"/>
            <p:nvPr/>
          </p:nvSpPr>
          <p:spPr>
            <a:xfrm>
              <a:off x="7051675" y="3067050"/>
              <a:ext cx="234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i="1">
                  <a:solidFill>
                    <a:schemeClr val="dk1"/>
                  </a:solidFill>
                  <a:latin typeface="Garamond"/>
                  <a:ea typeface="Garamond"/>
                  <a:cs typeface="Garamond"/>
                  <a:sym typeface="Garamond"/>
                </a:rPr>
                <a:t>f</a:t>
              </a:r>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79"/>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936" name="Google Shape;1936;p179"/>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Another “computer”</a:t>
            </a:r>
            <a:endParaRPr sz="2563">
              <a:solidFill>
                <a:schemeClr val="dk1"/>
              </a:solidFill>
              <a:latin typeface="Arial"/>
              <a:ea typeface="Arial"/>
              <a:cs typeface="Arial"/>
              <a:sym typeface="Arial"/>
            </a:endParaRPr>
          </a:p>
        </p:txBody>
      </p:sp>
      <p:sp>
        <p:nvSpPr>
          <p:cNvPr id="1937" name="Google Shape;1937;p179"/>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938" name="Google Shape;1938;p179"/>
          <p:cNvGrpSpPr/>
          <p:nvPr/>
        </p:nvGrpSpPr>
        <p:grpSpPr>
          <a:xfrm>
            <a:off x="0" y="586958"/>
            <a:ext cx="12105503" cy="5979173"/>
            <a:chOff x="127862" y="1268442"/>
            <a:chExt cx="9296400" cy="846250"/>
          </a:xfrm>
        </p:grpSpPr>
        <p:sp>
          <p:nvSpPr>
            <p:cNvPr id="1939" name="Google Shape;1939;p179"/>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940" name="Google Shape;1940;p179"/>
            <p:cNvSpPr txBox="1"/>
            <p:nvPr/>
          </p:nvSpPr>
          <p:spPr>
            <a:xfrm>
              <a:off x="168600" y="1274313"/>
              <a:ext cx="9214355" cy="800425"/>
            </a:xfrm>
            <a:prstGeom prst="rect">
              <a:avLst/>
            </a:prstGeom>
            <a:noFill/>
            <a:ln>
              <a:noFill/>
            </a:ln>
          </p:spPr>
          <p:txBody>
            <a:bodyPr spcFirstLastPara="1" wrap="square" lIns="0" tIns="0" rIns="0" bIns="0" anchor="t" anchorCtr="0">
              <a:spAutoFit/>
            </a:bodyPr>
            <a:lstStyle/>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l" rtl="0">
                <a:spcBef>
                  <a:spcPts val="875"/>
                </a:spcBef>
                <a:spcAft>
                  <a:spcPts val="0"/>
                </a:spcAft>
                <a:buNone/>
              </a:pPr>
              <a:r>
                <a:rPr lang="en-IN" sz="1750">
                  <a:solidFill>
                    <a:schemeClr val="dk1"/>
                  </a:solidFill>
                  <a:latin typeface="Calibri"/>
                  <a:ea typeface="Calibri"/>
                  <a:cs typeface="Calibri"/>
                  <a:sym typeface="Calibri"/>
                </a:rPr>
                <a:t>							inputs: switches 1 and 2</a:t>
              </a:r>
              <a:endParaRPr/>
            </a:p>
            <a:p>
              <a:pPr marL="6373813" marR="0" lvl="8" indent="0" algn="l" rtl="0">
                <a:spcBef>
                  <a:spcPts val="875"/>
                </a:spcBef>
                <a:spcAft>
                  <a:spcPts val="0"/>
                </a:spcAft>
                <a:buNone/>
              </a:pPr>
              <a:r>
                <a:rPr lang="en-IN" sz="1750" b="0" i="0" u="none" strike="noStrike" cap="none">
                  <a:solidFill>
                    <a:schemeClr val="dk1"/>
                  </a:solidFill>
                  <a:latin typeface="Calibri"/>
                  <a:ea typeface="Calibri"/>
                  <a:cs typeface="Calibri"/>
                  <a:sym typeface="Calibri"/>
                </a:rPr>
                <a:t>actions: 1 for “flip switch 1”</a:t>
              </a:r>
              <a:endParaRPr/>
            </a:p>
            <a:p>
              <a:pPr marL="6373813" marR="0" lvl="8" indent="0" algn="l" rtl="0">
                <a:spcBef>
                  <a:spcPts val="875"/>
                </a:spcBef>
                <a:spcAft>
                  <a:spcPts val="0"/>
                </a:spcAft>
                <a:buNone/>
              </a:pPr>
              <a:r>
                <a:rPr lang="en-IN" sz="1750" b="0" i="0" u="none" strike="noStrike" cap="none">
                  <a:solidFill>
                    <a:schemeClr val="dk1"/>
                  </a:solidFill>
                  <a:latin typeface="Calibri"/>
                  <a:ea typeface="Calibri"/>
                  <a:cs typeface="Calibri"/>
                  <a:sym typeface="Calibri"/>
                </a:rPr>
                <a:t>actions: 2 for “flip switch 2”</a:t>
              </a:r>
              <a:endParaRPr/>
            </a:p>
            <a:p>
              <a:pPr marL="6373813" marR="0" lvl="8" indent="0" algn="l" rtl="0">
                <a:spcBef>
                  <a:spcPts val="875"/>
                </a:spcBef>
                <a:spcAft>
                  <a:spcPts val="0"/>
                </a:spcAft>
                <a:buNone/>
              </a:pPr>
              <a:r>
                <a:rPr lang="en-IN" sz="1750" b="0" i="0" u="none" strike="noStrike" cap="none">
                  <a:solidFill>
                    <a:schemeClr val="dk1"/>
                  </a:solidFill>
                  <a:latin typeface="Calibri"/>
                  <a:ea typeface="Calibri"/>
                  <a:cs typeface="Calibri"/>
                  <a:sym typeface="Calibri"/>
                </a:rPr>
                <a:t>states: on, off</a:t>
              </a:r>
              <a:endParaRPr/>
            </a:p>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a:p>
              <a:pPr marL="6373813" marR="0" lvl="8"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bulb is on if and only if both switches were flipped an odd number of times</a:t>
              </a:r>
              <a:endParaRPr/>
            </a:p>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p:txBody>
        </p:sp>
      </p:grpSp>
      <p:grpSp>
        <p:nvGrpSpPr>
          <p:cNvPr id="1941" name="Google Shape;1941;p179"/>
          <p:cNvGrpSpPr/>
          <p:nvPr/>
        </p:nvGrpSpPr>
        <p:grpSpPr>
          <a:xfrm>
            <a:off x="701231" y="1250950"/>
            <a:ext cx="3529013" cy="2139950"/>
            <a:chOff x="609600" y="1477963"/>
            <a:chExt cx="3529013" cy="2139950"/>
          </a:xfrm>
        </p:grpSpPr>
        <p:cxnSp>
          <p:nvCxnSpPr>
            <p:cNvPr id="1942" name="Google Shape;1942;p179"/>
            <p:cNvCxnSpPr/>
            <p:nvPr/>
          </p:nvCxnSpPr>
          <p:spPr>
            <a:xfrm>
              <a:off x="1114425" y="1916113"/>
              <a:ext cx="936625" cy="0"/>
            </a:xfrm>
            <a:prstGeom prst="straightConnector1">
              <a:avLst/>
            </a:prstGeom>
            <a:noFill/>
            <a:ln w="9525" cap="flat" cmpd="sng">
              <a:solidFill>
                <a:schemeClr val="dk1"/>
              </a:solidFill>
              <a:prstDash val="solid"/>
              <a:round/>
              <a:headEnd type="none" w="med" len="med"/>
              <a:tailEnd type="none" w="med" len="med"/>
            </a:ln>
          </p:spPr>
        </p:cxnSp>
        <p:cxnSp>
          <p:nvCxnSpPr>
            <p:cNvPr id="1943" name="Google Shape;1943;p179"/>
            <p:cNvCxnSpPr/>
            <p:nvPr/>
          </p:nvCxnSpPr>
          <p:spPr>
            <a:xfrm>
              <a:off x="1114425" y="1916113"/>
              <a:ext cx="0" cy="504825"/>
            </a:xfrm>
            <a:prstGeom prst="straightConnector1">
              <a:avLst/>
            </a:prstGeom>
            <a:noFill/>
            <a:ln w="9525" cap="flat" cmpd="sng">
              <a:solidFill>
                <a:schemeClr val="dk1"/>
              </a:solidFill>
              <a:prstDash val="solid"/>
              <a:round/>
              <a:headEnd type="none" w="med" len="med"/>
              <a:tailEnd type="none" w="med" len="med"/>
            </a:ln>
          </p:spPr>
        </p:cxnSp>
        <p:cxnSp>
          <p:nvCxnSpPr>
            <p:cNvPr id="1944" name="Google Shape;1944;p179"/>
            <p:cNvCxnSpPr/>
            <p:nvPr/>
          </p:nvCxnSpPr>
          <p:spPr>
            <a:xfrm>
              <a:off x="1114425" y="3068638"/>
              <a:ext cx="0" cy="503237"/>
            </a:xfrm>
            <a:prstGeom prst="straightConnector1">
              <a:avLst/>
            </a:prstGeom>
            <a:noFill/>
            <a:ln w="9525" cap="flat" cmpd="sng">
              <a:solidFill>
                <a:schemeClr val="dk1"/>
              </a:solidFill>
              <a:prstDash val="solid"/>
              <a:round/>
              <a:headEnd type="none" w="med" len="med"/>
              <a:tailEnd type="none" w="med" len="med"/>
            </a:ln>
          </p:spPr>
        </p:cxnSp>
        <p:cxnSp>
          <p:nvCxnSpPr>
            <p:cNvPr id="1945" name="Google Shape;1945;p179"/>
            <p:cNvCxnSpPr/>
            <p:nvPr/>
          </p:nvCxnSpPr>
          <p:spPr>
            <a:xfrm>
              <a:off x="2843213" y="1916113"/>
              <a:ext cx="1008062" cy="0"/>
            </a:xfrm>
            <a:prstGeom prst="straightConnector1">
              <a:avLst/>
            </a:prstGeom>
            <a:noFill/>
            <a:ln w="9525" cap="flat" cmpd="sng">
              <a:solidFill>
                <a:schemeClr val="dk1"/>
              </a:solidFill>
              <a:prstDash val="solid"/>
              <a:round/>
              <a:headEnd type="none" w="med" len="med"/>
              <a:tailEnd type="none" w="med" len="med"/>
            </a:ln>
          </p:spPr>
        </p:cxnSp>
        <p:cxnSp>
          <p:nvCxnSpPr>
            <p:cNvPr id="1946" name="Google Shape;1946;p179"/>
            <p:cNvCxnSpPr/>
            <p:nvPr/>
          </p:nvCxnSpPr>
          <p:spPr>
            <a:xfrm>
              <a:off x="3849688" y="1916113"/>
              <a:ext cx="0" cy="1655762"/>
            </a:xfrm>
            <a:prstGeom prst="straightConnector1">
              <a:avLst/>
            </a:prstGeom>
            <a:noFill/>
            <a:ln w="9525" cap="flat" cmpd="sng">
              <a:solidFill>
                <a:schemeClr val="dk1"/>
              </a:solidFill>
              <a:prstDash val="solid"/>
              <a:round/>
              <a:headEnd type="none" w="med" len="med"/>
              <a:tailEnd type="none" w="med" len="med"/>
            </a:ln>
          </p:spPr>
        </p:cxnSp>
        <p:cxnSp>
          <p:nvCxnSpPr>
            <p:cNvPr id="1947" name="Google Shape;1947;p179"/>
            <p:cNvCxnSpPr/>
            <p:nvPr/>
          </p:nvCxnSpPr>
          <p:spPr>
            <a:xfrm rot="10800000" flipH="1">
              <a:off x="2090738" y="1628775"/>
              <a:ext cx="647700" cy="287338"/>
            </a:xfrm>
            <a:prstGeom prst="straightConnector1">
              <a:avLst/>
            </a:prstGeom>
            <a:noFill/>
            <a:ln w="9525" cap="flat" cmpd="sng">
              <a:solidFill>
                <a:schemeClr val="dk1"/>
              </a:solidFill>
              <a:prstDash val="solid"/>
              <a:round/>
              <a:headEnd type="none" w="med" len="med"/>
              <a:tailEnd type="none" w="med" len="med"/>
            </a:ln>
          </p:spPr>
        </p:cxnSp>
        <p:sp>
          <p:nvSpPr>
            <p:cNvPr id="1948" name="Google Shape;1948;p179"/>
            <p:cNvSpPr/>
            <p:nvPr/>
          </p:nvSpPr>
          <p:spPr>
            <a:xfrm>
              <a:off x="2057400" y="1889125"/>
              <a:ext cx="71438" cy="7143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9" name="Google Shape;1949;p179"/>
            <p:cNvSpPr/>
            <p:nvPr/>
          </p:nvSpPr>
          <p:spPr>
            <a:xfrm>
              <a:off x="2820988" y="1889125"/>
              <a:ext cx="71437" cy="7143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0" name="Google Shape;1950;p179"/>
            <p:cNvSpPr/>
            <p:nvPr/>
          </p:nvSpPr>
          <p:spPr>
            <a:xfrm>
              <a:off x="609600" y="2420938"/>
              <a:ext cx="1008063" cy="6477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BATTERY</a:t>
              </a:r>
              <a:endParaRPr/>
            </a:p>
          </p:txBody>
        </p:sp>
        <p:sp>
          <p:nvSpPr>
            <p:cNvPr id="1951" name="Google Shape;1951;p179"/>
            <p:cNvSpPr/>
            <p:nvPr/>
          </p:nvSpPr>
          <p:spPr>
            <a:xfrm>
              <a:off x="3559175" y="2276475"/>
              <a:ext cx="579438" cy="869950"/>
            </a:xfrm>
            <a:custGeom>
              <a:avLst/>
              <a:gdLst/>
              <a:ahLst/>
              <a:cxnLst/>
              <a:rect l="l" t="t" r="r" b="b"/>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52" name="Google Shape;1952;p179"/>
            <p:cNvCxnSpPr/>
            <p:nvPr/>
          </p:nvCxnSpPr>
          <p:spPr>
            <a:xfrm>
              <a:off x="1114425" y="3573463"/>
              <a:ext cx="936625" cy="0"/>
            </a:xfrm>
            <a:prstGeom prst="straightConnector1">
              <a:avLst/>
            </a:prstGeom>
            <a:noFill/>
            <a:ln w="9525" cap="flat" cmpd="sng">
              <a:solidFill>
                <a:schemeClr val="dk1"/>
              </a:solidFill>
              <a:prstDash val="solid"/>
              <a:round/>
              <a:headEnd type="none" w="med" len="med"/>
              <a:tailEnd type="none" w="med" len="med"/>
            </a:ln>
          </p:spPr>
        </p:cxnSp>
        <p:cxnSp>
          <p:nvCxnSpPr>
            <p:cNvPr id="1953" name="Google Shape;1953;p179"/>
            <p:cNvCxnSpPr/>
            <p:nvPr/>
          </p:nvCxnSpPr>
          <p:spPr>
            <a:xfrm>
              <a:off x="2843213" y="3573463"/>
              <a:ext cx="1008062" cy="0"/>
            </a:xfrm>
            <a:prstGeom prst="straightConnector1">
              <a:avLst/>
            </a:prstGeom>
            <a:noFill/>
            <a:ln w="9525" cap="flat" cmpd="sng">
              <a:solidFill>
                <a:schemeClr val="dk1"/>
              </a:solidFill>
              <a:prstDash val="solid"/>
              <a:round/>
              <a:headEnd type="none" w="med" len="med"/>
              <a:tailEnd type="none" w="med" len="med"/>
            </a:ln>
          </p:spPr>
        </p:cxnSp>
        <p:cxnSp>
          <p:nvCxnSpPr>
            <p:cNvPr id="1954" name="Google Shape;1954;p179"/>
            <p:cNvCxnSpPr/>
            <p:nvPr/>
          </p:nvCxnSpPr>
          <p:spPr>
            <a:xfrm rot="10800000" flipH="1">
              <a:off x="2090738" y="3286125"/>
              <a:ext cx="647700" cy="287338"/>
            </a:xfrm>
            <a:prstGeom prst="straightConnector1">
              <a:avLst/>
            </a:prstGeom>
            <a:noFill/>
            <a:ln w="9525" cap="flat" cmpd="sng">
              <a:solidFill>
                <a:schemeClr val="dk1"/>
              </a:solidFill>
              <a:prstDash val="solid"/>
              <a:round/>
              <a:headEnd type="none" w="med" len="med"/>
              <a:tailEnd type="none" w="med" len="med"/>
            </a:ln>
          </p:spPr>
        </p:cxnSp>
        <p:sp>
          <p:nvSpPr>
            <p:cNvPr id="1955" name="Google Shape;1955;p179"/>
            <p:cNvSpPr/>
            <p:nvPr/>
          </p:nvSpPr>
          <p:spPr>
            <a:xfrm>
              <a:off x="2057400" y="3546475"/>
              <a:ext cx="71438" cy="7143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6" name="Google Shape;1956;p179"/>
            <p:cNvSpPr/>
            <p:nvPr/>
          </p:nvSpPr>
          <p:spPr>
            <a:xfrm>
              <a:off x="2820988" y="3546475"/>
              <a:ext cx="71437" cy="7143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7" name="Google Shape;1957;p179"/>
            <p:cNvSpPr txBox="1"/>
            <p:nvPr/>
          </p:nvSpPr>
          <p:spPr>
            <a:xfrm>
              <a:off x="2192338" y="1477963"/>
              <a:ext cx="29210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1</a:t>
              </a:r>
              <a:endParaRPr/>
            </a:p>
          </p:txBody>
        </p:sp>
        <p:sp>
          <p:nvSpPr>
            <p:cNvPr id="1958" name="Google Shape;1958;p179"/>
            <p:cNvSpPr txBox="1"/>
            <p:nvPr/>
          </p:nvSpPr>
          <p:spPr>
            <a:xfrm>
              <a:off x="2263775" y="3068638"/>
              <a:ext cx="29210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2</a:t>
              </a:r>
              <a:endParaRPr/>
            </a:p>
          </p:txBody>
        </p:sp>
      </p:grpSp>
      <p:grpSp>
        <p:nvGrpSpPr>
          <p:cNvPr id="1959" name="Google Shape;1959;p179"/>
          <p:cNvGrpSpPr/>
          <p:nvPr/>
        </p:nvGrpSpPr>
        <p:grpSpPr>
          <a:xfrm>
            <a:off x="582962" y="3876954"/>
            <a:ext cx="3694113" cy="2519363"/>
            <a:chOff x="4765675" y="1349375"/>
            <a:chExt cx="3694113" cy="2519363"/>
          </a:xfrm>
        </p:grpSpPr>
        <p:sp>
          <p:nvSpPr>
            <p:cNvPr id="1960" name="Google Shape;1960;p179"/>
            <p:cNvSpPr/>
            <p:nvPr/>
          </p:nvSpPr>
          <p:spPr>
            <a:xfrm>
              <a:off x="5738813" y="1425575"/>
              <a:ext cx="609600" cy="6096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1" name="Google Shape;1961;p179"/>
            <p:cNvSpPr/>
            <p:nvPr/>
          </p:nvSpPr>
          <p:spPr>
            <a:xfrm>
              <a:off x="7491413" y="1349375"/>
              <a:ext cx="609600" cy="6096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2" name="Google Shape;1962;p179"/>
            <p:cNvSpPr/>
            <p:nvPr/>
          </p:nvSpPr>
          <p:spPr>
            <a:xfrm rot="-5078651">
              <a:off x="5167313" y="2593975"/>
              <a:ext cx="1295400" cy="1016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3" name="Google Shape;1963;p179"/>
            <p:cNvSpPr/>
            <p:nvPr/>
          </p:nvSpPr>
          <p:spPr>
            <a:xfrm rot="10800000" flipH="1">
              <a:off x="6348413" y="1870075"/>
              <a:ext cx="1295400" cy="1778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64" name="Google Shape;1964;p179"/>
            <p:cNvCxnSpPr/>
            <p:nvPr/>
          </p:nvCxnSpPr>
          <p:spPr>
            <a:xfrm>
              <a:off x="5357813" y="1730375"/>
              <a:ext cx="381000" cy="0"/>
            </a:xfrm>
            <a:prstGeom prst="straightConnector1">
              <a:avLst/>
            </a:prstGeom>
            <a:noFill/>
            <a:ln w="9525" cap="flat" cmpd="sng">
              <a:solidFill>
                <a:schemeClr val="dk1"/>
              </a:solidFill>
              <a:prstDash val="solid"/>
              <a:round/>
              <a:headEnd type="none" w="med" len="med"/>
              <a:tailEnd type="triangle" w="med" len="med"/>
            </a:ln>
          </p:spPr>
        </p:cxnSp>
        <p:sp>
          <p:nvSpPr>
            <p:cNvPr id="1965" name="Google Shape;1965;p179"/>
            <p:cNvSpPr txBox="1"/>
            <p:nvPr/>
          </p:nvSpPr>
          <p:spPr>
            <a:xfrm>
              <a:off x="5826125" y="1544638"/>
              <a:ext cx="446088"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off</a:t>
              </a:r>
              <a:endParaRPr/>
            </a:p>
          </p:txBody>
        </p:sp>
        <p:sp>
          <p:nvSpPr>
            <p:cNvPr id="1966" name="Google Shape;1966;p179"/>
            <p:cNvSpPr txBox="1"/>
            <p:nvPr/>
          </p:nvSpPr>
          <p:spPr>
            <a:xfrm>
              <a:off x="7585075" y="1471613"/>
              <a:ext cx="446088"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off</a:t>
              </a:r>
              <a:endParaRPr/>
            </a:p>
          </p:txBody>
        </p:sp>
        <p:sp>
          <p:nvSpPr>
            <p:cNvPr id="1967" name="Google Shape;1967;p179"/>
            <p:cNvSpPr txBox="1"/>
            <p:nvPr/>
          </p:nvSpPr>
          <p:spPr>
            <a:xfrm>
              <a:off x="4765675" y="1536700"/>
              <a:ext cx="5715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start</a:t>
              </a:r>
              <a:endParaRPr/>
            </a:p>
          </p:txBody>
        </p:sp>
        <p:sp>
          <p:nvSpPr>
            <p:cNvPr id="1968" name="Google Shape;1968;p179"/>
            <p:cNvSpPr txBox="1"/>
            <p:nvPr/>
          </p:nvSpPr>
          <p:spPr>
            <a:xfrm>
              <a:off x="6838950" y="1708150"/>
              <a:ext cx="2921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1</a:t>
              </a:r>
              <a:endParaRPr/>
            </a:p>
          </p:txBody>
        </p:sp>
        <p:sp>
          <p:nvSpPr>
            <p:cNvPr id="1969" name="Google Shape;1969;p179"/>
            <p:cNvSpPr/>
            <p:nvPr/>
          </p:nvSpPr>
          <p:spPr>
            <a:xfrm>
              <a:off x="5705475" y="3219450"/>
              <a:ext cx="609600" cy="6096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0" name="Google Shape;1970;p179"/>
            <p:cNvSpPr/>
            <p:nvPr/>
          </p:nvSpPr>
          <p:spPr>
            <a:xfrm>
              <a:off x="7458075" y="3143250"/>
              <a:ext cx="609600" cy="6096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1" name="Google Shape;1971;p179"/>
            <p:cNvSpPr/>
            <p:nvPr/>
          </p:nvSpPr>
          <p:spPr>
            <a:xfrm>
              <a:off x="6238875" y="3194050"/>
              <a:ext cx="1295400" cy="1016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2" name="Google Shape;1972;p179"/>
            <p:cNvSpPr/>
            <p:nvPr/>
          </p:nvSpPr>
          <p:spPr>
            <a:xfrm rot="10800000" flipH="1">
              <a:off x="6315075" y="3663950"/>
              <a:ext cx="1295400" cy="1778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3" name="Google Shape;1973;p179"/>
            <p:cNvSpPr txBox="1"/>
            <p:nvPr/>
          </p:nvSpPr>
          <p:spPr>
            <a:xfrm>
              <a:off x="5792788" y="3338513"/>
              <a:ext cx="446087"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off</a:t>
              </a:r>
              <a:endParaRPr/>
            </a:p>
          </p:txBody>
        </p:sp>
        <p:sp>
          <p:nvSpPr>
            <p:cNvPr id="1974" name="Google Shape;1974;p179"/>
            <p:cNvSpPr txBox="1"/>
            <p:nvPr/>
          </p:nvSpPr>
          <p:spPr>
            <a:xfrm>
              <a:off x="7551738" y="3265488"/>
              <a:ext cx="415925"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on</a:t>
              </a:r>
              <a:endParaRPr/>
            </a:p>
          </p:txBody>
        </p:sp>
        <p:sp>
          <p:nvSpPr>
            <p:cNvPr id="1975" name="Google Shape;1975;p179"/>
            <p:cNvSpPr txBox="1"/>
            <p:nvPr/>
          </p:nvSpPr>
          <p:spPr>
            <a:xfrm>
              <a:off x="6796088" y="2854325"/>
              <a:ext cx="2921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1</a:t>
              </a:r>
              <a:endParaRPr/>
            </a:p>
          </p:txBody>
        </p:sp>
        <p:sp>
          <p:nvSpPr>
            <p:cNvPr id="1976" name="Google Shape;1976;p179"/>
            <p:cNvSpPr txBox="1"/>
            <p:nvPr/>
          </p:nvSpPr>
          <p:spPr>
            <a:xfrm>
              <a:off x="6805613" y="3502025"/>
              <a:ext cx="2921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1</a:t>
              </a:r>
              <a:endParaRPr/>
            </a:p>
          </p:txBody>
        </p:sp>
        <p:sp>
          <p:nvSpPr>
            <p:cNvPr id="1977" name="Google Shape;1977;p179"/>
            <p:cNvSpPr/>
            <p:nvPr/>
          </p:nvSpPr>
          <p:spPr>
            <a:xfrm>
              <a:off x="6267450" y="1420813"/>
              <a:ext cx="1295400" cy="1016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8" name="Google Shape;1978;p179"/>
            <p:cNvSpPr/>
            <p:nvPr/>
          </p:nvSpPr>
          <p:spPr>
            <a:xfrm rot="5523972" flipH="1">
              <a:off x="5637213" y="2513013"/>
              <a:ext cx="1295400" cy="1778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9" name="Google Shape;1979;p179"/>
            <p:cNvSpPr txBox="1"/>
            <p:nvPr/>
          </p:nvSpPr>
          <p:spPr>
            <a:xfrm>
              <a:off x="5475288" y="2422525"/>
              <a:ext cx="2921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2</a:t>
              </a:r>
              <a:endParaRPr/>
            </a:p>
          </p:txBody>
        </p:sp>
        <p:sp>
          <p:nvSpPr>
            <p:cNvPr id="1980" name="Google Shape;1980;p179"/>
            <p:cNvSpPr txBox="1"/>
            <p:nvPr/>
          </p:nvSpPr>
          <p:spPr>
            <a:xfrm>
              <a:off x="6367463" y="2428875"/>
              <a:ext cx="2921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2</a:t>
              </a:r>
              <a:endParaRPr/>
            </a:p>
          </p:txBody>
        </p:sp>
        <p:sp>
          <p:nvSpPr>
            <p:cNvPr id="1981" name="Google Shape;1981;p179"/>
            <p:cNvSpPr/>
            <p:nvPr/>
          </p:nvSpPr>
          <p:spPr>
            <a:xfrm rot="-5078651">
              <a:off x="6967538" y="2492375"/>
              <a:ext cx="1295400" cy="1016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2" name="Google Shape;1982;p179"/>
            <p:cNvSpPr/>
            <p:nvPr/>
          </p:nvSpPr>
          <p:spPr>
            <a:xfrm rot="5523972" flipH="1">
              <a:off x="7437438" y="2411413"/>
              <a:ext cx="1295400" cy="1778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3" name="Google Shape;1983;p179"/>
            <p:cNvSpPr txBox="1"/>
            <p:nvPr/>
          </p:nvSpPr>
          <p:spPr>
            <a:xfrm>
              <a:off x="7275513" y="2320925"/>
              <a:ext cx="2921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2</a:t>
              </a:r>
              <a:endParaRPr/>
            </a:p>
          </p:txBody>
        </p:sp>
        <p:sp>
          <p:nvSpPr>
            <p:cNvPr id="1984" name="Google Shape;1984;p179"/>
            <p:cNvSpPr txBox="1"/>
            <p:nvPr/>
          </p:nvSpPr>
          <p:spPr>
            <a:xfrm>
              <a:off x="8167688" y="2327275"/>
              <a:ext cx="2921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2</a:t>
              </a:r>
              <a:endParaRPr/>
            </a:p>
          </p:txBody>
        </p:sp>
      </p:gr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180"/>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990" name="Google Shape;1990;p180"/>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Types of Automata</a:t>
            </a:r>
            <a:endParaRPr sz="2563">
              <a:solidFill>
                <a:schemeClr val="dk1"/>
              </a:solidFill>
              <a:latin typeface="Arial"/>
              <a:ea typeface="Arial"/>
              <a:cs typeface="Arial"/>
              <a:sym typeface="Arial"/>
            </a:endParaRPr>
          </a:p>
        </p:txBody>
      </p:sp>
      <p:sp>
        <p:nvSpPr>
          <p:cNvPr id="1991" name="Google Shape;1991;p180"/>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992" name="Google Shape;1992;p180"/>
          <p:cNvGrpSpPr/>
          <p:nvPr/>
        </p:nvGrpSpPr>
        <p:grpSpPr>
          <a:xfrm>
            <a:off x="0" y="586958"/>
            <a:ext cx="12105503" cy="5979173"/>
            <a:chOff x="127862" y="1268442"/>
            <a:chExt cx="9296400" cy="846250"/>
          </a:xfrm>
        </p:grpSpPr>
        <p:sp>
          <p:nvSpPr>
            <p:cNvPr id="1993" name="Google Shape;1993;p180"/>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994" name="Google Shape;1994;p180"/>
            <p:cNvSpPr txBox="1"/>
            <p:nvPr/>
          </p:nvSpPr>
          <p:spPr>
            <a:xfrm>
              <a:off x="168600" y="1274313"/>
              <a:ext cx="9214355" cy="51265"/>
            </a:xfrm>
            <a:prstGeom prst="rect">
              <a:avLst/>
            </a:prstGeom>
            <a:noFill/>
            <a:ln>
              <a:noFill/>
            </a:ln>
          </p:spPr>
          <p:txBody>
            <a:bodyPr spcFirstLastPara="1" wrap="square" lIns="0" tIns="0" rIns="0" bIns="0" anchor="t" anchorCtr="0">
              <a:spAutoFit/>
            </a:bodyPr>
            <a:lstStyle/>
            <a:p>
              <a:pPr marL="6373813" marR="0" lvl="8"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p:txBody>
        </p:sp>
      </p:grpSp>
      <p:graphicFrame>
        <p:nvGraphicFramePr>
          <p:cNvPr id="1995" name="Google Shape;1995;p180"/>
          <p:cNvGraphicFramePr/>
          <p:nvPr/>
        </p:nvGraphicFramePr>
        <p:xfrm>
          <a:off x="1699654" y="1210422"/>
          <a:ext cx="7982225" cy="3818775"/>
        </p:xfrm>
        <a:graphic>
          <a:graphicData uri="http://schemas.openxmlformats.org/drawingml/2006/table">
            <a:tbl>
              <a:tblPr>
                <a:noFill/>
                <a:tableStyleId>{FAEA97CF-D41C-4979-AF5D-30E2FAEA9296}</a:tableStyleId>
              </a:tblPr>
              <a:tblGrid>
                <a:gridCol w="2167800"/>
                <a:gridCol w="5814425"/>
              </a:tblGrid>
              <a:tr h="925650">
                <a:tc>
                  <a:txBody>
                    <a:bodyPr/>
                    <a:lstStyle/>
                    <a:p>
                      <a:pPr marL="0" marR="0" lvl="0" indent="0" algn="l" rtl="0">
                        <a:lnSpc>
                          <a:spcPct val="100000"/>
                        </a:lnSpc>
                        <a:spcBef>
                          <a:spcPts val="0"/>
                        </a:spcBef>
                        <a:spcAft>
                          <a:spcPts val="0"/>
                        </a:spcAft>
                        <a:buClr>
                          <a:schemeClr val="dk1"/>
                        </a:buClr>
                        <a:buSzPts val="2400"/>
                        <a:buFont typeface="Calibri"/>
                        <a:buNone/>
                      </a:pPr>
                      <a:r>
                        <a:rPr lang="en-IN" sz="2400" b="0" i="0" u="none" strike="noStrike" cap="none">
                          <a:solidFill>
                            <a:schemeClr val="dk1"/>
                          </a:solidFill>
                          <a:latin typeface="Calibri"/>
                          <a:ea typeface="Calibri"/>
                          <a:cs typeface="Calibri"/>
                          <a:sym typeface="Calibri"/>
                        </a:rPr>
                        <a:t>finite automata</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chemeClr val="dk1"/>
                        </a:buClr>
                        <a:buSzPts val="2400"/>
                        <a:buFont typeface="Calibri"/>
                        <a:buNone/>
                      </a:pPr>
                      <a:r>
                        <a:rPr lang="en-IN" sz="2400" b="0" i="0" u="none" strike="noStrike" cap="none">
                          <a:solidFill>
                            <a:schemeClr val="dk1"/>
                          </a:solidFill>
                          <a:latin typeface="Calibri"/>
                          <a:ea typeface="Calibri"/>
                          <a:cs typeface="Calibri"/>
                          <a:sym typeface="Calibri"/>
                        </a:rPr>
                        <a:t>Devices with a finite amount of memory.</a:t>
                      </a:r>
                      <a:br>
                        <a:rPr lang="en-IN" sz="2400" b="0" i="0" u="none" strike="noStrike" cap="none">
                          <a:solidFill>
                            <a:schemeClr val="dk1"/>
                          </a:solidFill>
                          <a:latin typeface="Calibri"/>
                          <a:ea typeface="Calibri"/>
                          <a:cs typeface="Calibri"/>
                          <a:sym typeface="Calibri"/>
                        </a:rPr>
                      </a:br>
                      <a:r>
                        <a:rPr lang="en-IN" sz="2400" b="0" i="0" u="none" strike="noStrike" cap="none">
                          <a:solidFill>
                            <a:schemeClr val="dk1"/>
                          </a:solidFill>
                          <a:latin typeface="Calibri"/>
                          <a:ea typeface="Calibri"/>
                          <a:cs typeface="Calibri"/>
                          <a:sym typeface="Calibri"/>
                        </a:rPr>
                        <a:t>Used to model “small” computers.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r>
              <a:tr h="1678225">
                <a:tc>
                  <a:txBody>
                    <a:bodyPr/>
                    <a:lstStyle/>
                    <a:p>
                      <a:pPr marL="0" marR="0" lvl="0" indent="0" algn="l" rtl="0">
                        <a:lnSpc>
                          <a:spcPct val="100000"/>
                        </a:lnSpc>
                        <a:spcBef>
                          <a:spcPts val="0"/>
                        </a:spcBef>
                        <a:spcAft>
                          <a:spcPts val="0"/>
                        </a:spcAft>
                        <a:buClr>
                          <a:schemeClr val="dk1"/>
                        </a:buClr>
                        <a:buSzPts val="2400"/>
                        <a:buFont typeface="Calibri"/>
                        <a:buNone/>
                      </a:pPr>
                      <a:r>
                        <a:rPr lang="en-IN" sz="2400" b="0" i="0" u="none" strike="noStrike" cap="none">
                          <a:solidFill>
                            <a:schemeClr val="dk1"/>
                          </a:solidFill>
                          <a:latin typeface="Calibri"/>
                          <a:ea typeface="Calibri"/>
                          <a:cs typeface="Calibri"/>
                          <a:sym typeface="Calibri"/>
                        </a:rPr>
                        <a:t>push-down automata</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chemeClr val="dk1"/>
                        </a:buClr>
                        <a:buSzPts val="2400"/>
                        <a:buFont typeface="Calibri"/>
                        <a:buNone/>
                      </a:pPr>
                      <a:r>
                        <a:rPr lang="en-IN" sz="2400" b="0" i="0" u="none" strike="noStrike" cap="none">
                          <a:solidFill>
                            <a:schemeClr val="dk1"/>
                          </a:solidFill>
                          <a:latin typeface="Calibri"/>
                          <a:ea typeface="Calibri"/>
                          <a:cs typeface="Calibri"/>
                          <a:sym typeface="Calibri"/>
                        </a:rPr>
                        <a:t>Devices with infinite memory that can be accessed in a restricted way.</a:t>
                      </a:r>
                      <a:endParaRPr/>
                    </a:p>
                    <a:p>
                      <a:pPr marL="0" marR="0" lvl="0" indent="0" algn="l" rtl="0">
                        <a:lnSpc>
                          <a:spcPct val="100000"/>
                        </a:lnSpc>
                        <a:spcBef>
                          <a:spcPts val="960"/>
                        </a:spcBef>
                        <a:spcAft>
                          <a:spcPts val="0"/>
                        </a:spcAft>
                        <a:buClr>
                          <a:schemeClr val="dk1"/>
                        </a:buClr>
                        <a:buSzPts val="2400"/>
                        <a:buFont typeface="Calibri"/>
                        <a:buNone/>
                      </a:pPr>
                      <a:r>
                        <a:rPr lang="en-IN" sz="2400" b="0" i="0" u="none" strike="noStrike" cap="none">
                          <a:solidFill>
                            <a:schemeClr val="dk1"/>
                          </a:solidFill>
                          <a:latin typeface="Calibri"/>
                          <a:ea typeface="Calibri"/>
                          <a:cs typeface="Calibri"/>
                          <a:sym typeface="Calibri"/>
                        </a:rPr>
                        <a:t>Used to model parsers, etc.</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r>
              <a:tr h="1214900">
                <a:tc>
                  <a:txBody>
                    <a:bodyPr/>
                    <a:lstStyle/>
                    <a:p>
                      <a:pPr marL="0" marR="0" lvl="0" indent="0" algn="l" rtl="0">
                        <a:lnSpc>
                          <a:spcPct val="100000"/>
                        </a:lnSpc>
                        <a:spcBef>
                          <a:spcPts val="0"/>
                        </a:spcBef>
                        <a:spcAft>
                          <a:spcPts val="0"/>
                        </a:spcAft>
                        <a:buClr>
                          <a:schemeClr val="dk1"/>
                        </a:buClr>
                        <a:buSzPts val="2400"/>
                        <a:buFont typeface="Calibri"/>
                        <a:buNone/>
                      </a:pPr>
                      <a:r>
                        <a:rPr lang="en-IN" sz="2400" b="0" i="0" u="none" strike="noStrike" cap="none">
                          <a:solidFill>
                            <a:schemeClr val="dk1"/>
                          </a:solidFill>
                          <a:latin typeface="Calibri"/>
                          <a:ea typeface="Calibri"/>
                          <a:cs typeface="Calibri"/>
                          <a:sym typeface="Calibri"/>
                        </a:rPr>
                        <a:t>Turing Machines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chemeClr val="dk1"/>
                        </a:buClr>
                        <a:buSzPts val="2400"/>
                        <a:buFont typeface="Calibri"/>
                        <a:buNone/>
                      </a:pPr>
                      <a:r>
                        <a:rPr lang="en-IN" sz="2400" b="0" i="0" u="none" strike="noStrike" cap="none">
                          <a:solidFill>
                            <a:schemeClr val="dk1"/>
                          </a:solidFill>
                          <a:latin typeface="Calibri"/>
                          <a:ea typeface="Calibri"/>
                          <a:cs typeface="Calibri"/>
                          <a:sym typeface="Calibri"/>
                        </a:rPr>
                        <a:t>Devices with infinite memory.</a:t>
                      </a:r>
                      <a:endParaRPr/>
                    </a:p>
                    <a:p>
                      <a:pPr marL="0" marR="0" lvl="0" indent="0" algn="l" rtl="0">
                        <a:lnSpc>
                          <a:spcPct val="100000"/>
                        </a:lnSpc>
                        <a:spcBef>
                          <a:spcPts val="960"/>
                        </a:spcBef>
                        <a:spcAft>
                          <a:spcPts val="0"/>
                        </a:spcAft>
                        <a:buClr>
                          <a:schemeClr val="dk1"/>
                        </a:buClr>
                        <a:buSzPts val="2400"/>
                        <a:buFont typeface="Calibri"/>
                        <a:buNone/>
                      </a:pPr>
                      <a:r>
                        <a:rPr lang="en-IN" sz="2400" b="0" i="0" u="none" strike="noStrike" cap="none">
                          <a:solidFill>
                            <a:schemeClr val="dk1"/>
                          </a:solidFill>
                          <a:latin typeface="Calibri"/>
                          <a:ea typeface="Calibri"/>
                          <a:cs typeface="Calibri"/>
                          <a:sym typeface="Calibri"/>
                        </a:rPr>
                        <a:t>Used to model any computer.</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181"/>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001" name="Google Shape;2001;p181"/>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Alphabets and strings</a:t>
            </a:r>
            <a:endParaRPr sz="2563">
              <a:solidFill>
                <a:schemeClr val="dk1"/>
              </a:solidFill>
              <a:latin typeface="Arial"/>
              <a:ea typeface="Arial"/>
              <a:cs typeface="Arial"/>
              <a:sym typeface="Arial"/>
            </a:endParaRPr>
          </a:p>
        </p:txBody>
      </p:sp>
      <p:sp>
        <p:nvSpPr>
          <p:cNvPr id="2002" name="Google Shape;2002;p181"/>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003" name="Google Shape;2003;p181"/>
          <p:cNvGrpSpPr/>
          <p:nvPr/>
        </p:nvGrpSpPr>
        <p:grpSpPr>
          <a:xfrm>
            <a:off x="0" y="586959"/>
            <a:ext cx="12105503" cy="5979173"/>
            <a:chOff x="127862" y="1268442"/>
            <a:chExt cx="9296400" cy="846250"/>
          </a:xfrm>
        </p:grpSpPr>
        <p:sp>
          <p:nvSpPr>
            <p:cNvPr id="2004" name="Google Shape;2004;p181"/>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005" name="Google Shape;2005;p181"/>
            <p:cNvSpPr txBox="1"/>
            <p:nvPr/>
          </p:nvSpPr>
          <p:spPr>
            <a:xfrm>
              <a:off x="168600" y="1274313"/>
              <a:ext cx="9214355" cy="51455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 common way to talk about words, number, pairs of words, etc. is by representing them as strings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To define strings, we start with an alphabet</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Examples:</a:t>
              </a:r>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p:txBody>
        </p:sp>
      </p:grpSp>
      <p:sp>
        <p:nvSpPr>
          <p:cNvPr id="2006" name="Google Shape;2006;p181"/>
          <p:cNvSpPr txBox="1"/>
          <p:nvPr/>
        </p:nvSpPr>
        <p:spPr>
          <a:xfrm>
            <a:off x="2494027" y="1887856"/>
            <a:ext cx="4807726" cy="52322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chemeClr val="dk1"/>
                </a:solidFill>
                <a:latin typeface="Gill Sans"/>
                <a:ea typeface="Gill Sans"/>
                <a:cs typeface="Gill Sans"/>
                <a:sym typeface="Gill Sans"/>
              </a:rPr>
              <a:t>An </a:t>
            </a:r>
            <a:r>
              <a:rPr lang="en-IN" sz="2400">
                <a:solidFill>
                  <a:schemeClr val="accent2"/>
                </a:solidFill>
                <a:latin typeface="Gill Sans"/>
                <a:ea typeface="Gill Sans"/>
                <a:cs typeface="Gill Sans"/>
                <a:sym typeface="Gill Sans"/>
              </a:rPr>
              <a:t>alphabet</a:t>
            </a:r>
            <a:r>
              <a:rPr lang="en-IN" sz="2400">
                <a:solidFill>
                  <a:schemeClr val="dk1"/>
                </a:solidFill>
                <a:latin typeface="Gill Sans"/>
                <a:ea typeface="Gill Sans"/>
                <a:cs typeface="Gill Sans"/>
                <a:sym typeface="Gill Sans"/>
              </a:rPr>
              <a:t> is a finite set of symbols</a:t>
            </a:r>
            <a:r>
              <a:rPr lang="en-IN" sz="2800">
                <a:solidFill>
                  <a:schemeClr val="dk1"/>
                </a:solidFill>
                <a:latin typeface="Gill Sans"/>
                <a:ea typeface="Gill Sans"/>
                <a:cs typeface="Gill Sans"/>
                <a:sym typeface="Gill Sans"/>
              </a:rPr>
              <a:t>.</a:t>
            </a:r>
            <a:endParaRPr/>
          </a:p>
        </p:txBody>
      </p:sp>
      <p:sp>
        <p:nvSpPr>
          <p:cNvPr id="2007" name="Google Shape;2007;p181"/>
          <p:cNvSpPr txBox="1"/>
          <p:nvPr/>
        </p:nvSpPr>
        <p:spPr>
          <a:xfrm>
            <a:off x="1094282" y="3670491"/>
            <a:ext cx="8689637" cy="17912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Noto Sans Symbols"/>
                <a:ea typeface="Noto Sans Symbols"/>
                <a:cs typeface="Noto Sans Symbols"/>
                <a:sym typeface="Noto Sans Symbols"/>
              </a:rPr>
              <a:t>Σ</a:t>
            </a:r>
            <a:r>
              <a:rPr lang="en-IN" sz="2400" baseline="-25000">
                <a:solidFill>
                  <a:schemeClr val="dk1"/>
                </a:solidFill>
                <a:latin typeface="Garamond"/>
                <a:ea typeface="Garamond"/>
                <a:cs typeface="Garamond"/>
                <a:sym typeface="Garamond"/>
              </a:rPr>
              <a:t>1</a:t>
            </a:r>
            <a:r>
              <a:rPr lang="en-IN" sz="2400">
                <a:solidFill>
                  <a:schemeClr val="dk1"/>
                </a:solidFill>
                <a:latin typeface="Garamond"/>
                <a:ea typeface="Garamond"/>
                <a:cs typeface="Garamond"/>
                <a:sym typeface="Garamond"/>
              </a:rPr>
              <a:t> = {a, b, c, d, …, z}</a:t>
            </a:r>
            <a:r>
              <a:rPr lang="en-IN" sz="2400">
                <a:solidFill>
                  <a:schemeClr val="dk1"/>
                </a:solidFill>
                <a:latin typeface="Gill Sans"/>
                <a:ea typeface="Gill Sans"/>
                <a:cs typeface="Gill Sans"/>
                <a:sym typeface="Gill Sans"/>
              </a:rPr>
              <a:t>: </a:t>
            </a:r>
            <a:r>
              <a:rPr lang="en-IN" sz="2400">
                <a:solidFill>
                  <a:schemeClr val="dk1"/>
                </a:solidFill>
                <a:latin typeface="Calibri"/>
                <a:ea typeface="Calibri"/>
                <a:cs typeface="Calibri"/>
                <a:sym typeface="Calibri"/>
              </a:rPr>
              <a:t>the set of letters in English</a:t>
            </a:r>
            <a:endParaRPr/>
          </a:p>
          <a:p>
            <a:pPr marL="0" marR="0" lvl="0" indent="0" algn="l" rtl="0">
              <a:spcBef>
                <a:spcPts val="480"/>
              </a:spcBef>
              <a:spcAft>
                <a:spcPts val="0"/>
              </a:spcAft>
              <a:buNone/>
            </a:pPr>
            <a:r>
              <a:rPr lang="en-IN" sz="2400">
                <a:solidFill>
                  <a:schemeClr val="dk1"/>
                </a:solidFill>
                <a:latin typeface="Noto Sans Symbols"/>
                <a:ea typeface="Noto Sans Symbols"/>
                <a:cs typeface="Noto Sans Symbols"/>
                <a:sym typeface="Noto Sans Symbols"/>
              </a:rPr>
              <a:t>Σ</a:t>
            </a:r>
            <a:r>
              <a:rPr lang="en-IN" sz="2400" baseline="-25000">
                <a:solidFill>
                  <a:schemeClr val="dk1"/>
                </a:solidFill>
                <a:latin typeface="Garamond"/>
                <a:ea typeface="Garamond"/>
                <a:cs typeface="Garamond"/>
                <a:sym typeface="Garamond"/>
              </a:rPr>
              <a:t>2</a:t>
            </a:r>
            <a:r>
              <a:rPr lang="en-IN" sz="2400">
                <a:solidFill>
                  <a:schemeClr val="dk1"/>
                </a:solidFill>
                <a:latin typeface="Garamond"/>
                <a:ea typeface="Garamond"/>
                <a:cs typeface="Garamond"/>
                <a:sym typeface="Garamond"/>
              </a:rPr>
              <a:t> = {0, 1, …, 9}</a:t>
            </a:r>
            <a:r>
              <a:rPr lang="en-IN" sz="2400">
                <a:solidFill>
                  <a:schemeClr val="dk1"/>
                </a:solidFill>
                <a:latin typeface="Gill Sans"/>
                <a:ea typeface="Gill Sans"/>
                <a:cs typeface="Gill Sans"/>
                <a:sym typeface="Gill Sans"/>
              </a:rPr>
              <a:t>: </a:t>
            </a:r>
            <a:r>
              <a:rPr lang="en-IN" sz="2400">
                <a:solidFill>
                  <a:schemeClr val="dk1"/>
                </a:solidFill>
                <a:latin typeface="Calibri"/>
                <a:ea typeface="Calibri"/>
                <a:cs typeface="Calibri"/>
                <a:sym typeface="Calibri"/>
              </a:rPr>
              <a:t>the set of (base 10) digits</a:t>
            </a:r>
            <a:endParaRPr/>
          </a:p>
          <a:p>
            <a:pPr marL="0" marR="0" lvl="0" indent="0" algn="l" rtl="0">
              <a:spcBef>
                <a:spcPts val="480"/>
              </a:spcBef>
              <a:spcAft>
                <a:spcPts val="0"/>
              </a:spcAft>
              <a:buNone/>
            </a:pPr>
            <a:r>
              <a:rPr lang="en-IN" sz="2400">
                <a:solidFill>
                  <a:schemeClr val="dk1"/>
                </a:solidFill>
                <a:latin typeface="Noto Sans Symbols"/>
                <a:ea typeface="Noto Sans Symbols"/>
                <a:cs typeface="Noto Sans Symbols"/>
                <a:sym typeface="Noto Sans Symbols"/>
              </a:rPr>
              <a:t>Σ</a:t>
            </a:r>
            <a:r>
              <a:rPr lang="en-IN" sz="2400" baseline="-25000">
                <a:solidFill>
                  <a:schemeClr val="dk1"/>
                </a:solidFill>
                <a:latin typeface="Garamond"/>
                <a:ea typeface="Garamond"/>
                <a:cs typeface="Garamond"/>
                <a:sym typeface="Garamond"/>
              </a:rPr>
              <a:t>3</a:t>
            </a:r>
            <a:r>
              <a:rPr lang="en-IN" sz="2400">
                <a:solidFill>
                  <a:schemeClr val="dk1"/>
                </a:solidFill>
                <a:latin typeface="Gill Sans"/>
                <a:ea typeface="Gill Sans"/>
                <a:cs typeface="Gill Sans"/>
                <a:sym typeface="Gill Sans"/>
              </a:rPr>
              <a:t> </a:t>
            </a:r>
            <a:r>
              <a:rPr lang="en-IN" sz="2400">
                <a:solidFill>
                  <a:schemeClr val="dk1"/>
                </a:solidFill>
                <a:latin typeface="Garamond"/>
                <a:ea typeface="Garamond"/>
                <a:cs typeface="Garamond"/>
                <a:sym typeface="Garamond"/>
              </a:rPr>
              <a:t>= {a, b, …, z, #}</a:t>
            </a:r>
            <a:r>
              <a:rPr lang="en-IN" sz="2400">
                <a:solidFill>
                  <a:schemeClr val="dk1"/>
                </a:solidFill>
                <a:latin typeface="Gill Sans"/>
                <a:ea typeface="Gill Sans"/>
                <a:cs typeface="Gill Sans"/>
                <a:sym typeface="Gill Sans"/>
              </a:rPr>
              <a:t>: </a:t>
            </a:r>
            <a:r>
              <a:rPr lang="en-IN" sz="2400">
                <a:solidFill>
                  <a:schemeClr val="dk1"/>
                </a:solidFill>
                <a:latin typeface="Calibri"/>
                <a:ea typeface="Calibri"/>
                <a:cs typeface="Calibri"/>
                <a:sym typeface="Calibri"/>
              </a:rPr>
              <a:t>the set of letters plus the special symbol #</a:t>
            </a:r>
            <a:endParaRPr/>
          </a:p>
          <a:p>
            <a:pPr marL="0" marR="0" lvl="0" indent="0" algn="l" rtl="0">
              <a:spcBef>
                <a:spcPts val="480"/>
              </a:spcBef>
              <a:spcAft>
                <a:spcPts val="0"/>
              </a:spcAft>
              <a:buNone/>
            </a:pPr>
            <a:r>
              <a:rPr lang="en-IN" sz="2400">
                <a:solidFill>
                  <a:schemeClr val="dk1"/>
                </a:solidFill>
                <a:latin typeface="Noto Sans Symbols"/>
                <a:ea typeface="Noto Sans Symbols"/>
                <a:cs typeface="Noto Sans Symbols"/>
                <a:sym typeface="Noto Sans Symbols"/>
              </a:rPr>
              <a:t>Σ</a:t>
            </a:r>
            <a:r>
              <a:rPr lang="en-IN" sz="2400" baseline="-25000">
                <a:solidFill>
                  <a:schemeClr val="dk1"/>
                </a:solidFill>
                <a:latin typeface="Garamond"/>
                <a:ea typeface="Garamond"/>
                <a:cs typeface="Garamond"/>
                <a:sym typeface="Garamond"/>
              </a:rPr>
              <a:t>4</a:t>
            </a:r>
            <a:r>
              <a:rPr lang="en-IN" sz="2400">
                <a:solidFill>
                  <a:schemeClr val="dk1"/>
                </a:solidFill>
                <a:latin typeface="Garamond"/>
                <a:ea typeface="Garamond"/>
                <a:cs typeface="Garamond"/>
                <a:sym typeface="Garamond"/>
              </a:rPr>
              <a:t> = {</a:t>
            </a:r>
            <a:r>
              <a:rPr lang="en-IN" sz="2400">
                <a:solidFill>
                  <a:schemeClr val="dk1"/>
                </a:solidFill>
                <a:latin typeface="Courier New"/>
                <a:ea typeface="Courier New"/>
                <a:cs typeface="Courier New"/>
                <a:sym typeface="Courier New"/>
              </a:rPr>
              <a:t>(</a:t>
            </a:r>
            <a:r>
              <a:rPr lang="en-IN" sz="2400">
                <a:solidFill>
                  <a:schemeClr val="dk1"/>
                </a:solidFill>
                <a:latin typeface="Garamond"/>
                <a:ea typeface="Garamond"/>
                <a:cs typeface="Garamond"/>
                <a:sym typeface="Garamond"/>
              </a:rPr>
              <a:t>, </a:t>
            </a:r>
            <a:r>
              <a:rPr lang="en-IN" sz="2400">
                <a:solidFill>
                  <a:schemeClr val="dk1"/>
                </a:solidFill>
                <a:latin typeface="Courier New"/>
                <a:ea typeface="Courier New"/>
                <a:cs typeface="Courier New"/>
                <a:sym typeface="Courier New"/>
              </a:rPr>
              <a:t>)</a:t>
            </a:r>
            <a:r>
              <a:rPr lang="en-IN" sz="2400">
                <a:solidFill>
                  <a:schemeClr val="dk1"/>
                </a:solidFill>
                <a:latin typeface="Garamond"/>
                <a:ea typeface="Garamond"/>
                <a:cs typeface="Garamond"/>
                <a:sym typeface="Garamond"/>
              </a:rPr>
              <a:t>}</a:t>
            </a:r>
            <a:r>
              <a:rPr lang="en-IN" sz="2400">
                <a:solidFill>
                  <a:schemeClr val="dk1"/>
                </a:solidFill>
                <a:latin typeface="Gill Sans"/>
                <a:ea typeface="Gill Sans"/>
                <a:cs typeface="Gill Sans"/>
                <a:sym typeface="Gill Sans"/>
              </a:rPr>
              <a:t>: </a:t>
            </a:r>
            <a:r>
              <a:rPr lang="en-IN" sz="2400">
                <a:solidFill>
                  <a:schemeClr val="dk1"/>
                </a:solidFill>
                <a:latin typeface="Calibri"/>
                <a:ea typeface="Calibri"/>
                <a:cs typeface="Calibri"/>
                <a:sym typeface="Calibri"/>
              </a:rPr>
              <a:t>the set of open and closed brackets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68" name="Google Shape;268;p19"/>
          <p:cNvGrpSpPr/>
          <p:nvPr/>
        </p:nvGrpSpPr>
        <p:grpSpPr>
          <a:xfrm>
            <a:off x="53788" y="538909"/>
            <a:ext cx="12075459" cy="5820713"/>
            <a:chOff x="193908" y="1281925"/>
            <a:chExt cx="9318899" cy="1927621"/>
          </a:xfrm>
        </p:grpSpPr>
        <p:sp>
          <p:nvSpPr>
            <p:cNvPr id="269" name="Google Shape;269;p19"/>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65138" marR="0" lvl="0" indent="-465138" algn="l" rtl="0">
                <a:lnSpc>
                  <a:spcPct val="150000"/>
                </a:lnSpc>
                <a:spcBef>
                  <a:spcPts val="0"/>
                </a:spcBef>
                <a:spcAft>
                  <a:spcPts val="0"/>
                </a:spcAft>
                <a:buNone/>
              </a:pPr>
              <a:r>
                <a:rPr lang="en-IN" sz="2000" b="1">
                  <a:solidFill>
                    <a:schemeClr val="dk1"/>
                  </a:solidFill>
                  <a:latin typeface="Calibri"/>
                  <a:ea typeface="Calibri"/>
                  <a:cs typeface="Calibri"/>
                  <a:sym typeface="Calibri"/>
                </a:rPr>
                <a:t>Conditional</a:t>
              </a:r>
              <a:endParaRPr/>
            </a:p>
            <a:p>
              <a:pPr marL="0" marR="0" lvl="0" indent="-127000" algn="l" rtl="0">
                <a:lnSpc>
                  <a:spcPct val="150000"/>
                </a:lnSpc>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A conditional expression evaluates an expression based on a condition.</a:t>
              </a:r>
              <a:endParaRPr/>
            </a:p>
            <a:p>
              <a:pPr marL="0" marR="0" lvl="0" indent="-127000" algn="l" rtl="0">
                <a:lnSpc>
                  <a:spcPct val="150000"/>
                </a:lnSpc>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Conditional expression is expressed using </a:t>
              </a:r>
              <a:r>
                <a:rPr lang="en-IN" sz="2000" b="1">
                  <a:solidFill>
                    <a:schemeClr val="dk1"/>
                  </a:solidFill>
                  <a:latin typeface="Calibri"/>
                  <a:ea typeface="Calibri"/>
                  <a:cs typeface="Calibri"/>
                  <a:sym typeface="Calibri"/>
                </a:rPr>
                <a:t>if</a:t>
              </a:r>
              <a:r>
                <a:rPr lang="en-IN" sz="2000">
                  <a:solidFill>
                    <a:schemeClr val="dk1"/>
                  </a:solidFill>
                  <a:latin typeface="Calibri"/>
                  <a:ea typeface="Calibri"/>
                  <a:cs typeface="Calibri"/>
                  <a:sym typeface="Calibri"/>
                </a:rPr>
                <a:t> and </a:t>
              </a:r>
              <a:r>
                <a:rPr lang="en-IN" sz="2000" b="1">
                  <a:solidFill>
                    <a:schemeClr val="dk1"/>
                  </a:solidFill>
                  <a:latin typeface="Calibri"/>
                  <a:ea typeface="Calibri"/>
                  <a:cs typeface="Calibri"/>
                  <a:sym typeface="Calibri"/>
                </a:rPr>
                <a:t>else </a:t>
              </a:r>
              <a:r>
                <a:rPr lang="en-IN" sz="2000">
                  <a:solidFill>
                    <a:schemeClr val="dk1"/>
                  </a:solidFill>
                  <a:latin typeface="Calibri"/>
                  <a:ea typeface="Calibri"/>
                  <a:cs typeface="Calibri"/>
                  <a:sym typeface="Calibri"/>
                </a:rPr>
                <a:t>combined with expression</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IN" sz="2000" b="1">
                  <a:solidFill>
                    <a:schemeClr val="dk1"/>
                  </a:solidFill>
                  <a:latin typeface="Calibri"/>
                  <a:ea typeface="Calibri"/>
                  <a:cs typeface="Calibri"/>
                  <a:sym typeface="Calibri"/>
                </a:rPr>
                <a:t>Syntax:</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	expression if Boolean-expression else expression</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IN" sz="2000" b="1">
                  <a:solidFill>
                    <a:schemeClr val="dk1"/>
                  </a:solidFill>
                  <a:latin typeface="Calibri"/>
                  <a:ea typeface="Calibri"/>
                  <a:cs typeface="Calibri"/>
                  <a:sym typeface="Calibri"/>
                </a:rPr>
                <a:t>Example:</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	Biggest of two numbers</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	num1 = 23</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	num2 = 15</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	big = num1</a:t>
              </a:r>
              <a:r>
                <a:rPr lang="en-IN" sz="2000" b="1">
                  <a:solidFill>
                    <a:schemeClr val="dk1"/>
                  </a:solidFill>
                  <a:latin typeface="Calibri"/>
                  <a:ea typeface="Calibri"/>
                  <a:cs typeface="Calibri"/>
                  <a:sym typeface="Calibri"/>
                </a:rPr>
                <a:t> if </a:t>
              </a:r>
              <a:r>
                <a:rPr lang="en-IN" sz="2000">
                  <a:solidFill>
                    <a:schemeClr val="dk1"/>
                  </a:solidFill>
                  <a:latin typeface="Calibri"/>
                  <a:ea typeface="Calibri"/>
                  <a:cs typeface="Calibri"/>
                  <a:sym typeface="Calibri"/>
                </a:rPr>
                <a:t>num1 &gt; num2 </a:t>
              </a:r>
              <a:r>
                <a:rPr lang="en-IN" sz="2000" b="1">
                  <a:solidFill>
                    <a:schemeClr val="dk1"/>
                  </a:solidFill>
                  <a:latin typeface="Calibri"/>
                  <a:ea typeface="Calibri"/>
                  <a:cs typeface="Calibri"/>
                  <a:sym typeface="Calibri"/>
                </a:rPr>
                <a:t>else</a:t>
              </a:r>
              <a:r>
                <a:rPr lang="en-IN" sz="2000">
                  <a:solidFill>
                    <a:schemeClr val="dk1"/>
                  </a:solidFill>
                  <a:latin typeface="Calibri"/>
                  <a:ea typeface="Calibri"/>
                  <a:cs typeface="Calibri"/>
                  <a:sym typeface="Calibri"/>
                </a:rPr>
                <a:t> num2</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	print ( “ the biggest number is “ , big )</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IN" sz="2000" b="1">
                  <a:solidFill>
                    <a:schemeClr val="dk1"/>
                  </a:solidFill>
                  <a:latin typeface="Calibri"/>
                  <a:ea typeface="Calibri"/>
                  <a:cs typeface="Calibri"/>
                  <a:sym typeface="Calibri"/>
                </a:rPr>
                <a:t>Even or odd</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	print ( “ num is even “ if num % 2 == 0 else “ num is odd “)</a:t>
              </a:r>
              <a:endParaRPr sz="2000">
                <a:solidFill>
                  <a:schemeClr val="dk1"/>
                </a:solidFill>
                <a:latin typeface="Calibri"/>
                <a:ea typeface="Calibri"/>
                <a:cs typeface="Calibri"/>
                <a:sym typeface="Calibri"/>
              </a:endParaRPr>
            </a:p>
          </p:txBody>
        </p:sp>
        <p:sp>
          <p:nvSpPr>
            <p:cNvPr id="270" name="Google Shape;270;p19"/>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271" name="Google Shape;271;p19"/>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272" name="Google Shape;272;p19"/>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1. Structured Programming Paradigm</a:t>
            </a:r>
            <a:endParaRPr sz="2000" b="1">
              <a:solidFill>
                <a:schemeClr val="lt1"/>
              </a:solidFill>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p182"/>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013" name="Google Shape;2013;p182"/>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Strings</a:t>
            </a:r>
            <a:endParaRPr sz="2563">
              <a:solidFill>
                <a:schemeClr val="dk1"/>
              </a:solidFill>
              <a:latin typeface="Arial"/>
              <a:ea typeface="Arial"/>
              <a:cs typeface="Arial"/>
              <a:sym typeface="Arial"/>
            </a:endParaRPr>
          </a:p>
        </p:txBody>
      </p:sp>
      <p:sp>
        <p:nvSpPr>
          <p:cNvPr id="2014" name="Google Shape;2014;p182"/>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015" name="Google Shape;2015;p182"/>
          <p:cNvGrpSpPr/>
          <p:nvPr/>
        </p:nvGrpSpPr>
        <p:grpSpPr>
          <a:xfrm>
            <a:off x="0" y="512978"/>
            <a:ext cx="12105503" cy="5979173"/>
            <a:chOff x="127862" y="1268442"/>
            <a:chExt cx="9296400" cy="846250"/>
          </a:xfrm>
        </p:grpSpPr>
        <p:sp>
          <p:nvSpPr>
            <p:cNvPr id="2016" name="Google Shape;2016;p182"/>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017" name="Google Shape;2017;p182"/>
            <p:cNvSpPr txBox="1"/>
            <p:nvPr/>
          </p:nvSpPr>
          <p:spPr>
            <a:xfrm>
              <a:off x="168600" y="1274313"/>
              <a:ext cx="9214355" cy="457386"/>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The empty string will be denoted by e</a:t>
              </a:r>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Examples:</a:t>
              </a:r>
              <a:endParaRPr/>
            </a:p>
            <a:p>
              <a:pPr marL="0" marR="0" lvl="0" indent="0" algn="just" rtl="0">
                <a:lnSpc>
                  <a:spcPct val="150000"/>
                </a:lnSpc>
                <a:spcBef>
                  <a:spcPts val="0"/>
                </a:spcBef>
                <a:spcAft>
                  <a:spcPts val="0"/>
                </a:spcAft>
                <a:buNone/>
              </a:pPr>
              <a:endParaRPr sz="1750" b="1">
                <a:solidFill>
                  <a:schemeClr val="dk1"/>
                </a:solidFill>
                <a:latin typeface="Gill Sans"/>
                <a:ea typeface="Gill Sans"/>
                <a:cs typeface="Gill Sans"/>
                <a:sym typeface="Gill Sans"/>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p:txBody>
        </p:sp>
      </p:grpSp>
      <p:sp>
        <p:nvSpPr>
          <p:cNvPr id="2018" name="Google Shape;2018;p182"/>
          <p:cNvSpPr txBox="1"/>
          <p:nvPr/>
        </p:nvSpPr>
        <p:spPr>
          <a:xfrm>
            <a:off x="1354578" y="951694"/>
            <a:ext cx="9395606" cy="52322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Gill Sans"/>
                <a:ea typeface="Gill Sans"/>
                <a:cs typeface="Gill Sans"/>
                <a:sym typeface="Gill Sans"/>
              </a:rPr>
              <a:t>A </a:t>
            </a:r>
            <a:r>
              <a:rPr lang="en-IN" sz="2800">
                <a:solidFill>
                  <a:schemeClr val="accent2"/>
                </a:solidFill>
                <a:latin typeface="Gill Sans"/>
                <a:ea typeface="Gill Sans"/>
                <a:cs typeface="Gill Sans"/>
                <a:sym typeface="Gill Sans"/>
              </a:rPr>
              <a:t>string</a:t>
            </a:r>
            <a:r>
              <a:rPr lang="en-IN" sz="2800">
                <a:solidFill>
                  <a:schemeClr val="dk1"/>
                </a:solidFill>
                <a:latin typeface="Gill Sans"/>
                <a:ea typeface="Gill Sans"/>
                <a:cs typeface="Gill Sans"/>
                <a:sym typeface="Gill Sans"/>
              </a:rPr>
              <a:t> over alphabet </a:t>
            </a:r>
            <a:r>
              <a:rPr lang="en-IN" sz="2800">
                <a:solidFill>
                  <a:schemeClr val="dk1"/>
                </a:solidFill>
                <a:latin typeface="Noto Sans Symbols"/>
                <a:ea typeface="Noto Sans Symbols"/>
                <a:cs typeface="Noto Sans Symbols"/>
                <a:sym typeface="Noto Sans Symbols"/>
              </a:rPr>
              <a:t>Σ</a:t>
            </a:r>
            <a:r>
              <a:rPr lang="en-IN" sz="2800">
                <a:solidFill>
                  <a:schemeClr val="dk1"/>
                </a:solidFill>
                <a:latin typeface="Gill Sans"/>
                <a:ea typeface="Gill Sans"/>
                <a:cs typeface="Gill Sans"/>
                <a:sym typeface="Gill Sans"/>
              </a:rPr>
              <a:t> is a finite sequence of symbols in </a:t>
            </a:r>
            <a:r>
              <a:rPr lang="en-IN" sz="2800">
                <a:solidFill>
                  <a:schemeClr val="dk1"/>
                </a:solidFill>
                <a:latin typeface="Noto Sans Symbols"/>
                <a:ea typeface="Noto Sans Symbols"/>
                <a:cs typeface="Noto Sans Symbols"/>
                <a:sym typeface="Noto Sans Symbols"/>
              </a:rPr>
              <a:t>Σ</a:t>
            </a:r>
            <a:r>
              <a:rPr lang="en-IN" sz="2800">
                <a:solidFill>
                  <a:schemeClr val="dk1"/>
                </a:solidFill>
                <a:latin typeface="Gill Sans"/>
                <a:ea typeface="Gill Sans"/>
                <a:cs typeface="Gill Sans"/>
                <a:sym typeface="Gill Sans"/>
              </a:rPr>
              <a:t>.</a:t>
            </a:r>
            <a:endParaRPr/>
          </a:p>
        </p:txBody>
      </p:sp>
      <p:sp>
        <p:nvSpPr>
          <p:cNvPr id="2019" name="Google Shape;2019;p182"/>
          <p:cNvSpPr txBox="1"/>
          <p:nvPr/>
        </p:nvSpPr>
        <p:spPr>
          <a:xfrm>
            <a:off x="1354578" y="3170068"/>
            <a:ext cx="5507038" cy="17716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abfbz </a:t>
            </a:r>
            <a:r>
              <a:rPr lang="en-IN" sz="2400">
                <a:solidFill>
                  <a:schemeClr val="dk1"/>
                </a:solidFill>
                <a:latin typeface="Gill Sans"/>
                <a:ea typeface="Gill Sans"/>
                <a:cs typeface="Gill Sans"/>
                <a:sym typeface="Gill Sans"/>
              </a:rPr>
              <a:t>is a string over </a:t>
            </a:r>
            <a:r>
              <a:rPr lang="en-IN" sz="2400">
                <a:solidFill>
                  <a:schemeClr val="dk1"/>
                </a:solidFill>
                <a:latin typeface="Noto Sans Symbols"/>
                <a:ea typeface="Noto Sans Symbols"/>
                <a:cs typeface="Noto Sans Symbols"/>
                <a:sym typeface="Noto Sans Symbols"/>
              </a:rPr>
              <a:t>Σ</a:t>
            </a:r>
            <a:r>
              <a:rPr lang="en-IN" sz="2400" baseline="-25000">
                <a:solidFill>
                  <a:schemeClr val="dk1"/>
                </a:solidFill>
                <a:latin typeface="Garamond"/>
                <a:ea typeface="Garamond"/>
                <a:cs typeface="Garamond"/>
                <a:sym typeface="Garamond"/>
              </a:rPr>
              <a:t>1</a:t>
            </a:r>
            <a:r>
              <a:rPr lang="en-IN" sz="2400">
                <a:solidFill>
                  <a:schemeClr val="dk1"/>
                </a:solidFill>
                <a:latin typeface="Garamond"/>
                <a:ea typeface="Garamond"/>
                <a:cs typeface="Garamond"/>
                <a:sym typeface="Garamond"/>
              </a:rPr>
              <a:t> = {a, b, c, d, …, z}</a:t>
            </a:r>
            <a:endParaRPr sz="2400">
              <a:solidFill>
                <a:schemeClr val="dk1"/>
              </a:solidFill>
              <a:latin typeface="Gill Sans"/>
              <a:ea typeface="Gill Sans"/>
              <a:cs typeface="Gill Sans"/>
              <a:sym typeface="Gill Sans"/>
            </a:endParaRPr>
          </a:p>
          <a:p>
            <a:pPr marL="0" marR="0" lvl="0" indent="0" algn="l" rtl="0">
              <a:spcBef>
                <a:spcPts val="480"/>
              </a:spcBef>
              <a:spcAft>
                <a:spcPts val="0"/>
              </a:spcAft>
              <a:buNone/>
            </a:pPr>
            <a:r>
              <a:rPr lang="en-IN" sz="2400">
                <a:solidFill>
                  <a:schemeClr val="dk1"/>
                </a:solidFill>
                <a:latin typeface="Garamond"/>
                <a:ea typeface="Garamond"/>
                <a:cs typeface="Garamond"/>
                <a:sym typeface="Garamond"/>
              </a:rPr>
              <a:t>9021 </a:t>
            </a:r>
            <a:r>
              <a:rPr lang="en-IN" sz="2400">
                <a:solidFill>
                  <a:schemeClr val="dk1"/>
                </a:solidFill>
                <a:latin typeface="Gill Sans"/>
                <a:ea typeface="Gill Sans"/>
                <a:cs typeface="Gill Sans"/>
                <a:sym typeface="Gill Sans"/>
              </a:rPr>
              <a:t>is a string over </a:t>
            </a:r>
            <a:r>
              <a:rPr lang="en-IN" sz="2400">
                <a:solidFill>
                  <a:schemeClr val="dk1"/>
                </a:solidFill>
                <a:latin typeface="Noto Sans Symbols"/>
                <a:ea typeface="Noto Sans Symbols"/>
                <a:cs typeface="Noto Sans Symbols"/>
                <a:sym typeface="Noto Sans Symbols"/>
              </a:rPr>
              <a:t>Σ</a:t>
            </a:r>
            <a:r>
              <a:rPr lang="en-IN" sz="2400" baseline="-25000">
                <a:solidFill>
                  <a:schemeClr val="dk1"/>
                </a:solidFill>
                <a:latin typeface="Garamond"/>
                <a:ea typeface="Garamond"/>
                <a:cs typeface="Garamond"/>
                <a:sym typeface="Garamond"/>
              </a:rPr>
              <a:t>2</a:t>
            </a:r>
            <a:r>
              <a:rPr lang="en-IN" sz="2400">
                <a:solidFill>
                  <a:schemeClr val="dk1"/>
                </a:solidFill>
                <a:latin typeface="Garamond"/>
                <a:ea typeface="Garamond"/>
                <a:cs typeface="Garamond"/>
                <a:sym typeface="Garamond"/>
              </a:rPr>
              <a:t> = {0, 1, …, 9}</a:t>
            </a:r>
            <a:endParaRPr sz="2400">
              <a:solidFill>
                <a:schemeClr val="dk1"/>
              </a:solidFill>
              <a:latin typeface="Gill Sans"/>
              <a:ea typeface="Gill Sans"/>
              <a:cs typeface="Gill Sans"/>
              <a:sym typeface="Gill Sans"/>
            </a:endParaRPr>
          </a:p>
          <a:p>
            <a:pPr marL="0" marR="0" lvl="0" indent="0" algn="l" rtl="0">
              <a:spcBef>
                <a:spcPts val="480"/>
              </a:spcBef>
              <a:spcAft>
                <a:spcPts val="0"/>
              </a:spcAft>
              <a:buNone/>
            </a:pPr>
            <a:r>
              <a:rPr lang="en-IN" sz="2400">
                <a:solidFill>
                  <a:schemeClr val="dk1"/>
                </a:solidFill>
                <a:latin typeface="Garamond"/>
                <a:ea typeface="Garamond"/>
                <a:cs typeface="Garamond"/>
                <a:sym typeface="Garamond"/>
              </a:rPr>
              <a:t>ab#bc </a:t>
            </a:r>
            <a:r>
              <a:rPr lang="en-IN" sz="2400">
                <a:solidFill>
                  <a:schemeClr val="dk1"/>
                </a:solidFill>
                <a:latin typeface="Gill Sans"/>
                <a:ea typeface="Gill Sans"/>
                <a:cs typeface="Gill Sans"/>
                <a:sym typeface="Gill Sans"/>
              </a:rPr>
              <a:t>is a string over </a:t>
            </a:r>
            <a:r>
              <a:rPr lang="en-IN" sz="2400">
                <a:solidFill>
                  <a:schemeClr val="dk1"/>
                </a:solidFill>
                <a:latin typeface="Noto Sans Symbols"/>
                <a:ea typeface="Noto Sans Symbols"/>
                <a:cs typeface="Noto Sans Symbols"/>
                <a:sym typeface="Noto Sans Symbols"/>
              </a:rPr>
              <a:t>Σ</a:t>
            </a:r>
            <a:r>
              <a:rPr lang="en-IN" sz="2400" baseline="-25000">
                <a:solidFill>
                  <a:schemeClr val="dk1"/>
                </a:solidFill>
                <a:latin typeface="Garamond"/>
                <a:ea typeface="Garamond"/>
                <a:cs typeface="Garamond"/>
                <a:sym typeface="Garamond"/>
              </a:rPr>
              <a:t>3</a:t>
            </a:r>
            <a:r>
              <a:rPr lang="en-IN" sz="2400">
                <a:solidFill>
                  <a:schemeClr val="dk1"/>
                </a:solidFill>
                <a:latin typeface="Gill Sans"/>
                <a:ea typeface="Gill Sans"/>
                <a:cs typeface="Gill Sans"/>
                <a:sym typeface="Gill Sans"/>
              </a:rPr>
              <a:t> </a:t>
            </a:r>
            <a:r>
              <a:rPr lang="en-IN" sz="2400">
                <a:solidFill>
                  <a:schemeClr val="dk1"/>
                </a:solidFill>
                <a:latin typeface="Garamond"/>
                <a:ea typeface="Garamond"/>
                <a:cs typeface="Garamond"/>
                <a:sym typeface="Garamond"/>
              </a:rPr>
              <a:t>= {a, b, …, z, #}</a:t>
            </a:r>
            <a:endParaRPr/>
          </a:p>
          <a:p>
            <a:pPr marL="0" marR="0" lvl="0" indent="0" algn="l" rtl="0">
              <a:spcBef>
                <a:spcPts val="480"/>
              </a:spcBef>
              <a:spcAft>
                <a:spcPts val="0"/>
              </a:spcAft>
              <a:buNone/>
            </a:pPr>
            <a:r>
              <a:rPr lang="en-IN" sz="2400">
                <a:solidFill>
                  <a:schemeClr val="dk1"/>
                </a:solidFill>
                <a:latin typeface="Garamond"/>
                <a:ea typeface="Garamond"/>
                <a:cs typeface="Garamond"/>
                <a:sym typeface="Garamond"/>
              </a:rPr>
              <a:t>))()(() </a:t>
            </a:r>
            <a:r>
              <a:rPr lang="en-IN" sz="2400">
                <a:solidFill>
                  <a:schemeClr val="dk1"/>
                </a:solidFill>
                <a:latin typeface="Gill Sans"/>
                <a:ea typeface="Gill Sans"/>
                <a:cs typeface="Gill Sans"/>
                <a:sym typeface="Gill Sans"/>
              </a:rPr>
              <a:t>is a string over </a:t>
            </a:r>
            <a:r>
              <a:rPr lang="en-IN" sz="2400">
                <a:solidFill>
                  <a:schemeClr val="dk1"/>
                </a:solidFill>
                <a:latin typeface="Noto Sans Symbols"/>
                <a:ea typeface="Noto Sans Symbols"/>
                <a:cs typeface="Noto Sans Symbols"/>
                <a:sym typeface="Noto Sans Symbols"/>
              </a:rPr>
              <a:t>Σ</a:t>
            </a:r>
            <a:r>
              <a:rPr lang="en-IN" sz="2400" baseline="-25000">
                <a:solidFill>
                  <a:schemeClr val="dk1"/>
                </a:solidFill>
                <a:latin typeface="Garamond"/>
                <a:ea typeface="Garamond"/>
                <a:cs typeface="Garamond"/>
                <a:sym typeface="Garamond"/>
              </a:rPr>
              <a:t>4</a:t>
            </a:r>
            <a:r>
              <a:rPr lang="en-IN" sz="2400">
                <a:solidFill>
                  <a:schemeClr val="dk1"/>
                </a:solidFill>
                <a:latin typeface="Garamond"/>
                <a:ea typeface="Garamond"/>
                <a:cs typeface="Garamond"/>
                <a:sym typeface="Garamond"/>
              </a:rPr>
              <a:t> = {</a:t>
            </a:r>
            <a:r>
              <a:rPr lang="en-IN" sz="2400">
                <a:solidFill>
                  <a:schemeClr val="dk1"/>
                </a:solidFill>
                <a:latin typeface="Courier New"/>
                <a:ea typeface="Courier New"/>
                <a:cs typeface="Courier New"/>
                <a:sym typeface="Courier New"/>
              </a:rPr>
              <a:t>(</a:t>
            </a:r>
            <a:r>
              <a:rPr lang="en-IN" sz="2400">
                <a:solidFill>
                  <a:schemeClr val="dk1"/>
                </a:solidFill>
                <a:latin typeface="Garamond"/>
                <a:ea typeface="Garamond"/>
                <a:cs typeface="Garamond"/>
                <a:sym typeface="Garamond"/>
              </a:rPr>
              <a:t>, </a:t>
            </a:r>
            <a:r>
              <a:rPr lang="en-IN" sz="2400">
                <a:solidFill>
                  <a:schemeClr val="dk1"/>
                </a:solidFill>
                <a:latin typeface="Courier New"/>
                <a:ea typeface="Courier New"/>
                <a:cs typeface="Courier New"/>
                <a:sym typeface="Courier New"/>
              </a:rPr>
              <a:t>)</a:t>
            </a:r>
            <a:r>
              <a:rPr lang="en-IN" sz="2400">
                <a:solidFill>
                  <a:schemeClr val="dk1"/>
                </a:solidFill>
                <a:latin typeface="Garamond"/>
                <a:ea typeface="Garamond"/>
                <a:cs typeface="Garamond"/>
                <a:sym typeface="Garamond"/>
              </a:rPr>
              <a:t>}</a:t>
            </a:r>
            <a:endParaRPr sz="2400">
              <a:solidFill>
                <a:schemeClr val="dk1"/>
              </a:solidFill>
              <a:latin typeface="Gill Sans"/>
              <a:ea typeface="Gill Sans"/>
              <a:cs typeface="Gill Sans"/>
              <a:sym typeface="Gill San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183"/>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025" name="Google Shape;2025;p183"/>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Languages</a:t>
            </a:r>
            <a:endParaRPr sz="2563">
              <a:solidFill>
                <a:schemeClr val="dk1"/>
              </a:solidFill>
              <a:latin typeface="Arial"/>
              <a:ea typeface="Arial"/>
              <a:cs typeface="Arial"/>
              <a:sym typeface="Arial"/>
            </a:endParaRPr>
          </a:p>
        </p:txBody>
      </p:sp>
      <p:sp>
        <p:nvSpPr>
          <p:cNvPr id="2026" name="Google Shape;2026;p183"/>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027" name="Google Shape;2027;p183"/>
          <p:cNvGrpSpPr/>
          <p:nvPr/>
        </p:nvGrpSpPr>
        <p:grpSpPr>
          <a:xfrm>
            <a:off x="0" y="512978"/>
            <a:ext cx="12105503" cy="5979173"/>
            <a:chOff x="127862" y="1268442"/>
            <a:chExt cx="9296400" cy="846250"/>
          </a:xfrm>
        </p:grpSpPr>
        <p:sp>
          <p:nvSpPr>
            <p:cNvPr id="2028" name="Google Shape;2028;p183"/>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029" name="Google Shape;2029;p183"/>
            <p:cNvSpPr txBox="1"/>
            <p:nvPr/>
          </p:nvSpPr>
          <p:spPr>
            <a:xfrm>
              <a:off x="168600" y="1274313"/>
              <a:ext cx="9214355" cy="23686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2000">
                  <a:solidFill>
                    <a:schemeClr val="dk1"/>
                  </a:solidFill>
                  <a:latin typeface="Calibri"/>
                  <a:ea typeface="Calibri"/>
                  <a:cs typeface="Calibri"/>
                  <a:sym typeface="Calibri"/>
                </a:rPr>
                <a:t>Languages can be used to describe problems with “yes/no” answers, for example:</a:t>
              </a:r>
              <a:endParaRPr/>
            </a:p>
          </p:txBody>
        </p:sp>
      </p:grpSp>
      <p:sp>
        <p:nvSpPr>
          <p:cNvPr id="2030" name="Google Shape;2030;p183"/>
          <p:cNvSpPr txBox="1"/>
          <p:nvPr/>
        </p:nvSpPr>
        <p:spPr>
          <a:xfrm>
            <a:off x="1661645" y="822391"/>
            <a:ext cx="5957785" cy="52322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A </a:t>
            </a:r>
            <a:r>
              <a:rPr lang="en-IN" sz="2400">
                <a:solidFill>
                  <a:schemeClr val="accent2"/>
                </a:solidFill>
                <a:latin typeface="Calibri"/>
                <a:ea typeface="Calibri"/>
                <a:cs typeface="Calibri"/>
                <a:sym typeface="Calibri"/>
              </a:rPr>
              <a:t>language </a:t>
            </a:r>
            <a:r>
              <a:rPr lang="en-IN" sz="2400">
                <a:solidFill>
                  <a:schemeClr val="dk1"/>
                </a:solidFill>
                <a:latin typeface="Calibri"/>
                <a:ea typeface="Calibri"/>
                <a:cs typeface="Calibri"/>
                <a:sym typeface="Calibri"/>
              </a:rPr>
              <a:t>is a set of strings over an alphabet</a:t>
            </a:r>
            <a:r>
              <a:rPr lang="en-IN" sz="2800">
                <a:solidFill>
                  <a:schemeClr val="dk1"/>
                </a:solidFill>
                <a:latin typeface="Gill Sans"/>
                <a:ea typeface="Gill Sans"/>
                <a:cs typeface="Gill Sans"/>
                <a:sym typeface="Gill Sans"/>
              </a:rPr>
              <a:t>.</a:t>
            </a:r>
            <a:endParaRPr/>
          </a:p>
        </p:txBody>
      </p:sp>
      <p:sp>
        <p:nvSpPr>
          <p:cNvPr id="2031" name="Google Shape;2031;p183"/>
          <p:cNvSpPr txBox="1"/>
          <p:nvPr/>
        </p:nvSpPr>
        <p:spPr>
          <a:xfrm>
            <a:off x="496523" y="2890632"/>
            <a:ext cx="11198954" cy="17912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i="1">
                <a:solidFill>
                  <a:schemeClr val="dk1"/>
                </a:solidFill>
                <a:latin typeface="Garamond"/>
                <a:ea typeface="Garamond"/>
                <a:cs typeface="Garamond"/>
                <a:sym typeface="Garamond"/>
              </a:rPr>
              <a:t>L</a:t>
            </a:r>
            <a:r>
              <a:rPr lang="en-IN" sz="2400" baseline="-25000">
                <a:solidFill>
                  <a:schemeClr val="dk1"/>
                </a:solidFill>
                <a:latin typeface="Garamond"/>
                <a:ea typeface="Garamond"/>
                <a:cs typeface="Garamond"/>
                <a:sym typeface="Garamond"/>
              </a:rPr>
              <a:t>1</a:t>
            </a:r>
            <a:r>
              <a:rPr lang="en-IN" sz="2400">
                <a:solidFill>
                  <a:schemeClr val="dk1"/>
                </a:solidFill>
                <a:latin typeface="Garamond"/>
                <a:ea typeface="Garamond"/>
                <a:cs typeface="Garamond"/>
                <a:sym typeface="Garamond"/>
              </a:rPr>
              <a:t> = 	</a:t>
            </a:r>
            <a:r>
              <a:rPr lang="en-IN" sz="2400">
                <a:solidFill>
                  <a:schemeClr val="dk1"/>
                </a:solidFill>
                <a:latin typeface="Gill Sans"/>
                <a:ea typeface="Gill Sans"/>
                <a:cs typeface="Gill Sans"/>
                <a:sym typeface="Gill Sans"/>
              </a:rPr>
              <a:t>The set of all strings over </a:t>
            </a:r>
            <a:r>
              <a:rPr lang="en-IN" sz="2400">
                <a:solidFill>
                  <a:schemeClr val="dk1"/>
                </a:solidFill>
                <a:latin typeface="Noto Sans Symbols"/>
                <a:ea typeface="Noto Sans Symbols"/>
                <a:cs typeface="Noto Sans Symbols"/>
                <a:sym typeface="Noto Sans Symbols"/>
              </a:rPr>
              <a:t>Σ</a:t>
            </a:r>
            <a:r>
              <a:rPr lang="en-IN" sz="2400" baseline="-25000">
                <a:solidFill>
                  <a:schemeClr val="dk1"/>
                </a:solidFill>
                <a:latin typeface="Garamond"/>
                <a:ea typeface="Garamond"/>
                <a:cs typeface="Garamond"/>
                <a:sym typeface="Garamond"/>
              </a:rPr>
              <a:t>1</a:t>
            </a:r>
            <a:r>
              <a:rPr lang="en-IN" sz="2400">
                <a:solidFill>
                  <a:schemeClr val="dk1"/>
                </a:solidFill>
                <a:latin typeface="Gill Sans"/>
                <a:ea typeface="Gill Sans"/>
                <a:cs typeface="Gill Sans"/>
                <a:sym typeface="Gill Sans"/>
              </a:rPr>
              <a:t> that contain the substring </a:t>
            </a:r>
            <a:r>
              <a:rPr lang="en-IN" sz="2400">
                <a:solidFill>
                  <a:schemeClr val="dk1"/>
                </a:solidFill>
                <a:latin typeface="Garamond"/>
                <a:ea typeface="Garamond"/>
                <a:cs typeface="Garamond"/>
                <a:sym typeface="Garamond"/>
              </a:rPr>
              <a:t>“SRM”</a:t>
            </a:r>
            <a:endParaRPr/>
          </a:p>
          <a:p>
            <a:pPr marL="0" marR="0" lvl="0" indent="0" algn="l" rtl="0">
              <a:spcBef>
                <a:spcPts val="480"/>
              </a:spcBef>
              <a:spcAft>
                <a:spcPts val="0"/>
              </a:spcAft>
              <a:buNone/>
            </a:pPr>
            <a:r>
              <a:rPr lang="en-IN" sz="2400" i="1">
                <a:solidFill>
                  <a:schemeClr val="dk1"/>
                </a:solidFill>
                <a:latin typeface="Garamond"/>
                <a:ea typeface="Garamond"/>
                <a:cs typeface="Garamond"/>
                <a:sym typeface="Garamond"/>
              </a:rPr>
              <a:t>L</a:t>
            </a:r>
            <a:r>
              <a:rPr lang="en-IN" sz="2400" baseline="-25000">
                <a:solidFill>
                  <a:schemeClr val="dk1"/>
                </a:solidFill>
                <a:latin typeface="Garamond"/>
                <a:ea typeface="Garamond"/>
                <a:cs typeface="Garamond"/>
                <a:sym typeface="Garamond"/>
              </a:rPr>
              <a:t>2</a:t>
            </a:r>
            <a:r>
              <a:rPr lang="en-IN" sz="2400">
                <a:solidFill>
                  <a:schemeClr val="dk1"/>
                </a:solidFill>
                <a:latin typeface="Garamond"/>
                <a:ea typeface="Garamond"/>
                <a:cs typeface="Garamond"/>
                <a:sym typeface="Garamond"/>
              </a:rPr>
              <a:t> = 	</a:t>
            </a:r>
            <a:r>
              <a:rPr lang="en-IN" sz="2400">
                <a:solidFill>
                  <a:schemeClr val="dk1"/>
                </a:solidFill>
                <a:latin typeface="Gill Sans"/>
                <a:ea typeface="Gill Sans"/>
                <a:cs typeface="Gill Sans"/>
                <a:sym typeface="Gill Sans"/>
              </a:rPr>
              <a:t>The set of all strings over </a:t>
            </a:r>
            <a:r>
              <a:rPr lang="en-IN" sz="2400">
                <a:solidFill>
                  <a:schemeClr val="dk1"/>
                </a:solidFill>
                <a:latin typeface="Noto Sans Symbols"/>
                <a:ea typeface="Noto Sans Symbols"/>
                <a:cs typeface="Noto Sans Symbols"/>
                <a:sym typeface="Noto Sans Symbols"/>
              </a:rPr>
              <a:t>Σ</a:t>
            </a:r>
            <a:r>
              <a:rPr lang="en-IN" sz="2400" baseline="-25000">
                <a:solidFill>
                  <a:schemeClr val="dk1"/>
                </a:solidFill>
                <a:latin typeface="Garamond"/>
                <a:ea typeface="Garamond"/>
                <a:cs typeface="Garamond"/>
                <a:sym typeface="Garamond"/>
              </a:rPr>
              <a:t>2</a:t>
            </a:r>
            <a:r>
              <a:rPr lang="en-IN" sz="2400">
                <a:solidFill>
                  <a:schemeClr val="dk1"/>
                </a:solidFill>
                <a:latin typeface="Gill Sans"/>
                <a:ea typeface="Gill Sans"/>
                <a:cs typeface="Gill Sans"/>
                <a:sym typeface="Gill Sans"/>
              </a:rPr>
              <a:t> that are divisible by 7 </a:t>
            </a:r>
            <a:r>
              <a:rPr lang="en-IN" sz="2400">
                <a:solidFill>
                  <a:schemeClr val="dk1"/>
                </a:solidFill>
                <a:latin typeface="Garamond"/>
                <a:ea typeface="Garamond"/>
                <a:cs typeface="Garamond"/>
                <a:sym typeface="Garamond"/>
              </a:rPr>
              <a:t>= {7, 14, 21, …}</a:t>
            </a:r>
            <a:endParaRPr/>
          </a:p>
          <a:p>
            <a:pPr marL="0" marR="0" lvl="0" indent="0" algn="l" rtl="0">
              <a:spcBef>
                <a:spcPts val="480"/>
              </a:spcBef>
              <a:spcAft>
                <a:spcPts val="0"/>
              </a:spcAft>
              <a:buNone/>
            </a:pPr>
            <a:r>
              <a:rPr lang="en-IN" sz="2400" i="1">
                <a:solidFill>
                  <a:schemeClr val="dk1"/>
                </a:solidFill>
                <a:latin typeface="Garamond"/>
                <a:ea typeface="Garamond"/>
                <a:cs typeface="Garamond"/>
                <a:sym typeface="Garamond"/>
              </a:rPr>
              <a:t>L</a:t>
            </a:r>
            <a:r>
              <a:rPr lang="en-IN" sz="2400" baseline="-25000">
                <a:solidFill>
                  <a:schemeClr val="dk1"/>
                </a:solidFill>
                <a:latin typeface="Garamond"/>
                <a:ea typeface="Garamond"/>
                <a:cs typeface="Garamond"/>
                <a:sym typeface="Garamond"/>
              </a:rPr>
              <a:t>3</a:t>
            </a:r>
            <a:r>
              <a:rPr lang="en-IN" sz="2400">
                <a:solidFill>
                  <a:schemeClr val="dk1"/>
                </a:solidFill>
                <a:latin typeface="Garamond"/>
                <a:ea typeface="Garamond"/>
                <a:cs typeface="Garamond"/>
                <a:sym typeface="Garamond"/>
              </a:rPr>
              <a:t> = 	</a:t>
            </a:r>
            <a:r>
              <a:rPr lang="en-IN" sz="2400">
                <a:solidFill>
                  <a:schemeClr val="dk1"/>
                </a:solidFill>
                <a:latin typeface="Gill Sans"/>
                <a:ea typeface="Gill Sans"/>
                <a:cs typeface="Gill Sans"/>
                <a:sym typeface="Gill Sans"/>
              </a:rPr>
              <a:t>The set of all strings of the form </a:t>
            </a:r>
            <a:r>
              <a:rPr lang="en-IN" sz="2400">
                <a:solidFill>
                  <a:schemeClr val="dk1"/>
                </a:solidFill>
                <a:latin typeface="Garamond"/>
                <a:ea typeface="Garamond"/>
                <a:cs typeface="Garamond"/>
                <a:sym typeface="Garamond"/>
              </a:rPr>
              <a:t>s#s</a:t>
            </a:r>
            <a:r>
              <a:rPr lang="en-IN" sz="2400">
                <a:solidFill>
                  <a:schemeClr val="dk1"/>
                </a:solidFill>
                <a:latin typeface="Gill Sans"/>
                <a:ea typeface="Gill Sans"/>
                <a:cs typeface="Gill Sans"/>
                <a:sym typeface="Gill Sans"/>
              </a:rPr>
              <a:t> where s is any string over </a:t>
            </a:r>
            <a:r>
              <a:rPr lang="en-IN" sz="2400">
                <a:solidFill>
                  <a:schemeClr val="dk1"/>
                </a:solidFill>
                <a:latin typeface="Garamond"/>
                <a:ea typeface="Garamond"/>
                <a:cs typeface="Garamond"/>
                <a:sym typeface="Garamond"/>
              </a:rPr>
              <a:t>{a, b, …, z}</a:t>
            </a:r>
            <a:endParaRPr/>
          </a:p>
          <a:p>
            <a:pPr marL="0" marR="0" lvl="0" indent="0" algn="l" rtl="0">
              <a:spcBef>
                <a:spcPts val="480"/>
              </a:spcBef>
              <a:spcAft>
                <a:spcPts val="0"/>
              </a:spcAft>
              <a:buNone/>
            </a:pPr>
            <a:r>
              <a:rPr lang="en-IN" sz="2400" i="1">
                <a:solidFill>
                  <a:schemeClr val="dk1"/>
                </a:solidFill>
                <a:latin typeface="Garamond"/>
                <a:ea typeface="Garamond"/>
                <a:cs typeface="Garamond"/>
                <a:sym typeface="Garamond"/>
              </a:rPr>
              <a:t>L</a:t>
            </a:r>
            <a:r>
              <a:rPr lang="en-IN" sz="2400" baseline="-25000">
                <a:solidFill>
                  <a:schemeClr val="dk1"/>
                </a:solidFill>
                <a:latin typeface="Garamond"/>
                <a:ea typeface="Garamond"/>
                <a:cs typeface="Garamond"/>
                <a:sym typeface="Garamond"/>
              </a:rPr>
              <a:t>4</a:t>
            </a:r>
            <a:r>
              <a:rPr lang="en-IN" sz="2400">
                <a:solidFill>
                  <a:schemeClr val="dk1"/>
                </a:solidFill>
                <a:latin typeface="Garamond"/>
                <a:ea typeface="Garamond"/>
                <a:cs typeface="Garamond"/>
                <a:sym typeface="Garamond"/>
              </a:rPr>
              <a:t> = 	</a:t>
            </a:r>
            <a:r>
              <a:rPr lang="en-IN" sz="2400">
                <a:solidFill>
                  <a:schemeClr val="dk1"/>
                </a:solidFill>
                <a:latin typeface="Gill Sans"/>
                <a:ea typeface="Gill Sans"/>
                <a:cs typeface="Gill Sans"/>
                <a:sym typeface="Gill Sans"/>
              </a:rPr>
              <a:t>The set of all strings over </a:t>
            </a:r>
            <a:r>
              <a:rPr lang="en-IN" sz="2400">
                <a:solidFill>
                  <a:schemeClr val="dk1"/>
                </a:solidFill>
                <a:latin typeface="Noto Sans Symbols"/>
                <a:ea typeface="Noto Sans Symbols"/>
                <a:cs typeface="Noto Sans Symbols"/>
                <a:sym typeface="Noto Sans Symbols"/>
              </a:rPr>
              <a:t>Σ</a:t>
            </a:r>
            <a:r>
              <a:rPr lang="en-IN" sz="2400" baseline="-25000">
                <a:solidFill>
                  <a:schemeClr val="dk1"/>
                </a:solidFill>
                <a:latin typeface="Garamond"/>
                <a:ea typeface="Garamond"/>
                <a:cs typeface="Garamond"/>
                <a:sym typeface="Garamond"/>
              </a:rPr>
              <a:t>4 </a:t>
            </a:r>
            <a:r>
              <a:rPr lang="en-IN" sz="2400">
                <a:solidFill>
                  <a:schemeClr val="dk1"/>
                </a:solidFill>
                <a:latin typeface="Gill Sans"/>
                <a:ea typeface="Gill Sans"/>
                <a:cs typeface="Gill Sans"/>
                <a:sym typeface="Gill Sans"/>
              </a:rPr>
              <a:t>where every </a:t>
            </a:r>
            <a:r>
              <a:rPr lang="en-IN" sz="2400">
                <a:solidFill>
                  <a:schemeClr val="dk1"/>
                </a:solidFill>
                <a:latin typeface="Courier New"/>
                <a:ea typeface="Courier New"/>
                <a:cs typeface="Courier New"/>
                <a:sym typeface="Courier New"/>
              </a:rPr>
              <a:t>(</a:t>
            </a:r>
            <a:r>
              <a:rPr lang="en-IN" sz="2400">
                <a:solidFill>
                  <a:schemeClr val="dk1"/>
                </a:solidFill>
                <a:latin typeface="Gill Sans"/>
                <a:ea typeface="Gill Sans"/>
                <a:cs typeface="Gill Sans"/>
                <a:sym typeface="Gill Sans"/>
              </a:rPr>
              <a:t> can be matched with a subsequent </a:t>
            </a:r>
            <a:r>
              <a:rPr lang="en-IN" sz="2400">
                <a:solidFill>
                  <a:schemeClr val="dk1"/>
                </a:solidFill>
                <a:latin typeface="Courier New"/>
                <a:ea typeface="Courier New"/>
                <a:cs typeface="Courier New"/>
                <a:sym typeface="Courier New"/>
              </a:rPr>
              <a:t>)</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184"/>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037" name="Google Shape;2037;p184"/>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Finite Automata</a:t>
            </a:r>
            <a:endParaRPr sz="2563">
              <a:solidFill>
                <a:schemeClr val="dk1"/>
              </a:solidFill>
              <a:latin typeface="Arial"/>
              <a:ea typeface="Arial"/>
              <a:cs typeface="Arial"/>
              <a:sym typeface="Arial"/>
            </a:endParaRPr>
          </a:p>
        </p:txBody>
      </p:sp>
      <p:sp>
        <p:nvSpPr>
          <p:cNvPr id="2038" name="Google Shape;2038;p184"/>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039" name="Google Shape;2039;p184"/>
          <p:cNvGrpSpPr/>
          <p:nvPr/>
        </p:nvGrpSpPr>
        <p:grpSpPr>
          <a:xfrm>
            <a:off x="0" y="512978"/>
            <a:ext cx="12105503" cy="5979173"/>
            <a:chOff x="127862" y="1268442"/>
            <a:chExt cx="9296400" cy="846250"/>
          </a:xfrm>
        </p:grpSpPr>
        <p:sp>
          <p:nvSpPr>
            <p:cNvPr id="2040" name="Google Shape;2040;p184"/>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041" name="Google Shape;2041;p184"/>
            <p:cNvSpPr txBox="1"/>
            <p:nvPr/>
          </p:nvSpPr>
          <p:spPr>
            <a:xfrm>
              <a:off x="168600" y="1274313"/>
              <a:ext cx="9214355" cy="71874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2000">
                  <a:solidFill>
                    <a:schemeClr val="dk1"/>
                  </a:solidFill>
                  <a:latin typeface="Calibri"/>
                  <a:ea typeface="Calibri"/>
                  <a:cs typeface="Calibri"/>
                  <a:sym typeface="Calibri"/>
                </a:rPr>
                <a:t>There are states off and on, the automaton starts in off and tries to reach the “good state” on</a:t>
              </a:r>
              <a:endParaRPr/>
            </a:p>
            <a:p>
              <a:pPr marL="0" marR="0" lvl="0" indent="0" algn="just" rtl="0">
                <a:lnSpc>
                  <a:spcPct val="150000"/>
                </a:lnSpc>
                <a:spcBef>
                  <a:spcPts val="0"/>
                </a:spcBef>
                <a:spcAft>
                  <a:spcPts val="0"/>
                </a:spcAft>
                <a:buNone/>
              </a:pPr>
              <a:r>
                <a:rPr lang="en-IN" sz="2000">
                  <a:solidFill>
                    <a:schemeClr val="dk1"/>
                  </a:solidFill>
                  <a:latin typeface="Calibri"/>
                  <a:ea typeface="Calibri"/>
                  <a:cs typeface="Calibri"/>
                  <a:sym typeface="Calibri"/>
                </a:rPr>
                <a:t>What sequences of fs lead to the good state?</a:t>
              </a:r>
              <a:endParaRPr/>
            </a:p>
            <a:p>
              <a:pPr marL="0" marR="0" lvl="0" indent="0" algn="just" rtl="0">
                <a:lnSpc>
                  <a:spcPct val="150000"/>
                </a:lnSpc>
                <a:spcBef>
                  <a:spcPts val="0"/>
                </a:spcBef>
                <a:spcAft>
                  <a:spcPts val="0"/>
                </a:spcAft>
                <a:buNone/>
              </a:pPr>
              <a:r>
                <a:rPr lang="en-IN" sz="2000">
                  <a:solidFill>
                    <a:schemeClr val="dk1"/>
                  </a:solidFill>
                  <a:latin typeface="Calibri"/>
                  <a:ea typeface="Calibri"/>
                  <a:cs typeface="Calibri"/>
                  <a:sym typeface="Calibri"/>
                </a:rPr>
                <a:t>Answer: {f, fff, fffff, …} = {f n: n is odd}</a:t>
              </a:r>
              <a:endParaRPr/>
            </a:p>
            <a:p>
              <a:pPr marL="0" marR="0" lvl="0" indent="0" algn="just" rtl="0">
                <a:lnSpc>
                  <a:spcPct val="150000"/>
                </a:lnSpc>
                <a:spcBef>
                  <a:spcPts val="0"/>
                </a:spcBef>
                <a:spcAft>
                  <a:spcPts val="0"/>
                </a:spcAft>
                <a:buNone/>
              </a:pPr>
              <a:r>
                <a:rPr lang="en-IN" sz="2000">
                  <a:solidFill>
                    <a:schemeClr val="dk1"/>
                  </a:solidFill>
                  <a:latin typeface="Calibri"/>
                  <a:ea typeface="Calibri"/>
                  <a:cs typeface="Calibri"/>
                  <a:sym typeface="Calibri"/>
                </a:rPr>
                <a:t>This is an example of a deterministic finite automaton over alphabet {f}</a:t>
              </a:r>
              <a:endParaRPr/>
            </a:p>
          </p:txBody>
        </p:sp>
      </p:grpSp>
      <p:grpSp>
        <p:nvGrpSpPr>
          <p:cNvPr id="2042" name="Google Shape;2042;p184"/>
          <p:cNvGrpSpPr/>
          <p:nvPr/>
        </p:nvGrpSpPr>
        <p:grpSpPr>
          <a:xfrm>
            <a:off x="3563729" y="1071659"/>
            <a:ext cx="3331747" cy="1669971"/>
            <a:chOff x="2484438" y="1477963"/>
            <a:chExt cx="2743200" cy="1379537"/>
          </a:xfrm>
        </p:grpSpPr>
        <p:sp>
          <p:nvSpPr>
            <p:cNvPr id="2043" name="Google Shape;2043;p184"/>
            <p:cNvSpPr/>
            <p:nvPr/>
          </p:nvSpPr>
          <p:spPr>
            <a:xfrm>
              <a:off x="2865438" y="1870075"/>
              <a:ext cx="609600" cy="6096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4" name="Google Shape;2044;p184"/>
            <p:cNvSpPr/>
            <p:nvPr/>
          </p:nvSpPr>
          <p:spPr>
            <a:xfrm>
              <a:off x="4618038" y="1793875"/>
              <a:ext cx="609600" cy="6096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5" name="Google Shape;2045;p184"/>
            <p:cNvSpPr/>
            <p:nvPr/>
          </p:nvSpPr>
          <p:spPr>
            <a:xfrm>
              <a:off x="3398838" y="1844675"/>
              <a:ext cx="1295400" cy="1016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6" name="Google Shape;2046;p184"/>
            <p:cNvSpPr/>
            <p:nvPr/>
          </p:nvSpPr>
          <p:spPr>
            <a:xfrm rot="10800000" flipH="1">
              <a:off x="3475038" y="2314575"/>
              <a:ext cx="1295400" cy="1778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047" name="Google Shape;2047;p184"/>
            <p:cNvCxnSpPr/>
            <p:nvPr/>
          </p:nvCxnSpPr>
          <p:spPr>
            <a:xfrm>
              <a:off x="2484438" y="2174875"/>
              <a:ext cx="381000" cy="0"/>
            </a:xfrm>
            <a:prstGeom prst="straightConnector1">
              <a:avLst/>
            </a:prstGeom>
            <a:noFill/>
            <a:ln w="9525" cap="flat" cmpd="sng">
              <a:solidFill>
                <a:schemeClr val="dk1"/>
              </a:solidFill>
              <a:prstDash val="solid"/>
              <a:round/>
              <a:headEnd type="none" w="med" len="med"/>
              <a:tailEnd type="triangle" w="med" len="med"/>
            </a:ln>
          </p:spPr>
        </p:cxnSp>
        <p:sp>
          <p:nvSpPr>
            <p:cNvPr id="2048" name="Google Shape;2048;p184"/>
            <p:cNvSpPr txBox="1"/>
            <p:nvPr/>
          </p:nvSpPr>
          <p:spPr>
            <a:xfrm>
              <a:off x="2952750" y="1989138"/>
              <a:ext cx="370610" cy="305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Garamond"/>
                  <a:ea typeface="Garamond"/>
                  <a:cs typeface="Garamond"/>
                  <a:sym typeface="Garamond"/>
                </a:rPr>
                <a:t>off</a:t>
              </a:r>
              <a:endParaRPr/>
            </a:p>
          </p:txBody>
        </p:sp>
        <p:sp>
          <p:nvSpPr>
            <p:cNvPr id="2049" name="Google Shape;2049;p184"/>
            <p:cNvSpPr txBox="1"/>
            <p:nvPr/>
          </p:nvSpPr>
          <p:spPr>
            <a:xfrm>
              <a:off x="4711700" y="1916113"/>
              <a:ext cx="404134" cy="305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 </a:t>
              </a:r>
              <a:r>
                <a:rPr lang="en-IN" sz="1800" b="1">
                  <a:solidFill>
                    <a:schemeClr val="dk1"/>
                  </a:solidFill>
                  <a:latin typeface="Garamond"/>
                  <a:ea typeface="Garamond"/>
                  <a:cs typeface="Garamond"/>
                  <a:sym typeface="Garamond"/>
                </a:rPr>
                <a:t>on</a:t>
              </a:r>
              <a:endParaRPr sz="1800" b="1">
                <a:solidFill>
                  <a:schemeClr val="dk1"/>
                </a:solidFill>
                <a:latin typeface="Garamond"/>
                <a:ea typeface="Garamond"/>
                <a:cs typeface="Garamond"/>
                <a:sym typeface="Garamond"/>
              </a:endParaRPr>
            </a:p>
          </p:txBody>
        </p:sp>
        <p:sp>
          <p:nvSpPr>
            <p:cNvPr id="2050" name="Google Shape;2050;p184"/>
            <p:cNvSpPr txBox="1"/>
            <p:nvPr/>
          </p:nvSpPr>
          <p:spPr>
            <a:xfrm>
              <a:off x="3956050" y="1477963"/>
              <a:ext cx="2349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i="1">
                  <a:solidFill>
                    <a:schemeClr val="dk1"/>
                  </a:solidFill>
                  <a:latin typeface="Garamond"/>
                  <a:ea typeface="Garamond"/>
                  <a:cs typeface="Garamond"/>
                  <a:sym typeface="Garamond"/>
                </a:rPr>
                <a:t>f</a:t>
              </a:r>
              <a:endParaRPr/>
            </a:p>
          </p:txBody>
        </p:sp>
        <p:sp>
          <p:nvSpPr>
            <p:cNvPr id="2051" name="Google Shape;2051;p184"/>
            <p:cNvSpPr txBox="1"/>
            <p:nvPr/>
          </p:nvSpPr>
          <p:spPr>
            <a:xfrm>
              <a:off x="3940175" y="2490788"/>
              <a:ext cx="2349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i="1">
                  <a:solidFill>
                    <a:schemeClr val="dk1"/>
                  </a:solidFill>
                  <a:latin typeface="Garamond"/>
                  <a:ea typeface="Garamond"/>
                  <a:cs typeface="Garamond"/>
                  <a:sym typeface="Garamond"/>
                </a:rPr>
                <a:t>f</a:t>
              </a:r>
              <a:endParaRPr/>
            </a:p>
          </p:txBody>
        </p:sp>
        <p:sp>
          <p:nvSpPr>
            <p:cNvPr id="2052" name="Google Shape;2052;p184"/>
            <p:cNvSpPr/>
            <p:nvPr/>
          </p:nvSpPr>
          <p:spPr>
            <a:xfrm>
              <a:off x="4675188" y="1844675"/>
              <a:ext cx="504825" cy="504825"/>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185"/>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058" name="Google Shape;2058;p185"/>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Deterministic finite automata</a:t>
            </a:r>
            <a:endParaRPr sz="2563">
              <a:solidFill>
                <a:schemeClr val="dk1"/>
              </a:solidFill>
              <a:latin typeface="Arial"/>
              <a:ea typeface="Arial"/>
              <a:cs typeface="Arial"/>
              <a:sym typeface="Arial"/>
            </a:endParaRPr>
          </a:p>
        </p:txBody>
      </p:sp>
      <p:sp>
        <p:nvSpPr>
          <p:cNvPr id="2059" name="Google Shape;2059;p185"/>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060" name="Google Shape;2060;p185"/>
          <p:cNvGrpSpPr/>
          <p:nvPr/>
        </p:nvGrpSpPr>
        <p:grpSpPr>
          <a:xfrm>
            <a:off x="0" y="512978"/>
            <a:ext cx="12105503" cy="5979173"/>
            <a:chOff x="127862" y="1268442"/>
            <a:chExt cx="9296400" cy="846250"/>
          </a:xfrm>
        </p:grpSpPr>
        <p:sp>
          <p:nvSpPr>
            <p:cNvPr id="2061" name="Google Shape;2061;p185"/>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062" name="Google Shape;2062;p185"/>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063" name="Google Shape;2063;p185"/>
          <p:cNvSpPr txBox="1">
            <a:spLocks noGrp="1"/>
          </p:cNvSpPr>
          <p:nvPr>
            <p:ph type="body" idx="1"/>
          </p:nvPr>
        </p:nvSpPr>
        <p:spPr>
          <a:xfrm>
            <a:off x="500921" y="1045962"/>
            <a:ext cx="11190157" cy="3871210"/>
          </a:xfrm>
          <a:prstGeom prst="rect">
            <a:avLst/>
          </a:prstGeom>
          <a:noFill/>
          <a:ln>
            <a:noFill/>
          </a:ln>
        </p:spPr>
        <p:txBody>
          <a:bodyPr spcFirstLastPara="1" wrap="square" lIns="91425" tIns="45700" rIns="91425" bIns="45700" anchor="t" anchorCtr="0">
            <a:normAutofit/>
          </a:bodyPr>
          <a:lstStyle/>
          <a:p>
            <a:pPr marL="228600" lvl="0" indent="-228600" algn="l" rtl="0">
              <a:lnSpc>
                <a:spcPct val="140000"/>
              </a:lnSpc>
              <a:spcBef>
                <a:spcPts val="0"/>
              </a:spcBef>
              <a:spcAft>
                <a:spcPts val="0"/>
              </a:spcAft>
              <a:buClr>
                <a:schemeClr val="dk1"/>
              </a:buClr>
              <a:buSzPts val="2400"/>
              <a:buChar char="•"/>
            </a:pPr>
            <a:r>
              <a:rPr lang="en-IN" sz="2400"/>
              <a:t>A </a:t>
            </a:r>
            <a:r>
              <a:rPr lang="en-IN" sz="2400">
                <a:solidFill>
                  <a:schemeClr val="accent2"/>
                </a:solidFill>
              </a:rPr>
              <a:t>deterministic finite automaton</a:t>
            </a:r>
            <a:r>
              <a:rPr lang="en-IN" sz="2400"/>
              <a:t> (DFA) is a 5-tuple </a:t>
            </a:r>
            <a:r>
              <a:rPr lang="en-IN" sz="2400">
                <a:latin typeface="Garamond"/>
                <a:ea typeface="Garamond"/>
                <a:cs typeface="Garamond"/>
                <a:sym typeface="Garamond"/>
              </a:rPr>
              <a:t>(</a:t>
            </a:r>
            <a:r>
              <a:rPr lang="en-IN" sz="2400" i="1">
                <a:latin typeface="Garamond"/>
                <a:ea typeface="Garamond"/>
                <a:cs typeface="Garamond"/>
                <a:sym typeface="Garamond"/>
              </a:rPr>
              <a:t>Q</a:t>
            </a:r>
            <a:r>
              <a:rPr lang="en-IN" sz="2400">
                <a:latin typeface="Garamond"/>
                <a:ea typeface="Garamond"/>
                <a:cs typeface="Garamond"/>
                <a:sym typeface="Garamond"/>
              </a:rPr>
              <a:t>, </a:t>
            </a:r>
            <a:r>
              <a:rPr lang="en-IN" sz="2400">
                <a:latin typeface="Noto Sans Symbols"/>
                <a:ea typeface="Noto Sans Symbols"/>
                <a:cs typeface="Noto Sans Symbols"/>
                <a:sym typeface="Noto Sans Symbols"/>
              </a:rPr>
              <a:t>Σ</a:t>
            </a:r>
            <a:r>
              <a:rPr lang="en-IN" sz="2400">
                <a:latin typeface="Garamond"/>
                <a:ea typeface="Garamond"/>
                <a:cs typeface="Garamond"/>
                <a:sym typeface="Garamond"/>
              </a:rPr>
              <a:t>, </a:t>
            </a:r>
            <a:r>
              <a:rPr lang="en-IN" sz="2400">
                <a:latin typeface="Noto Sans Symbols"/>
                <a:ea typeface="Noto Sans Symbols"/>
                <a:cs typeface="Noto Sans Symbols"/>
                <a:sym typeface="Noto Sans Symbols"/>
              </a:rPr>
              <a:t>δ</a:t>
            </a:r>
            <a:r>
              <a:rPr lang="en-IN" sz="2400">
                <a:latin typeface="Garamond"/>
                <a:ea typeface="Garamond"/>
                <a:cs typeface="Garamond"/>
                <a:sym typeface="Garamond"/>
              </a:rPr>
              <a:t>, q</a:t>
            </a:r>
            <a:r>
              <a:rPr lang="en-IN" sz="2400" baseline="-25000">
                <a:latin typeface="Garamond"/>
                <a:ea typeface="Garamond"/>
                <a:cs typeface="Garamond"/>
                <a:sym typeface="Garamond"/>
              </a:rPr>
              <a:t>0</a:t>
            </a:r>
            <a:r>
              <a:rPr lang="en-IN" sz="2400">
                <a:latin typeface="Garamond"/>
                <a:ea typeface="Garamond"/>
                <a:cs typeface="Garamond"/>
                <a:sym typeface="Garamond"/>
              </a:rPr>
              <a:t>, </a:t>
            </a:r>
            <a:r>
              <a:rPr lang="en-IN" sz="2400" i="1">
                <a:latin typeface="Garamond"/>
                <a:ea typeface="Garamond"/>
                <a:cs typeface="Garamond"/>
                <a:sym typeface="Garamond"/>
              </a:rPr>
              <a:t>F</a:t>
            </a:r>
            <a:r>
              <a:rPr lang="en-IN" sz="2400">
                <a:latin typeface="Garamond"/>
                <a:ea typeface="Garamond"/>
                <a:cs typeface="Garamond"/>
                <a:sym typeface="Garamond"/>
              </a:rPr>
              <a:t>)</a:t>
            </a:r>
            <a:r>
              <a:rPr lang="en-IN" sz="2400"/>
              <a:t> where</a:t>
            </a:r>
            <a:endParaRPr/>
          </a:p>
          <a:p>
            <a:pPr marL="685800" lvl="1" indent="-228600" algn="l" rtl="0">
              <a:lnSpc>
                <a:spcPct val="140000"/>
              </a:lnSpc>
              <a:spcBef>
                <a:spcPts val="500"/>
              </a:spcBef>
              <a:spcAft>
                <a:spcPts val="0"/>
              </a:spcAft>
              <a:buClr>
                <a:schemeClr val="dk1"/>
              </a:buClr>
              <a:buSzPts val="2000"/>
              <a:buChar char="•"/>
            </a:pPr>
            <a:r>
              <a:rPr lang="en-IN" sz="2000" i="1">
                <a:latin typeface="Garamond"/>
                <a:ea typeface="Garamond"/>
                <a:cs typeface="Garamond"/>
                <a:sym typeface="Garamond"/>
              </a:rPr>
              <a:t> Q</a:t>
            </a:r>
            <a:r>
              <a:rPr lang="en-IN" sz="2000"/>
              <a:t> is a finite set of </a:t>
            </a:r>
            <a:r>
              <a:rPr lang="en-IN" sz="2000">
                <a:solidFill>
                  <a:schemeClr val="accent2"/>
                </a:solidFill>
              </a:rPr>
              <a:t>states</a:t>
            </a:r>
            <a:endParaRPr/>
          </a:p>
          <a:p>
            <a:pPr marL="685800" lvl="1" indent="-228600" algn="l" rtl="0">
              <a:lnSpc>
                <a:spcPct val="140000"/>
              </a:lnSpc>
              <a:spcBef>
                <a:spcPts val="500"/>
              </a:spcBef>
              <a:spcAft>
                <a:spcPts val="0"/>
              </a:spcAft>
              <a:buClr>
                <a:schemeClr val="dk1"/>
              </a:buClr>
              <a:buSzPts val="2000"/>
              <a:buChar char="•"/>
            </a:pPr>
            <a:r>
              <a:rPr lang="en-IN" sz="2000">
                <a:latin typeface="Garamond"/>
                <a:ea typeface="Garamond"/>
                <a:cs typeface="Garamond"/>
                <a:sym typeface="Garamond"/>
              </a:rPr>
              <a:t> </a:t>
            </a:r>
            <a:r>
              <a:rPr lang="en-IN" sz="2000">
                <a:latin typeface="Noto Sans Symbols"/>
                <a:ea typeface="Noto Sans Symbols"/>
                <a:cs typeface="Noto Sans Symbols"/>
                <a:sym typeface="Noto Sans Symbols"/>
              </a:rPr>
              <a:t>Σ</a:t>
            </a:r>
            <a:r>
              <a:rPr lang="en-IN" sz="2000"/>
              <a:t> is an </a:t>
            </a:r>
            <a:r>
              <a:rPr lang="en-IN" sz="2000">
                <a:solidFill>
                  <a:schemeClr val="accent2"/>
                </a:solidFill>
              </a:rPr>
              <a:t>alphabet</a:t>
            </a:r>
            <a:endParaRPr/>
          </a:p>
          <a:p>
            <a:pPr marL="685800" lvl="1" indent="-228600" algn="l" rtl="0">
              <a:lnSpc>
                <a:spcPct val="140000"/>
              </a:lnSpc>
              <a:spcBef>
                <a:spcPts val="500"/>
              </a:spcBef>
              <a:spcAft>
                <a:spcPts val="0"/>
              </a:spcAft>
              <a:buClr>
                <a:schemeClr val="dk1"/>
              </a:buClr>
              <a:buSzPts val="2000"/>
              <a:buChar char="•"/>
            </a:pPr>
            <a:r>
              <a:rPr lang="en-IN" sz="2000">
                <a:latin typeface="Garamond"/>
                <a:ea typeface="Garamond"/>
                <a:cs typeface="Garamond"/>
                <a:sym typeface="Garamond"/>
              </a:rPr>
              <a:t> </a:t>
            </a:r>
            <a:r>
              <a:rPr lang="en-IN" sz="2000">
                <a:latin typeface="Noto Sans Symbols"/>
                <a:ea typeface="Noto Sans Symbols"/>
                <a:cs typeface="Noto Sans Symbols"/>
                <a:sym typeface="Noto Sans Symbols"/>
              </a:rPr>
              <a:t>δ</a:t>
            </a:r>
            <a:r>
              <a:rPr lang="en-IN" sz="2000">
                <a:latin typeface="Garamond"/>
                <a:ea typeface="Garamond"/>
                <a:cs typeface="Garamond"/>
                <a:sym typeface="Garamond"/>
              </a:rPr>
              <a:t>: </a:t>
            </a:r>
            <a:r>
              <a:rPr lang="en-IN" sz="2000" i="1">
                <a:latin typeface="Garamond"/>
                <a:ea typeface="Garamond"/>
                <a:cs typeface="Garamond"/>
                <a:sym typeface="Garamond"/>
              </a:rPr>
              <a:t>Q</a:t>
            </a:r>
            <a:r>
              <a:rPr lang="en-IN" sz="2000">
                <a:latin typeface="Garamond"/>
                <a:ea typeface="Garamond"/>
                <a:cs typeface="Garamond"/>
                <a:sym typeface="Garamond"/>
              </a:rPr>
              <a:t> </a:t>
            </a:r>
            <a:r>
              <a:rPr lang="en-IN" sz="2000"/>
              <a:t>×</a:t>
            </a:r>
            <a:r>
              <a:rPr lang="en-IN" sz="2000">
                <a:latin typeface="Garamond"/>
                <a:ea typeface="Garamond"/>
                <a:cs typeface="Garamond"/>
                <a:sym typeface="Garamond"/>
              </a:rPr>
              <a:t> </a:t>
            </a:r>
            <a:r>
              <a:rPr lang="en-IN" sz="2000">
                <a:latin typeface="Noto Sans Symbols"/>
                <a:ea typeface="Noto Sans Symbols"/>
                <a:cs typeface="Noto Sans Symbols"/>
                <a:sym typeface="Noto Sans Symbols"/>
              </a:rPr>
              <a:t>Σ</a:t>
            </a:r>
            <a:r>
              <a:rPr lang="en-IN" sz="2000">
                <a:latin typeface="Garamond"/>
                <a:ea typeface="Garamond"/>
                <a:cs typeface="Garamond"/>
                <a:sym typeface="Garamond"/>
              </a:rPr>
              <a:t> → </a:t>
            </a:r>
            <a:r>
              <a:rPr lang="en-IN" sz="2000" i="1">
                <a:latin typeface="Garamond"/>
                <a:ea typeface="Garamond"/>
                <a:cs typeface="Garamond"/>
                <a:sym typeface="Garamond"/>
              </a:rPr>
              <a:t>Q</a:t>
            </a:r>
            <a:r>
              <a:rPr lang="en-IN" sz="2000"/>
              <a:t> is a </a:t>
            </a:r>
            <a:r>
              <a:rPr lang="en-IN" sz="2000">
                <a:solidFill>
                  <a:schemeClr val="accent2"/>
                </a:solidFill>
              </a:rPr>
              <a:t>transition function</a:t>
            </a:r>
            <a:endParaRPr/>
          </a:p>
          <a:p>
            <a:pPr marL="685800" lvl="1" indent="-228600" algn="l" rtl="0">
              <a:lnSpc>
                <a:spcPct val="140000"/>
              </a:lnSpc>
              <a:spcBef>
                <a:spcPts val="500"/>
              </a:spcBef>
              <a:spcAft>
                <a:spcPts val="0"/>
              </a:spcAft>
              <a:buClr>
                <a:schemeClr val="dk1"/>
              </a:buClr>
              <a:buSzPts val="2000"/>
              <a:buChar char="•"/>
            </a:pPr>
            <a:r>
              <a:rPr lang="en-IN" sz="2000" i="1">
                <a:latin typeface="Garamond"/>
                <a:ea typeface="Garamond"/>
                <a:cs typeface="Garamond"/>
                <a:sym typeface="Garamond"/>
              </a:rPr>
              <a:t> </a:t>
            </a:r>
            <a:r>
              <a:rPr lang="en-IN" sz="2000">
                <a:latin typeface="Garamond"/>
                <a:ea typeface="Garamond"/>
                <a:cs typeface="Garamond"/>
                <a:sym typeface="Garamond"/>
              </a:rPr>
              <a:t>q</a:t>
            </a:r>
            <a:r>
              <a:rPr lang="en-IN" sz="2000" baseline="-25000">
                <a:latin typeface="Garamond"/>
                <a:ea typeface="Garamond"/>
                <a:cs typeface="Garamond"/>
                <a:sym typeface="Garamond"/>
              </a:rPr>
              <a:t>0</a:t>
            </a:r>
            <a:r>
              <a:rPr lang="en-IN" sz="2000"/>
              <a:t> </a:t>
            </a:r>
            <a:r>
              <a:rPr lang="en-IN" sz="2000">
                <a:latin typeface="Noto Sans Symbols"/>
                <a:ea typeface="Noto Sans Symbols"/>
                <a:cs typeface="Noto Sans Symbols"/>
                <a:sym typeface="Noto Sans Symbols"/>
              </a:rPr>
              <a:t>∈</a:t>
            </a:r>
            <a:r>
              <a:rPr lang="en-IN" sz="2000">
                <a:latin typeface="Arial"/>
                <a:ea typeface="Arial"/>
                <a:cs typeface="Arial"/>
                <a:sym typeface="Arial"/>
              </a:rPr>
              <a:t> </a:t>
            </a:r>
            <a:r>
              <a:rPr lang="en-IN" sz="2000" i="1">
                <a:latin typeface="Garamond"/>
                <a:ea typeface="Garamond"/>
                <a:cs typeface="Garamond"/>
                <a:sym typeface="Garamond"/>
              </a:rPr>
              <a:t>Q</a:t>
            </a:r>
            <a:r>
              <a:rPr lang="en-IN" sz="2000"/>
              <a:t> is the </a:t>
            </a:r>
            <a:r>
              <a:rPr lang="en-IN" sz="2000">
                <a:solidFill>
                  <a:schemeClr val="accent2"/>
                </a:solidFill>
              </a:rPr>
              <a:t>initial state</a:t>
            </a:r>
            <a:endParaRPr/>
          </a:p>
          <a:p>
            <a:pPr marL="685800" lvl="1" indent="-228600" algn="l" rtl="0">
              <a:lnSpc>
                <a:spcPct val="140000"/>
              </a:lnSpc>
              <a:spcBef>
                <a:spcPts val="500"/>
              </a:spcBef>
              <a:spcAft>
                <a:spcPts val="0"/>
              </a:spcAft>
              <a:buClr>
                <a:schemeClr val="dk1"/>
              </a:buClr>
              <a:buSzPts val="2000"/>
              <a:buChar char="•"/>
            </a:pPr>
            <a:r>
              <a:rPr lang="en-IN" sz="2000"/>
              <a:t> </a:t>
            </a:r>
            <a:r>
              <a:rPr lang="en-IN" sz="2000" i="1">
                <a:latin typeface="Garamond"/>
                <a:ea typeface="Garamond"/>
                <a:cs typeface="Garamond"/>
                <a:sym typeface="Garamond"/>
              </a:rPr>
              <a:t>F </a:t>
            </a:r>
            <a:r>
              <a:rPr lang="en-IN" sz="2000">
                <a:latin typeface="Noto Sans Symbols"/>
                <a:ea typeface="Noto Sans Symbols"/>
                <a:cs typeface="Noto Sans Symbols"/>
                <a:sym typeface="Noto Sans Symbols"/>
              </a:rPr>
              <a:t>⊆</a:t>
            </a:r>
            <a:r>
              <a:rPr lang="en-IN" sz="2000"/>
              <a:t> </a:t>
            </a:r>
            <a:r>
              <a:rPr lang="en-IN" sz="2000" i="1">
                <a:latin typeface="Garamond"/>
                <a:ea typeface="Garamond"/>
                <a:cs typeface="Garamond"/>
                <a:sym typeface="Garamond"/>
              </a:rPr>
              <a:t>Q </a:t>
            </a:r>
            <a:r>
              <a:rPr lang="en-IN" sz="2000"/>
              <a:t>is a set of </a:t>
            </a:r>
            <a:r>
              <a:rPr lang="en-IN" sz="2000">
                <a:solidFill>
                  <a:schemeClr val="accent2"/>
                </a:solidFill>
              </a:rPr>
              <a:t>accepting states</a:t>
            </a:r>
            <a:r>
              <a:rPr lang="en-IN" sz="2000"/>
              <a:t> (or </a:t>
            </a:r>
            <a:r>
              <a:rPr lang="en-IN" sz="2000">
                <a:solidFill>
                  <a:schemeClr val="accent2"/>
                </a:solidFill>
              </a:rPr>
              <a:t>final states</a:t>
            </a:r>
            <a:r>
              <a:rPr lang="en-IN" sz="2000"/>
              <a:t>).</a:t>
            </a:r>
            <a:endParaRPr/>
          </a:p>
          <a:p>
            <a:pPr marL="228600" lvl="0" indent="-228600" algn="l" rtl="0">
              <a:lnSpc>
                <a:spcPct val="140000"/>
              </a:lnSpc>
              <a:spcBef>
                <a:spcPts val="1000"/>
              </a:spcBef>
              <a:spcAft>
                <a:spcPts val="0"/>
              </a:spcAft>
              <a:buClr>
                <a:schemeClr val="dk1"/>
              </a:buClr>
              <a:buSzPts val="2400"/>
              <a:buChar char="•"/>
            </a:pPr>
            <a:r>
              <a:rPr lang="en-IN" sz="2400"/>
              <a:t>In diagrams, the accepting states will be denoted by double loops</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186"/>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069" name="Google Shape;2069;p186"/>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Example</a:t>
            </a:r>
            <a:endParaRPr sz="2563">
              <a:solidFill>
                <a:schemeClr val="dk1"/>
              </a:solidFill>
              <a:latin typeface="Arial"/>
              <a:ea typeface="Arial"/>
              <a:cs typeface="Arial"/>
              <a:sym typeface="Arial"/>
            </a:endParaRPr>
          </a:p>
        </p:txBody>
      </p:sp>
      <p:sp>
        <p:nvSpPr>
          <p:cNvPr id="2070" name="Google Shape;2070;p186"/>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071" name="Google Shape;2071;p186"/>
          <p:cNvGrpSpPr/>
          <p:nvPr/>
        </p:nvGrpSpPr>
        <p:grpSpPr>
          <a:xfrm>
            <a:off x="0" y="512978"/>
            <a:ext cx="12105503" cy="5979173"/>
            <a:chOff x="127862" y="1268442"/>
            <a:chExt cx="9296400" cy="846250"/>
          </a:xfrm>
        </p:grpSpPr>
        <p:sp>
          <p:nvSpPr>
            <p:cNvPr id="2072" name="Google Shape;2072;p186"/>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073" name="Google Shape;2073;p186"/>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grpSp>
        <p:nvGrpSpPr>
          <p:cNvPr id="2074" name="Google Shape;2074;p186"/>
          <p:cNvGrpSpPr/>
          <p:nvPr/>
        </p:nvGrpSpPr>
        <p:grpSpPr>
          <a:xfrm>
            <a:off x="1597103" y="1217105"/>
            <a:ext cx="5283382" cy="1302463"/>
            <a:chOff x="2001838" y="1506538"/>
            <a:chExt cx="4875212" cy="1058862"/>
          </a:xfrm>
        </p:grpSpPr>
        <p:sp>
          <p:nvSpPr>
            <p:cNvPr id="2075" name="Google Shape;2075;p186"/>
            <p:cNvSpPr/>
            <p:nvPr/>
          </p:nvSpPr>
          <p:spPr>
            <a:xfrm>
              <a:off x="2311400" y="2032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6" name="Google Shape;2076;p186"/>
            <p:cNvSpPr/>
            <p:nvPr/>
          </p:nvSpPr>
          <p:spPr>
            <a:xfrm>
              <a:off x="2387600" y="2108200"/>
              <a:ext cx="381000" cy="381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7" name="Google Shape;2077;p186"/>
            <p:cNvSpPr/>
            <p:nvPr/>
          </p:nvSpPr>
          <p:spPr>
            <a:xfrm>
              <a:off x="4140200" y="2032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078" name="Google Shape;2078;p186"/>
            <p:cNvCxnSpPr/>
            <p:nvPr/>
          </p:nvCxnSpPr>
          <p:spPr>
            <a:xfrm>
              <a:off x="2001838" y="2336800"/>
              <a:ext cx="309562" cy="0"/>
            </a:xfrm>
            <a:prstGeom prst="straightConnector1">
              <a:avLst/>
            </a:prstGeom>
            <a:noFill/>
            <a:ln w="9525" cap="flat" cmpd="sng">
              <a:solidFill>
                <a:schemeClr val="dk1"/>
              </a:solidFill>
              <a:prstDash val="solid"/>
              <a:round/>
              <a:headEnd type="none" w="med" len="med"/>
              <a:tailEnd type="triangle" w="med" len="med"/>
            </a:ln>
          </p:spPr>
        </p:cxnSp>
        <p:sp>
          <p:nvSpPr>
            <p:cNvPr id="2079" name="Google Shape;2079;p186"/>
            <p:cNvSpPr/>
            <p:nvPr/>
          </p:nvSpPr>
          <p:spPr>
            <a:xfrm>
              <a:off x="2387600" y="2066925"/>
              <a:ext cx="3683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q</a:t>
              </a:r>
              <a:r>
                <a:rPr lang="en-IN" sz="1800" baseline="-25000">
                  <a:solidFill>
                    <a:schemeClr val="dk1"/>
                  </a:solidFill>
                  <a:latin typeface="Garamond"/>
                  <a:ea typeface="Garamond"/>
                  <a:cs typeface="Garamond"/>
                  <a:sym typeface="Garamond"/>
                </a:rPr>
                <a:t>0</a:t>
              </a:r>
              <a:endParaRPr/>
            </a:p>
          </p:txBody>
        </p:sp>
        <p:sp>
          <p:nvSpPr>
            <p:cNvPr id="2080" name="Google Shape;2080;p186"/>
            <p:cNvSpPr/>
            <p:nvPr/>
          </p:nvSpPr>
          <p:spPr>
            <a:xfrm>
              <a:off x="4216400" y="2066925"/>
              <a:ext cx="3683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q</a:t>
              </a:r>
              <a:r>
                <a:rPr lang="en-IN" sz="1800" baseline="-25000">
                  <a:solidFill>
                    <a:schemeClr val="dk1"/>
                  </a:solidFill>
                  <a:latin typeface="Garamond"/>
                  <a:ea typeface="Garamond"/>
                  <a:cs typeface="Garamond"/>
                  <a:sym typeface="Garamond"/>
                </a:rPr>
                <a:t>1</a:t>
              </a:r>
              <a:endParaRPr/>
            </a:p>
          </p:txBody>
        </p:sp>
        <p:sp>
          <p:nvSpPr>
            <p:cNvPr id="2081" name="Google Shape;2081;p186"/>
            <p:cNvSpPr/>
            <p:nvPr/>
          </p:nvSpPr>
          <p:spPr>
            <a:xfrm>
              <a:off x="6121400" y="2066925"/>
              <a:ext cx="3683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q</a:t>
              </a:r>
              <a:r>
                <a:rPr lang="en-IN" sz="1800" baseline="-25000">
                  <a:solidFill>
                    <a:schemeClr val="dk1"/>
                  </a:solidFill>
                  <a:latin typeface="Garamond"/>
                  <a:ea typeface="Garamond"/>
                  <a:cs typeface="Garamond"/>
                  <a:sym typeface="Garamond"/>
                </a:rPr>
                <a:t>2</a:t>
              </a:r>
              <a:endParaRPr/>
            </a:p>
          </p:txBody>
        </p:sp>
        <p:sp>
          <p:nvSpPr>
            <p:cNvPr id="2082" name="Google Shape;2082;p186"/>
            <p:cNvSpPr/>
            <p:nvPr/>
          </p:nvSpPr>
          <p:spPr>
            <a:xfrm>
              <a:off x="6045200" y="2032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3" name="Google Shape;2083;p186"/>
            <p:cNvSpPr/>
            <p:nvPr/>
          </p:nvSpPr>
          <p:spPr>
            <a:xfrm>
              <a:off x="4216400" y="2108200"/>
              <a:ext cx="381000" cy="381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084" name="Google Shape;2084;p186"/>
            <p:cNvCxnSpPr/>
            <p:nvPr/>
          </p:nvCxnSpPr>
          <p:spPr>
            <a:xfrm>
              <a:off x="2844800" y="2336800"/>
              <a:ext cx="1295400" cy="0"/>
            </a:xfrm>
            <a:prstGeom prst="straightConnector1">
              <a:avLst/>
            </a:prstGeom>
            <a:noFill/>
            <a:ln w="9525" cap="flat" cmpd="sng">
              <a:solidFill>
                <a:schemeClr val="dk1"/>
              </a:solidFill>
              <a:prstDash val="solid"/>
              <a:round/>
              <a:headEnd type="none" w="med" len="med"/>
              <a:tailEnd type="triangle" w="med" len="med"/>
            </a:ln>
          </p:spPr>
        </p:cxnSp>
        <p:cxnSp>
          <p:nvCxnSpPr>
            <p:cNvPr id="2085" name="Google Shape;2085;p186"/>
            <p:cNvCxnSpPr/>
            <p:nvPr/>
          </p:nvCxnSpPr>
          <p:spPr>
            <a:xfrm>
              <a:off x="4716463" y="2336800"/>
              <a:ext cx="1328737" cy="0"/>
            </a:xfrm>
            <a:prstGeom prst="straightConnector1">
              <a:avLst/>
            </a:prstGeom>
            <a:noFill/>
            <a:ln w="9525" cap="flat" cmpd="sng">
              <a:solidFill>
                <a:schemeClr val="dk1"/>
              </a:solidFill>
              <a:prstDash val="solid"/>
              <a:round/>
              <a:headEnd type="none" w="med" len="med"/>
              <a:tailEnd type="triangle" w="med" len="med"/>
            </a:ln>
          </p:spPr>
        </p:cxnSp>
        <p:sp>
          <p:nvSpPr>
            <p:cNvPr id="2086" name="Google Shape;2086;p186"/>
            <p:cNvSpPr txBox="1"/>
            <p:nvPr/>
          </p:nvSpPr>
          <p:spPr>
            <a:xfrm>
              <a:off x="3225800" y="2039938"/>
              <a:ext cx="29210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1</a:t>
              </a:r>
              <a:endParaRPr/>
            </a:p>
          </p:txBody>
        </p:sp>
        <p:sp>
          <p:nvSpPr>
            <p:cNvPr id="2087" name="Google Shape;2087;p186"/>
            <p:cNvSpPr txBox="1"/>
            <p:nvPr/>
          </p:nvSpPr>
          <p:spPr>
            <a:xfrm>
              <a:off x="5207000" y="2039938"/>
              <a:ext cx="29210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0</a:t>
              </a:r>
              <a:endParaRPr/>
            </a:p>
          </p:txBody>
        </p:sp>
        <p:sp>
          <p:nvSpPr>
            <p:cNvPr id="2088" name="Google Shape;2088;p186"/>
            <p:cNvSpPr/>
            <p:nvPr/>
          </p:nvSpPr>
          <p:spPr>
            <a:xfrm>
              <a:off x="2235200" y="1562100"/>
              <a:ext cx="508000" cy="469900"/>
            </a:xfrm>
            <a:custGeom>
              <a:avLst/>
              <a:gdLst/>
              <a:ahLst/>
              <a:cxnLst/>
              <a:rect l="l" t="t" r="r" b="b"/>
              <a:pathLst>
                <a:path w="320" h="296" extrusionOk="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9" name="Google Shape;2089;p186"/>
            <p:cNvSpPr/>
            <p:nvPr/>
          </p:nvSpPr>
          <p:spPr>
            <a:xfrm>
              <a:off x="4089400" y="1574800"/>
              <a:ext cx="508000" cy="469900"/>
            </a:xfrm>
            <a:custGeom>
              <a:avLst/>
              <a:gdLst/>
              <a:ahLst/>
              <a:cxnLst/>
              <a:rect l="l" t="t" r="r" b="b"/>
              <a:pathLst>
                <a:path w="320" h="296" extrusionOk="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0" name="Google Shape;2090;p186"/>
            <p:cNvSpPr/>
            <p:nvPr/>
          </p:nvSpPr>
          <p:spPr>
            <a:xfrm>
              <a:off x="5994400" y="1574800"/>
              <a:ext cx="508000" cy="469900"/>
            </a:xfrm>
            <a:custGeom>
              <a:avLst/>
              <a:gdLst/>
              <a:ahLst/>
              <a:cxnLst/>
              <a:rect l="l" t="t" r="r" b="b"/>
              <a:pathLst>
                <a:path w="320" h="296" extrusionOk="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1" name="Google Shape;2091;p186"/>
            <p:cNvSpPr txBox="1"/>
            <p:nvPr/>
          </p:nvSpPr>
          <p:spPr>
            <a:xfrm>
              <a:off x="2660650" y="1506538"/>
              <a:ext cx="29210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0</a:t>
              </a:r>
              <a:endParaRPr/>
            </a:p>
          </p:txBody>
        </p:sp>
        <p:sp>
          <p:nvSpPr>
            <p:cNvPr id="2092" name="Google Shape;2092;p186"/>
            <p:cNvSpPr txBox="1"/>
            <p:nvPr/>
          </p:nvSpPr>
          <p:spPr>
            <a:xfrm>
              <a:off x="6426200" y="1506538"/>
              <a:ext cx="4508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0,1</a:t>
              </a:r>
              <a:endParaRPr/>
            </a:p>
          </p:txBody>
        </p:sp>
        <p:sp>
          <p:nvSpPr>
            <p:cNvPr id="2093" name="Google Shape;2093;p186"/>
            <p:cNvSpPr txBox="1"/>
            <p:nvPr/>
          </p:nvSpPr>
          <p:spPr>
            <a:xfrm>
              <a:off x="4521200" y="1506538"/>
              <a:ext cx="29210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1</a:t>
              </a:r>
              <a:endParaRPr/>
            </a:p>
          </p:txBody>
        </p:sp>
      </p:grpSp>
      <p:sp>
        <p:nvSpPr>
          <p:cNvPr id="2094" name="Google Shape;2094;p186"/>
          <p:cNvSpPr txBox="1"/>
          <p:nvPr/>
        </p:nvSpPr>
        <p:spPr>
          <a:xfrm>
            <a:off x="900113" y="3244850"/>
            <a:ext cx="4487056"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ill Sans"/>
                <a:ea typeface="Gill Sans"/>
                <a:cs typeface="Gill Sans"/>
                <a:sym typeface="Gill Sans"/>
              </a:rPr>
              <a:t>alphabet </a:t>
            </a:r>
            <a:r>
              <a:rPr lang="en-IN" sz="2400">
                <a:solidFill>
                  <a:schemeClr val="dk1"/>
                </a:solidFill>
                <a:latin typeface="Noto Sans Symbols"/>
                <a:ea typeface="Noto Sans Symbols"/>
                <a:cs typeface="Noto Sans Symbols"/>
                <a:sym typeface="Noto Sans Symbols"/>
              </a:rPr>
              <a:t>Σ</a:t>
            </a:r>
            <a:r>
              <a:rPr lang="en-IN" sz="2400">
                <a:solidFill>
                  <a:schemeClr val="dk1"/>
                </a:solidFill>
                <a:latin typeface="Arial"/>
                <a:ea typeface="Arial"/>
                <a:cs typeface="Arial"/>
                <a:sym typeface="Arial"/>
              </a:rPr>
              <a:t> </a:t>
            </a:r>
            <a:r>
              <a:rPr lang="en-IN" sz="2400">
                <a:solidFill>
                  <a:schemeClr val="dk1"/>
                </a:solidFill>
                <a:latin typeface="Garamond"/>
                <a:ea typeface="Garamond"/>
                <a:cs typeface="Garamond"/>
                <a:sym typeface="Garamond"/>
              </a:rPr>
              <a:t>= {0, 1}</a:t>
            </a:r>
            <a:endParaRPr/>
          </a:p>
          <a:p>
            <a:pPr marL="0" marR="0" lvl="0" indent="0" algn="l" rtl="0">
              <a:spcBef>
                <a:spcPts val="0"/>
              </a:spcBef>
              <a:spcAft>
                <a:spcPts val="0"/>
              </a:spcAft>
              <a:buNone/>
            </a:pPr>
            <a:r>
              <a:rPr lang="en-IN" sz="2400">
                <a:solidFill>
                  <a:schemeClr val="dk1"/>
                </a:solidFill>
                <a:latin typeface="Gill Sans"/>
                <a:ea typeface="Gill Sans"/>
                <a:cs typeface="Gill Sans"/>
                <a:sym typeface="Gill Sans"/>
              </a:rPr>
              <a:t>start state</a:t>
            </a:r>
            <a:r>
              <a:rPr lang="en-IN" sz="2400">
                <a:solidFill>
                  <a:schemeClr val="dk1"/>
                </a:solidFill>
                <a:latin typeface="Arial"/>
                <a:ea typeface="Arial"/>
                <a:cs typeface="Arial"/>
                <a:sym typeface="Arial"/>
              </a:rPr>
              <a:t> </a:t>
            </a:r>
            <a:r>
              <a:rPr lang="en-IN" sz="2400" i="1">
                <a:solidFill>
                  <a:schemeClr val="dk1"/>
                </a:solidFill>
                <a:latin typeface="Garamond"/>
                <a:ea typeface="Garamond"/>
                <a:cs typeface="Garamond"/>
                <a:sym typeface="Garamond"/>
              </a:rPr>
              <a:t>Q</a:t>
            </a:r>
            <a:r>
              <a:rPr lang="en-IN" sz="2400">
                <a:solidFill>
                  <a:schemeClr val="dk1"/>
                </a:solidFill>
                <a:latin typeface="Garamond"/>
                <a:ea typeface="Garamond"/>
                <a:cs typeface="Garamond"/>
                <a:sym typeface="Garamond"/>
              </a:rPr>
              <a:t> = {q</a:t>
            </a:r>
            <a:r>
              <a:rPr lang="en-IN" sz="2400" baseline="-25000">
                <a:solidFill>
                  <a:schemeClr val="dk1"/>
                </a:solidFill>
                <a:latin typeface="Garamond"/>
                <a:ea typeface="Garamond"/>
                <a:cs typeface="Garamond"/>
                <a:sym typeface="Garamond"/>
              </a:rPr>
              <a:t>0</a:t>
            </a:r>
            <a:r>
              <a:rPr lang="en-IN" sz="2400">
                <a:solidFill>
                  <a:schemeClr val="dk1"/>
                </a:solidFill>
                <a:latin typeface="Garamond"/>
                <a:ea typeface="Garamond"/>
                <a:cs typeface="Garamond"/>
                <a:sym typeface="Garamond"/>
              </a:rPr>
              <a:t>, q</a:t>
            </a:r>
            <a:r>
              <a:rPr lang="en-IN" sz="2400" baseline="-25000">
                <a:solidFill>
                  <a:schemeClr val="dk1"/>
                </a:solidFill>
                <a:latin typeface="Garamond"/>
                <a:ea typeface="Garamond"/>
                <a:cs typeface="Garamond"/>
                <a:sym typeface="Garamond"/>
              </a:rPr>
              <a:t>1</a:t>
            </a:r>
            <a:r>
              <a:rPr lang="en-IN" sz="2400">
                <a:solidFill>
                  <a:schemeClr val="dk1"/>
                </a:solidFill>
                <a:latin typeface="Garamond"/>
                <a:ea typeface="Garamond"/>
                <a:cs typeface="Garamond"/>
                <a:sym typeface="Garamond"/>
              </a:rPr>
              <a:t>, q</a:t>
            </a:r>
            <a:r>
              <a:rPr lang="en-IN" sz="2400" baseline="-25000">
                <a:solidFill>
                  <a:schemeClr val="dk1"/>
                </a:solidFill>
                <a:latin typeface="Garamond"/>
                <a:ea typeface="Garamond"/>
                <a:cs typeface="Garamond"/>
                <a:sym typeface="Garamond"/>
              </a:rPr>
              <a:t>2</a:t>
            </a:r>
            <a:r>
              <a:rPr lang="en-IN" sz="2400">
                <a:solidFill>
                  <a:schemeClr val="dk1"/>
                </a:solidFill>
                <a:latin typeface="Garamond"/>
                <a:ea typeface="Garamond"/>
                <a:cs typeface="Garamond"/>
                <a:sym typeface="Garamond"/>
              </a:rPr>
              <a:t>}</a:t>
            </a:r>
            <a:endParaRPr/>
          </a:p>
          <a:p>
            <a:pPr marL="0" marR="0" lvl="0" indent="0" algn="l" rtl="0">
              <a:spcBef>
                <a:spcPts val="0"/>
              </a:spcBef>
              <a:spcAft>
                <a:spcPts val="0"/>
              </a:spcAft>
              <a:buNone/>
            </a:pPr>
            <a:r>
              <a:rPr lang="en-IN" sz="2400">
                <a:solidFill>
                  <a:schemeClr val="dk1"/>
                </a:solidFill>
                <a:latin typeface="Gill Sans"/>
                <a:ea typeface="Gill Sans"/>
                <a:cs typeface="Gill Sans"/>
                <a:sym typeface="Gill Sans"/>
              </a:rPr>
              <a:t>initial state</a:t>
            </a:r>
            <a:r>
              <a:rPr lang="en-IN" sz="2400">
                <a:solidFill>
                  <a:schemeClr val="dk1"/>
                </a:solidFill>
                <a:latin typeface="Arial"/>
                <a:ea typeface="Arial"/>
                <a:cs typeface="Arial"/>
                <a:sym typeface="Arial"/>
              </a:rPr>
              <a:t> </a:t>
            </a:r>
            <a:r>
              <a:rPr lang="en-IN" sz="2400">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0</a:t>
            </a:r>
            <a:endParaRPr sz="2400">
              <a:solidFill>
                <a:schemeClr val="dk1"/>
              </a:solidFill>
              <a:latin typeface="Garamond"/>
              <a:ea typeface="Garamond"/>
              <a:cs typeface="Garamond"/>
              <a:sym typeface="Garamond"/>
            </a:endParaRPr>
          </a:p>
          <a:p>
            <a:pPr marL="0" marR="0" lvl="0" indent="0" algn="l" rtl="0">
              <a:spcBef>
                <a:spcPts val="0"/>
              </a:spcBef>
              <a:spcAft>
                <a:spcPts val="0"/>
              </a:spcAft>
              <a:buNone/>
            </a:pPr>
            <a:r>
              <a:rPr lang="en-IN" sz="2400">
                <a:solidFill>
                  <a:schemeClr val="dk1"/>
                </a:solidFill>
                <a:latin typeface="Gill Sans"/>
                <a:ea typeface="Gill Sans"/>
                <a:cs typeface="Gill Sans"/>
                <a:sym typeface="Gill Sans"/>
              </a:rPr>
              <a:t>accepting states</a:t>
            </a:r>
            <a:r>
              <a:rPr lang="en-IN" sz="2400">
                <a:solidFill>
                  <a:schemeClr val="dk1"/>
                </a:solidFill>
                <a:latin typeface="Arial"/>
                <a:ea typeface="Arial"/>
                <a:cs typeface="Arial"/>
                <a:sym typeface="Arial"/>
              </a:rPr>
              <a:t> </a:t>
            </a:r>
            <a:r>
              <a:rPr lang="en-IN" sz="2400" i="1">
                <a:solidFill>
                  <a:schemeClr val="dk1"/>
                </a:solidFill>
                <a:latin typeface="Garamond"/>
                <a:ea typeface="Garamond"/>
                <a:cs typeface="Garamond"/>
                <a:sym typeface="Garamond"/>
              </a:rPr>
              <a:t>F</a:t>
            </a:r>
            <a:r>
              <a:rPr lang="en-IN" sz="2400">
                <a:solidFill>
                  <a:schemeClr val="dk1"/>
                </a:solidFill>
                <a:latin typeface="Garamond"/>
                <a:ea typeface="Garamond"/>
                <a:cs typeface="Garamond"/>
                <a:sym typeface="Garamond"/>
              </a:rPr>
              <a:t> = {q</a:t>
            </a:r>
            <a:r>
              <a:rPr lang="en-IN" sz="2400" baseline="-25000">
                <a:solidFill>
                  <a:schemeClr val="dk1"/>
                </a:solidFill>
                <a:latin typeface="Garamond"/>
                <a:ea typeface="Garamond"/>
                <a:cs typeface="Garamond"/>
                <a:sym typeface="Garamond"/>
              </a:rPr>
              <a:t>0</a:t>
            </a:r>
            <a:r>
              <a:rPr lang="en-IN" sz="2400">
                <a:solidFill>
                  <a:schemeClr val="dk1"/>
                </a:solidFill>
                <a:latin typeface="Garamond"/>
                <a:ea typeface="Garamond"/>
                <a:cs typeface="Garamond"/>
                <a:sym typeface="Garamond"/>
              </a:rPr>
              <a:t>, q</a:t>
            </a:r>
            <a:r>
              <a:rPr lang="en-IN" sz="2400" baseline="-25000">
                <a:solidFill>
                  <a:schemeClr val="dk1"/>
                </a:solidFill>
                <a:latin typeface="Garamond"/>
                <a:ea typeface="Garamond"/>
                <a:cs typeface="Garamond"/>
                <a:sym typeface="Garamond"/>
              </a:rPr>
              <a:t>1</a:t>
            </a:r>
            <a:r>
              <a:rPr lang="en-IN" sz="2400">
                <a:solidFill>
                  <a:schemeClr val="dk1"/>
                </a:solidFill>
                <a:latin typeface="Garamond"/>
                <a:ea typeface="Garamond"/>
                <a:cs typeface="Garamond"/>
                <a:sym typeface="Garamond"/>
              </a:rPr>
              <a:t>}</a:t>
            </a:r>
            <a:endParaRPr/>
          </a:p>
        </p:txBody>
      </p:sp>
      <p:sp>
        <p:nvSpPr>
          <p:cNvPr id="2095" name="Google Shape;2095;p186"/>
          <p:cNvSpPr/>
          <p:nvPr/>
        </p:nvSpPr>
        <p:spPr>
          <a:xfrm>
            <a:off x="7719261" y="2190150"/>
            <a:ext cx="29178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ill Sans"/>
                <a:ea typeface="Gill Sans"/>
                <a:cs typeface="Gill Sans"/>
                <a:sym typeface="Gill Sans"/>
              </a:rPr>
              <a:t>transition function </a:t>
            </a:r>
            <a:r>
              <a:rPr lang="en-IN" sz="2400">
                <a:solidFill>
                  <a:schemeClr val="dk1"/>
                </a:solidFill>
                <a:latin typeface="Noto Sans Symbols"/>
                <a:ea typeface="Noto Sans Symbols"/>
                <a:cs typeface="Noto Sans Symbols"/>
                <a:sym typeface="Noto Sans Symbols"/>
              </a:rPr>
              <a:t>δ:</a:t>
            </a:r>
            <a:r>
              <a:rPr lang="en-IN" sz="2400">
                <a:solidFill>
                  <a:schemeClr val="dk1"/>
                </a:solidFill>
                <a:latin typeface="Arial"/>
                <a:ea typeface="Arial"/>
                <a:cs typeface="Arial"/>
                <a:sym typeface="Arial"/>
              </a:rPr>
              <a:t> </a:t>
            </a:r>
            <a:endParaRPr/>
          </a:p>
        </p:txBody>
      </p:sp>
      <p:grpSp>
        <p:nvGrpSpPr>
          <p:cNvPr id="2096" name="Google Shape;2096;p186"/>
          <p:cNvGrpSpPr/>
          <p:nvPr/>
        </p:nvGrpSpPr>
        <p:grpSpPr>
          <a:xfrm>
            <a:off x="7916348" y="2729074"/>
            <a:ext cx="2232025" cy="1926430"/>
            <a:chOff x="5759450" y="3992151"/>
            <a:chExt cx="2232025" cy="1926430"/>
          </a:xfrm>
        </p:grpSpPr>
        <p:grpSp>
          <p:nvGrpSpPr>
            <p:cNvPr id="2097" name="Google Shape;2097;p186"/>
            <p:cNvGrpSpPr/>
            <p:nvPr/>
          </p:nvGrpSpPr>
          <p:grpSpPr>
            <a:xfrm>
              <a:off x="5759450" y="4327906"/>
              <a:ext cx="2232025" cy="1590675"/>
              <a:chOff x="5724525" y="4016375"/>
              <a:chExt cx="2232025" cy="1590675"/>
            </a:xfrm>
          </p:grpSpPr>
          <p:cxnSp>
            <p:nvCxnSpPr>
              <p:cNvPr id="2098" name="Google Shape;2098;p186"/>
              <p:cNvCxnSpPr/>
              <p:nvPr/>
            </p:nvCxnSpPr>
            <p:spPr>
              <a:xfrm>
                <a:off x="6083300" y="4438650"/>
                <a:ext cx="1873250" cy="0"/>
              </a:xfrm>
              <a:prstGeom prst="straightConnector1">
                <a:avLst/>
              </a:prstGeom>
              <a:noFill/>
              <a:ln w="9525" cap="flat" cmpd="sng">
                <a:solidFill>
                  <a:schemeClr val="dk1"/>
                </a:solidFill>
                <a:prstDash val="solid"/>
                <a:round/>
                <a:headEnd type="none" w="med" len="med"/>
                <a:tailEnd type="none" w="med" len="med"/>
              </a:ln>
            </p:spPr>
          </p:cxnSp>
          <p:sp>
            <p:nvSpPr>
              <p:cNvPr id="2099" name="Google Shape;2099;p186"/>
              <p:cNvSpPr txBox="1"/>
              <p:nvPr/>
            </p:nvSpPr>
            <p:spPr>
              <a:xfrm rot="-5400000">
                <a:off x="5519738" y="4806950"/>
                <a:ext cx="776287"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ill Sans"/>
                    <a:ea typeface="Gill Sans"/>
                    <a:cs typeface="Gill Sans"/>
                    <a:sym typeface="Gill Sans"/>
                  </a:rPr>
                  <a:t>states</a:t>
                </a:r>
                <a:endParaRPr/>
              </a:p>
            </p:txBody>
          </p:sp>
          <p:sp>
            <p:nvSpPr>
              <p:cNvPr id="2100" name="Google Shape;2100;p186"/>
              <p:cNvSpPr txBox="1"/>
              <p:nvPr/>
            </p:nvSpPr>
            <p:spPr>
              <a:xfrm>
                <a:off x="6819900" y="4016375"/>
                <a:ext cx="3270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0</a:t>
                </a:r>
                <a:endParaRPr/>
              </a:p>
            </p:txBody>
          </p:sp>
          <p:sp>
            <p:nvSpPr>
              <p:cNvPr id="2101" name="Google Shape;2101;p186"/>
              <p:cNvSpPr txBox="1"/>
              <p:nvPr/>
            </p:nvSpPr>
            <p:spPr>
              <a:xfrm>
                <a:off x="7451725" y="4025900"/>
                <a:ext cx="3270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1</a:t>
                </a:r>
                <a:endParaRPr/>
              </a:p>
            </p:txBody>
          </p:sp>
          <p:sp>
            <p:nvSpPr>
              <p:cNvPr id="2102" name="Google Shape;2102;p186"/>
              <p:cNvSpPr/>
              <p:nvPr/>
            </p:nvSpPr>
            <p:spPr>
              <a:xfrm>
                <a:off x="6159500" y="4325938"/>
                <a:ext cx="4286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0</a:t>
                </a:r>
                <a:endParaRPr/>
              </a:p>
            </p:txBody>
          </p:sp>
          <p:sp>
            <p:nvSpPr>
              <p:cNvPr id="2103" name="Google Shape;2103;p186"/>
              <p:cNvSpPr txBox="1"/>
              <p:nvPr/>
            </p:nvSpPr>
            <p:spPr>
              <a:xfrm>
                <a:off x="6159500" y="4706938"/>
                <a:ext cx="4286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1</a:t>
                </a:r>
                <a:endParaRPr/>
              </a:p>
            </p:txBody>
          </p:sp>
          <p:sp>
            <p:nvSpPr>
              <p:cNvPr id="2104" name="Google Shape;2104;p186"/>
              <p:cNvSpPr txBox="1"/>
              <p:nvPr/>
            </p:nvSpPr>
            <p:spPr>
              <a:xfrm>
                <a:off x="6159500" y="5087938"/>
                <a:ext cx="4286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2</a:t>
                </a:r>
                <a:endParaRPr/>
              </a:p>
            </p:txBody>
          </p:sp>
          <p:sp>
            <p:nvSpPr>
              <p:cNvPr id="2105" name="Google Shape;2105;p186"/>
              <p:cNvSpPr/>
              <p:nvPr/>
            </p:nvSpPr>
            <p:spPr>
              <a:xfrm>
                <a:off x="6804025" y="4325938"/>
                <a:ext cx="4286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0</a:t>
                </a:r>
                <a:endParaRPr/>
              </a:p>
            </p:txBody>
          </p:sp>
          <p:sp>
            <p:nvSpPr>
              <p:cNvPr id="2106" name="Google Shape;2106;p186"/>
              <p:cNvSpPr/>
              <p:nvPr/>
            </p:nvSpPr>
            <p:spPr>
              <a:xfrm>
                <a:off x="7421563" y="4335463"/>
                <a:ext cx="4286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1</a:t>
                </a:r>
                <a:endParaRPr/>
              </a:p>
            </p:txBody>
          </p:sp>
          <p:sp>
            <p:nvSpPr>
              <p:cNvPr id="2107" name="Google Shape;2107;p186"/>
              <p:cNvSpPr/>
              <p:nvPr/>
            </p:nvSpPr>
            <p:spPr>
              <a:xfrm>
                <a:off x="6804025" y="4706938"/>
                <a:ext cx="4286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2</a:t>
                </a:r>
                <a:endParaRPr/>
              </a:p>
            </p:txBody>
          </p:sp>
          <p:sp>
            <p:nvSpPr>
              <p:cNvPr id="2108" name="Google Shape;2108;p186"/>
              <p:cNvSpPr/>
              <p:nvPr/>
            </p:nvSpPr>
            <p:spPr>
              <a:xfrm>
                <a:off x="7421563" y="5097463"/>
                <a:ext cx="4286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2</a:t>
                </a:r>
                <a:endParaRPr/>
              </a:p>
            </p:txBody>
          </p:sp>
          <p:sp>
            <p:nvSpPr>
              <p:cNvPr id="2109" name="Google Shape;2109;p186"/>
              <p:cNvSpPr/>
              <p:nvPr/>
            </p:nvSpPr>
            <p:spPr>
              <a:xfrm>
                <a:off x="6804025" y="5087938"/>
                <a:ext cx="4286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2</a:t>
                </a:r>
                <a:endParaRPr/>
              </a:p>
            </p:txBody>
          </p:sp>
          <p:sp>
            <p:nvSpPr>
              <p:cNvPr id="2110" name="Google Shape;2110;p186"/>
              <p:cNvSpPr/>
              <p:nvPr/>
            </p:nvSpPr>
            <p:spPr>
              <a:xfrm>
                <a:off x="7421563" y="4716463"/>
                <a:ext cx="4286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1</a:t>
                </a:r>
                <a:endParaRPr/>
              </a:p>
            </p:txBody>
          </p:sp>
          <p:cxnSp>
            <p:nvCxnSpPr>
              <p:cNvPr id="2111" name="Google Shape;2111;p186"/>
              <p:cNvCxnSpPr/>
              <p:nvPr/>
            </p:nvCxnSpPr>
            <p:spPr>
              <a:xfrm>
                <a:off x="6659563" y="4078288"/>
                <a:ext cx="1296987" cy="0"/>
              </a:xfrm>
              <a:prstGeom prst="straightConnector1">
                <a:avLst/>
              </a:prstGeom>
              <a:noFill/>
              <a:ln w="9525" cap="flat" cmpd="sng">
                <a:solidFill>
                  <a:schemeClr val="dk1"/>
                </a:solidFill>
                <a:prstDash val="solid"/>
                <a:round/>
                <a:headEnd type="none" w="med" len="med"/>
                <a:tailEnd type="none" w="med" len="med"/>
              </a:ln>
            </p:spPr>
          </p:cxnSp>
          <p:cxnSp>
            <p:nvCxnSpPr>
              <p:cNvPr id="2112" name="Google Shape;2112;p186"/>
              <p:cNvCxnSpPr/>
              <p:nvPr/>
            </p:nvCxnSpPr>
            <p:spPr>
              <a:xfrm>
                <a:off x="6083300" y="5602288"/>
                <a:ext cx="1873250" cy="0"/>
              </a:xfrm>
              <a:prstGeom prst="straightConnector1">
                <a:avLst/>
              </a:prstGeom>
              <a:noFill/>
              <a:ln w="9525" cap="flat" cmpd="sng">
                <a:solidFill>
                  <a:schemeClr val="dk1"/>
                </a:solidFill>
                <a:prstDash val="solid"/>
                <a:round/>
                <a:headEnd type="none" w="med" len="med"/>
                <a:tailEnd type="none" w="med" len="med"/>
              </a:ln>
            </p:spPr>
          </p:cxnSp>
          <p:cxnSp>
            <p:nvCxnSpPr>
              <p:cNvPr id="2113" name="Google Shape;2113;p186"/>
              <p:cNvCxnSpPr/>
              <p:nvPr/>
            </p:nvCxnSpPr>
            <p:spPr>
              <a:xfrm>
                <a:off x="6659563" y="4078288"/>
                <a:ext cx="0" cy="1528762"/>
              </a:xfrm>
              <a:prstGeom prst="straightConnector1">
                <a:avLst/>
              </a:prstGeom>
              <a:noFill/>
              <a:ln w="9525" cap="flat" cmpd="sng">
                <a:solidFill>
                  <a:schemeClr val="dk1"/>
                </a:solidFill>
                <a:prstDash val="solid"/>
                <a:round/>
                <a:headEnd type="none" w="med" len="med"/>
                <a:tailEnd type="none" w="med" len="med"/>
              </a:ln>
            </p:spPr>
          </p:cxnSp>
          <p:cxnSp>
            <p:nvCxnSpPr>
              <p:cNvPr id="2114" name="Google Shape;2114;p186"/>
              <p:cNvCxnSpPr/>
              <p:nvPr/>
            </p:nvCxnSpPr>
            <p:spPr>
              <a:xfrm>
                <a:off x="7956550" y="4078288"/>
                <a:ext cx="0" cy="1528762"/>
              </a:xfrm>
              <a:prstGeom prst="straightConnector1">
                <a:avLst/>
              </a:prstGeom>
              <a:noFill/>
              <a:ln w="9525" cap="flat" cmpd="sng">
                <a:solidFill>
                  <a:schemeClr val="dk1"/>
                </a:solidFill>
                <a:prstDash val="solid"/>
                <a:round/>
                <a:headEnd type="none" w="med" len="med"/>
                <a:tailEnd type="none" w="med" len="med"/>
              </a:ln>
            </p:spPr>
          </p:cxnSp>
          <p:cxnSp>
            <p:nvCxnSpPr>
              <p:cNvPr id="2115" name="Google Shape;2115;p186"/>
              <p:cNvCxnSpPr/>
              <p:nvPr/>
            </p:nvCxnSpPr>
            <p:spPr>
              <a:xfrm>
                <a:off x="6083300" y="4438650"/>
                <a:ext cx="0" cy="1168400"/>
              </a:xfrm>
              <a:prstGeom prst="straightConnector1">
                <a:avLst/>
              </a:prstGeom>
              <a:noFill/>
              <a:ln w="9525" cap="flat" cmpd="sng">
                <a:solidFill>
                  <a:schemeClr val="dk1"/>
                </a:solidFill>
                <a:prstDash val="solid"/>
                <a:round/>
                <a:headEnd type="none" w="med" len="med"/>
                <a:tailEnd type="none" w="med" len="med"/>
              </a:ln>
            </p:spPr>
          </p:cxnSp>
        </p:grpSp>
        <p:sp>
          <p:nvSpPr>
            <p:cNvPr id="2116" name="Google Shape;2116;p186"/>
            <p:cNvSpPr txBox="1"/>
            <p:nvPr/>
          </p:nvSpPr>
          <p:spPr>
            <a:xfrm>
              <a:off x="6854825" y="3992151"/>
              <a:ext cx="782637"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ill Sans"/>
                  <a:ea typeface="Gill Sans"/>
                  <a:cs typeface="Gill Sans"/>
                  <a:sym typeface="Gill Sans"/>
                </a:rPr>
                <a:t>inputs</a:t>
              </a:r>
              <a:endParaRPr/>
            </a:p>
          </p:txBody>
        </p:sp>
      </p:gr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187"/>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122" name="Google Shape;2122;p187"/>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Language of a DFA</a:t>
            </a:r>
            <a:endParaRPr sz="2563">
              <a:solidFill>
                <a:schemeClr val="dk1"/>
              </a:solidFill>
              <a:latin typeface="Arial"/>
              <a:ea typeface="Arial"/>
              <a:cs typeface="Arial"/>
              <a:sym typeface="Arial"/>
            </a:endParaRPr>
          </a:p>
        </p:txBody>
      </p:sp>
      <p:sp>
        <p:nvSpPr>
          <p:cNvPr id="2123" name="Google Shape;2123;p187"/>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124" name="Google Shape;2124;p187"/>
          <p:cNvGrpSpPr/>
          <p:nvPr/>
        </p:nvGrpSpPr>
        <p:grpSpPr>
          <a:xfrm>
            <a:off x="0" y="512978"/>
            <a:ext cx="12105503" cy="5979173"/>
            <a:chOff x="127862" y="1268442"/>
            <a:chExt cx="9296400" cy="846250"/>
          </a:xfrm>
        </p:grpSpPr>
        <p:sp>
          <p:nvSpPr>
            <p:cNvPr id="2125" name="Google Shape;2125;p187"/>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126" name="Google Shape;2126;p187"/>
            <p:cNvSpPr txBox="1"/>
            <p:nvPr/>
          </p:nvSpPr>
          <p:spPr>
            <a:xfrm>
              <a:off x="168600" y="1274313"/>
              <a:ext cx="9214355" cy="30220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127" name="Google Shape;2127;p187"/>
          <p:cNvSpPr txBox="1"/>
          <p:nvPr/>
        </p:nvSpPr>
        <p:spPr>
          <a:xfrm>
            <a:off x="665345" y="1040180"/>
            <a:ext cx="11030132" cy="1200329"/>
          </a:xfrm>
          <a:prstGeom prst="rect">
            <a:avLst/>
          </a:prstGeom>
          <a:solidFill>
            <a:schemeClr val="accent1"/>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a:solidFill>
                  <a:schemeClr val="dk1"/>
                </a:solidFill>
                <a:latin typeface="Gill Sans"/>
                <a:ea typeface="Gill Sans"/>
                <a:cs typeface="Gill Sans"/>
                <a:sym typeface="Gill Sans"/>
              </a:rPr>
              <a:t>The </a:t>
            </a:r>
            <a:r>
              <a:rPr lang="en-IN" sz="2400">
                <a:solidFill>
                  <a:schemeClr val="accent2"/>
                </a:solidFill>
                <a:latin typeface="Gill Sans"/>
                <a:ea typeface="Gill Sans"/>
                <a:cs typeface="Gill Sans"/>
                <a:sym typeface="Gill Sans"/>
              </a:rPr>
              <a:t>language of a DFA </a:t>
            </a:r>
            <a:r>
              <a:rPr lang="en-IN" sz="2400">
                <a:solidFill>
                  <a:schemeClr val="dk1"/>
                </a:solidFill>
                <a:latin typeface="Garamond"/>
                <a:ea typeface="Garamond"/>
                <a:cs typeface="Garamond"/>
                <a:sym typeface="Garamond"/>
              </a:rPr>
              <a:t>(</a:t>
            </a:r>
            <a:r>
              <a:rPr lang="en-IN" sz="2400" i="1">
                <a:solidFill>
                  <a:schemeClr val="dk1"/>
                </a:solidFill>
                <a:latin typeface="Garamond"/>
                <a:ea typeface="Garamond"/>
                <a:cs typeface="Garamond"/>
                <a:sym typeface="Garamond"/>
              </a:rPr>
              <a:t>Q</a:t>
            </a:r>
            <a:r>
              <a:rPr lang="en-IN" sz="2400">
                <a:solidFill>
                  <a:schemeClr val="dk1"/>
                </a:solidFill>
                <a:latin typeface="Garamond"/>
                <a:ea typeface="Garamond"/>
                <a:cs typeface="Garamond"/>
                <a:sym typeface="Garamond"/>
              </a:rPr>
              <a:t>, </a:t>
            </a:r>
            <a:r>
              <a:rPr lang="en-IN" sz="2400">
                <a:solidFill>
                  <a:schemeClr val="dk1"/>
                </a:solidFill>
                <a:latin typeface="Noto Sans Symbols"/>
                <a:ea typeface="Noto Sans Symbols"/>
                <a:cs typeface="Noto Sans Symbols"/>
                <a:sym typeface="Noto Sans Symbols"/>
              </a:rPr>
              <a:t>Σ</a:t>
            </a:r>
            <a:r>
              <a:rPr lang="en-IN" sz="2400">
                <a:solidFill>
                  <a:schemeClr val="dk1"/>
                </a:solidFill>
                <a:latin typeface="Garamond"/>
                <a:ea typeface="Garamond"/>
                <a:cs typeface="Garamond"/>
                <a:sym typeface="Garamond"/>
              </a:rPr>
              <a:t>, </a:t>
            </a:r>
            <a:r>
              <a:rPr lang="en-IN" sz="2400">
                <a:solidFill>
                  <a:schemeClr val="dk1"/>
                </a:solidFill>
                <a:latin typeface="Noto Sans Symbols"/>
                <a:ea typeface="Noto Sans Symbols"/>
                <a:cs typeface="Noto Sans Symbols"/>
                <a:sym typeface="Noto Sans Symbols"/>
              </a:rPr>
              <a:t>δ</a:t>
            </a:r>
            <a:r>
              <a:rPr lang="en-IN" sz="2400">
                <a:solidFill>
                  <a:schemeClr val="dk1"/>
                </a:solidFill>
                <a:latin typeface="Garamond"/>
                <a:ea typeface="Garamond"/>
                <a:cs typeface="Garamond"/>
                <a:sym typeface="Garamond"/>
              </a:rPr>
              <a:t>, </a:t>
            </a:r>
            <a:r>
              <a:rPr lang="en-IN" sz="2400" i="1">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0</a:t>
            </a:r>
            <a:r>
              <a:rPr lang="en-IN" sz="2400">
                <a:solidFill>
                  <a:schemeClr val="dk1"/>
                </a:solidFill>
                <a:latin typeface="Garamond"/>
                <a:ea typeface="Garamond"/>
                <a:cs typeface="Garamond"/>
                <a:sym typeface="Garamond"/>
              </a:rPr>
              <a:t>, </a:t>
            </a:r>
            <a:r>
              <a:rPr lang="en-IN" sz="2400" i="1">
                <a:solidFill>
                  <a:schemeClr val="dk1"/>
                </a:solidFill>
                <a:latin typeface="Garamond"/>
                <a:ea typeface="Garamond"/>
                <a:cs typeface="Garamond"/>
                <a:sym typeface="Garamond"/>
              </a:rPr>
              <a:t>F</a:t>
            </a:r>
            <a:r>
              <a:rPr lang="en-IN" sz="2400">
                <a:solidFill>
                  <a:schemeClr val="dk1"/>
                </a:solidFill>
                <a:latin typeface="Garamond"/>
                <a:ea typeface="Garamond"/>
                <a:cs typeface="Garamond"/>
                <a:sym typeface="Garamond"/>
              </a:rPr>
              <a:t>)</a:t>
            </a:r>
            <a:r>
              <a:rPr lang="en-IN" sz="2400">
                <a:solidFill>
                  <a:schemeClr val="dk1"/>
                </a:solidFill>
                <a:latin typeface="Gill Sans"/>
                <a:ea typeface="Gill Sans"/>
                <a:cs typeface="Gill Sans"/>
                <a:sym typeface="Gill Sans"/>
              </a:rPr>
              <a:t> is the set of  all strings over </a:t>
            </a:r>
            <a:r>
              <a:rPr lang="en-IN" sz="2400">
                <a:solidFill>
                  <a:schemeClr val="dk1"/>
                </a:solidFill>
                <a:latin typeface="Noto Sans Symbols"/>
                <a:ea typeface="Noto Sans Symbols"/>
                <a:cs typeface="Noto Sans Symbols"/>
                <a:sym typeface="Noto Sans Symbols"/>
              </a:rPr>
              <a:t>Σ</a:t>
            </a:r>
            <a:r>
              <a:rPr lang="en-IN" sz="2400">
                <a:solidFill>
                  <a:schemeClr val="dk1"/>
                </a:solidFill>
                <a:latin typeface="Gill Sans"/>
                <a:ea typeface="Gill Sans"/>
                <a:cs typeface="Gill Sans"/>
                <a:sym typeface="Gill Sans"/>
              </a:rPr>
              <a:t> that, starting from </a:t>
            </a:r>
            <a:r>
              <a:rPr lang="en-IN" sz="2400" i="1">
                <a:solidFill>
                  <a:schemeClr val="dk1"/>
                </a:solidFill>
                <a:latin typeface="Garamond"/>
                <a:ea typeface="Garamond"/>
                <a:cs typeface="Garamond"/>
                <a:sym typeface="Garamond"/>
              </a:rPr>
              <a:t>q</a:t>
            </a:r>
            <a:r>
              <a:rPr lang="en-IN" sz="2400" baseline="-25000">
                <a:solidFill>
                  <a:schemeClr val="dk1"/>
                </a:solidFill>
                <a:latin typeface="Garamond"/>
                <a:ea typeface="Garamond"/>
                <a:cs typeface="Garamond"/>
                <a:sym typeface="Garamond"/>
              </a:rPr>
              <a:t>0</a:t>
            </a:r>
            <a:r>
              <a:rPr lang="en-IN" sz="2400">
                <a:solidFill>
                  <a:schemeClr val="dk1"/>
                </a:solidFill>
                <a:latin typeface="Gill Sans"/>
                <a:ea typeface="Gill Sans"/>
                <a:cs typeface="Gill Sans"/>
                <a:sym typeface="Gill Sans"/>
              </a:rPr>
              <a:t> and  following the transitions as the string is read left to right, will reach some accepting state.</a:t>
            </a:r>
            <a:endParaRPr/>
          </a:p>
        </p:txBody>
      </p:sp>
      <p:sp>
        <p:nvSpPr>
          <p:cNvPr id="2128" name="Google Shape;2128;p187"/>
          <p:cNvSpPr txBox="1">
            <a:spLocks noGrp="1"/>
          </p:cNvSpPr>
          <p:nvPr>
            <p:ph type="body" idx="1"/>
          </p:nvPr>
        </p:nvSpPr>
        <p:spPr>
          <a:xfrm>
            <a:off x="2437872" y="5287013"/>
            <a:ext cx="6470208" cy="58547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Char char="•"/>
            </a:pPr>
            <a:r>
              <a:rPr lang="en-IN" sz="2400"/>
              <a:t>Language of </a:t>
            </a:r>
            <a:r>
              <a:rPr lang="en-IN" sz="2400" i="1">
                <a:latin typeface="Garamond"/>
                <a:ea typeface="Garamond"/>
                <a:cs typeface="Garamond"/>
                <a:sym typeface="Garamond"/>
              </a:rPr>
              <a:t>M</a:t>
            </a:r>
            <a:r>
              <a:rPr lang="en-IN" sz="2400"/>
              <a:t> is </a:t>
            </a:r>
            <a:r>
              <a:rPr lang="en-IN" sz="2400">
                <a:latin typeface="Garamond"/>
                <a:ea typeface="Garamond"/>
                <a:cs typeface="Garamond"/>
                <a:sym typeface="Garamond"/>
              </a:rPr>
              <a:t>{</a:t>
            </a:r>
            <a:r>
              <a:rPr lang="en-IN" sz="2400" i="1">
                <a:latin typeface="Garamond"/>
                <a:ea typeface="Garamond"/>
                <a:cs typeface="Garamond"/>
                <a:sym typeface="Garamond"/>
              </a:rPr>
              <a:t>f</a:t>
            </a:r>
            <a:r>
              <a:rPr lang="en-IN" sz="2400">
                <a:latin typeface="Garamond"/>
                <a:ea typeface="Garamond"/>
                <a:cs typeface="Garamond"/>
                <a:sym typeface="Garamond"/>
              </a:rPr>
              <a:t>, </a:t>
            </a:r>
            <a:r>
              <a:rPr lang="en-IN" sz="2400" i="1">
                <a:latin typeface="Garamond"/>
                <a:ea typeface="Garamond"/>
                <a:cs typeface="Garamond"/>
                <a:sym typeface="Garamond"/>
              </a:rPr>
              <a:t>fff</a:t>
            </a:r>
            <a:r>
              <a:rPr lang="en-IN" sz="2400">
                <a:latin typeface="Garamond"/>
                <a:ea typeface="Garamond"/>
                <a:cs typeface="Garamond"/>
                <a:sym typeface="Garamond"/>
              </a:rPr>
              <a:t>, </a:t>
            </a:r>
            <a:r>
              <a:rPr lang="en-IN" sz="2400" i="1">
                <a:latin typeface="Garamond"/>
                <a:ea typeface="Garamond"/>
                <a:cs typeface="Garamond"/>
                <a:sym typeface="Garamond"/>
              </a:rPr>
              <a:t>fffff</a:t>
            </a:r>
            <a:r>
              <a:rPr lang="en-IN" sz="2400">
                <a:latin typeface="Garamond"/>
                <a:ea typeface="Garamond"/>
                <a:cs typeface="Garamond"/>
                <a:sym typeface="Garamond"/>
              </a:rPr>
              <a:t>, …} = {</a:t>
            </a:r>
            <a:r>
              <a:rPr lang="en-IN" sz="2400" i="1">
                <a:latin typeface="Garamond"/>
                <a:ea typeface="Garamond"/>
                <a:cs typeface="Garamond"/>
                <a:sym typeface="Garamond"/>
              </a:rPr>
              <a:t>f </a:t>
            </a:r>
            <a:r>
              <a:rPr lang="en-IN" sz="2400" i="1" baseline="30000">
                <a:latin typeface="Garamond"/>
                <a:ea typeface="Garamond"/>
                <a:cs typeface="Garamond"/>
                <a:sym typeface="Garamond"/>
              </a:rPr>
              <a:t>n</a:t>
            </a:r>
            <a:r>
              <a:rPr lang="en-IN" sz="2400">
                <a:latin typeface="Garamond"/>
                <a:ea typeface="Garamond"/>
                <a:cs typeface="Garamond"/>
                <a:sym typeface="Garamond"/>
              </a:rPr>
              <a:t>: </a:t>
            </a:r>
            <a:r>
              <a:rPr lang="en-IN" sz="2400" i="1">
                <a:latin typeface="Garamond"/>
                <a:ea typeface="Garamond"/>
                <a:cs typeface="Garamond"/>
                <a:sym typeface="Garamond"/>
              </a:rPr>
              <a:t>n</a:t>
            </a:r>
            <a:r>
              <a:rPr lang="en-IN" sz="2400">
                <a:latin typeface="Garamond"/>
                <a:ea typeface="Garamond"/>
                <a:cs typeface="Garamond"/>
                <a:sym typeface="Garamond"/>
              </a:rPr>
              <a:t> </a:t>
            </a:r>
            <a:r>
              <a:rPr lang="en-IN" sz="2400"/>
              <a:t>is odd</a:t>
            </a:r>
            <a:r>
              <a:rPr lang="en-IN" sz="2400">
                <a:latin typeface="Garamond"/>
                <a:ea typeface="Garamond"/>
                <a:cs typeface="Garamond"/>
                <a:sym typeface="Garamond"/>
              </a:rPr>
              <a:t>}</a:t>
            </a:r>
            <a:r>
              <a:rPr lang="en-IN" sz="2400"/>
              <a:t> </a:t>
            </a:r>
            <a:endParaRPr/>
          </a:p>
        </p:txBody>
      </p:sp>
      <p:grpSp>
        <p:nvGrpSpPr>
          <p:cNvPr id="2129" name="Google Shape;2129;p187"/>
          <p:cNvGrpSpPr/>
          <p:nvPr/>
        </p:nvGrpSpPr>
        <p:grpSpPr>
          <a:xfrm>
            <a:off x="2707320" y="2689659"/>
            <a:ext cx="4997624" cy="1977686"/>
            <a:chOff x="2166938" y="3716338"/>
            <a:chExt cx="3844925" cy="1368425"/>
          </a:xfrm>
        </p:grpSpPr>
        <p:sp>
          <p:nvSpPr>
            <p:cNvPr id="2130" name="Google Shape;2130;p187"/>
            <p:cNvSpPr/>
            <p:nvPr/>
          </p:nvSpPr>
          <p:spPr>
            <a:xfrm>
              <a:off x="3649663" y="4097338"/>
              <a:ext cx="609600" cy="6096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1" name="Google Shape;2131;p187"/>
            <p:cNvSpPr/>
            <p:nvPr/>
          </p:nvSpPr>
          <p:spPr>
            <a:xfrm>
              <a:off x="5402263" y="4021138"/>
              <a:ext cx="609600" cy="6096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2" name="Google Shape;2132;p187"/>
            <p:cNvSpPr/>
            <p:nvPr/>
          </p:nvSpPr>
          <p:spPr>
            <a:xfrm>
              <a:off x="4183063" y="4071938"/>
              <a:ext cx="1295400" cy="1016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3" name="Google Shape;2133;p187"/>
            <p:cNvSpPr/>
            <p:nvPr/>
          </p:nvSpPr>
          <p:spPr>
            <a:xfrm rot="10800000" flipH="1">
              <a:off x="4259263" y="4541838"/>
              <a:ext cx="1295400" cy="1778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134" name="Google Shape;2134;p187"/>
            <p:cNvCxnSpPr/>
            <p:nvPr/>
          </p:nvCxnSpPr>
          <p:spPr>
            <a:xfrm>
              <a:off x="3268663" y="4402138"/>
              <a:ext cx="381000" cy="0"/>
            </a:xfrm>
            <a:prstGeom prst="straightConnector1">
              <a:avLst/>
            </a:prstGeom>
            <a:noFill/>
            <a:ln w="9525" cap="flat" cmpd="sng">
              <a:solidFill>
                <a:schemeClr val="dk1"/>
              </a:solidFill>
              <a:prstDash val="solid"/>
              <a:round/>
              <a:headEnd type="none" w="med" len="med"/>
              <a:tailEnd type="triangle" w="med" len="med"/>
            </a:ln>
          </p:spPr>
        </p:cxnSp>
        <p:sp>
          <p:nvSpPr>
            <p:cNvPr id="2135" name="Google Shape;2135;p187"/>
            <p:cNvSpPr txBox="1"/>
            <p:nvPr/>
          </p:nvSpPr>
          <p:spPr>
            <a:xfrm>
              <a:off x="3736975" y="4216400"/>
              <a:ext cx="446088"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off</a:t>
              </a:r>
              <a:endParaRPr/>
            </a:p>
          </p:txBody>
        </p:sp>
        <p:sp>
          <p:nvSpPr>
            <p:cNvPr id="2136" name="Google Shape;2136;p187"/>
            <p:cNvSpPr txBox="1"/>
            <p:nvPr/>
          </p:nvSpPr>
          <p:spPr>
            <a:xfrm>
              <a:off x="5495925" y="4143375"/>
              <a:ext cx="415925"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aramond"/>
                  <a:ea typeface="Garamond"/>
                  <a:cs typeface="Garamond"/>
                  <a:sym typeface="Garamond"/>
                </a:rPr>
                <a:t>on</a:t>
              </a:r>
              <a:endParaRPr/>
            </a:p>
          </p:txBody>
        </p:sp>
        <p:sp>
          <p:nvSpPr>
            <p:cNvPr id="2137" name="Google Shape;2137;p187"/>
            <p:cNvSpPr txBox="1"/>
            <p:nvPr/>
          </p:nvSpPr>
          <p:spPr>
            <a:xfrm>
              <a:off x="4716463" y="3716338"/>
              <a:ext cx="2349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i="1">
                  <a:solidFill>
                    <a:schemeClr val="dk1"/>
                  </a:solidFill>
                  <a:latin typeface="Garamond"/>
                  <a:ea typeface="Garamond"/>
                  <a:cs typeface="Garamond"/>
                  <a:sym typeface="Garamond"/>
                </a:rPr>
                <a:t>f</a:t>
              </a:r>
              <a:endParaRPr/>
            </a:p>
          </p:txBody>
        </p:sp>
        <p:sp>
          <p:nvSpPr>
            <p:cNvPr id="2138" name="Google Shape;2138;p187"/>
            <p:cNvSpPr txBox="1"/>
            <p:nvPr/>
          </p:nvSpPr>
          <p:spPr>
            <a:xfrm>
              <a:off x="4724400" y="4718050"/>
              <a:ext cx="234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i="1">
                  <a:solidFill>
                    <a:schemeClr val="dk1"/>
                  </a:solidFill>
                  <a:latin typeface="Garamond"/>
                  <a:ea typeface="Garamond"/>
                  <a:cs typeface="Garamond"/>
                  <a:sym typeface="Garamond"/>
                </a:rPr>
                <a:t>f</a:t>
              </a:r>
              <a:endParaRPr/>
            </a:p>
          </p:txBody>
        </p:sp>
        <p:sp>
          <p:nvSpPr>
            <p:cNvPr id="2139" name="Google Shape;2139;p187"/>
            <p:cNvSpPr/>
            <p:nvPr/>
          </p:nvSpPr>
          <p:spPr>
            <a:xfrm>
              <a:off x="5459413" y="4071938"/>
              <a:ext cx="504825" cy="504825"/>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0" name="Google Shape;2140;p187"/>
            <p:cNvSpPr txBox="1"/>
            <p:nvPr/>
          </p:nvSpPr>
          <p:spPr>
            <a:xfrm>
              <a:off x="2166938" y="4144963"/>
              <a:ext cx="5222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i="1">
                  <a:solidFill>
                    <a:schemeClr val="dk1"/>
                  </a:solidFill>
                  <a:latin typeface="Arial"/>
                  <a:ea typeface="Arial"/>
                  <a:cs typeface="Arial"/>
                  <a:sym typeface="Arial"/>
                </a:rPr>
                <a:t>M</a:t>
              </a:r>
              <a:r>
                <a:rPr lang="en-IN" sz="2400">
                  <a:solidFill>
                    <a:schemeClr val="dk1"/>
                  </a:solidFill>
                  <a:latin typeface="Arial"/>
                  <a:ea typeface="Arial"/>
                  <a:cs typeface="Arial"/>
                  <a:sym typeface="Arial"/>
                </a:rPr>
                <a:t>:</a:t>
              </a:r>
              <a:endParaRPr/>
            </a:p>
          </p:txBody>
        </p:sp>
      </p:gr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188"/>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146" name="Google Shape;2146;p188"/>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Example of DFA</a:t>
            </a:r>
            <a:endParaRPr sz="2563">
              <a:solidFill>
                <a:schemeClr val="dk1"/>
              </a:solidFill>
              <a:latin typeface="Arial"/>
              <a:ea typeface="Arial"/>
              <a:cs typeface="Arial"/>
              <a:sym typeface="Arial"/>
            </a:endParaRPr>
          </a:p>
        </p:txBody>
      </p:sp>
      <p:sp>
        <p:nvSpPr>
          <p:cNvPr id="2147" name="Google Shape;2147;p188"/>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148" name="Google Shape;2148;p188"/>
          <p:cNvGrpSpPr/>
          <p:nvPr/>
        </p:nvGrpSpPr>
        <p:grpSpPr>
          <a:xfrm>
            <a:off x="0" y="512978"/>
            <a:ext cx="12105503" cy="5979173"/>
            <a:chOff x="127862" y="1268442"/>
            <a:chExt cx="9296400" cy="846250"/>
          </a:xfrm>
        </p:grpSpPr>
        <p:sp>
          <p:nvSpPr>
            <p:cNvPr id="2149" name="Google Shape;2149;p188"/>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150" name="Google Shape;2150;p188"/>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151" name="Google Shape;2151;p188"/>
          <p:cNvSpPr txBox="1"/>
          <p:nvPr/>
        </p:nvSpPr>
        <p:spPr>
          <a:xfrm>
            <a:off x="685799" y="328550"/>
            <a:ext cx="7783643" cy="593734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2000"/>
              <a:buFont typeface="Arial"/>
              <a:buNone/>
            </a:pPr>
            <a:r>
              <a:rPr lang="en-IN" sz="2000">
                <a:solidFill>
                  <a:schemeClr val="dk1"/>
                </a:solidFill>
                <a:latin typeface="Calibri"/>
                <a:ea typeface="Calibri"/>
                <a:cs typeface="Calibri"/>
                <a:sym typeface="Calibri"/>
              </a:rPr>
              <a:t>1. Let Σ = {0, 1}. Give DFAs for {}, {ε}, Σ</a:t>
            </a:r>
            <a:r>
              <a:rPr lang="en-IN" sz="2000" baseline="30000">
                <a:solidFill>
                  <a:schemeClr val="dk1"/>
                </a:solidFill>
                <a:latin typeface="Calibri"/>
                <a:ea typeface="Calibri"/>
                <a:cs typeface="Calibri"/>
                <a:sym typeface="Calibri"/>
              </a:rPr>
              <a:t>*</a:t>
            </a:r>
            <a:r>
              <a:rPr lang="en-IN" sz="2000">
                <a:solidFill>
                  <a:schemeClr val="dk1"/>
                </a:solidFill>
                <a:latin typeface="Calibri"/>
                <a:ea typeface="Calibri"/>
                <a:cs typeface="Calibri"/>
                <a:sym typeface="Calibri"/>
              </a:rPr>
              <a:t>, and Σ</a:t>
            </a:r>
            <a:r>
              <a:rPr lang="en-IN" sz="2000" baseline="30000">
                <a:solidFill>
                  <a:schemeClr val="dk1"/>
                </a:solidFill>
                <a:latin typeface="Calibri"/>
                <a:ea typeface="Calibri"/>
                <a:cs typeface="Calibri"/>
                <a:sym typeface="Calibri"/>
              </a:rPr>
              <a:t>+</a:t>
            </a:r>
            <a:r>
              <a:rPr lang="en-IN" sz="2000">
                <a:solidFill>
                  <a:schemeClr val="dk1"/>
                </a:solidFill>
                <a:latin typeface="Calibri"/>
                <a:ea typeface="Calibri"/>
                <a:cs typeface="Calibri"/>
                <a:sym typeface="Calibri"/>
              </a:rPr>
              <a:t>.</a:t>
            </a:r>
            <a:endParaRPr/>
          </a:p>
          <a:p>
            <a:pPr marL="228600" marR="0" lvl="0" indent="-101600" algn="l" rtl="0">
              <a:lnSpc>
                <a:spcPct val="90000"/>
              </a:lnSpc>
              <a:spcBef>
                <a:spcPts val="10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000"/>
              <a:buFont typeface="Arial"/>
              <a:buNone/>
            </a:pPr>
            <a:r>
              <a:rPr lang="en-IN" sz="2000">
                <a:solidFill>
                  <a:schemeClr val="dk1"/>
                </a:solidFill>
                <a:latin typeface="Calibri"/>
                <a:ea typeface="Calibri"/>
                <a:cs typeface="Calibri"/>
                <a:sym typeface="Calibri"/>
              </a:rPr>
              <a:t>	For {}:				For {ε}:			</a:t>
            </a:r>
            <a:endParaRPr/>
          </a:p>
          <a:p>
            <a:pPr marL="228600" marR="0" lvl="0" indent="-101600" algn="l" rtl="0">
              <a:lnSpc>
                <a:spcPct val="90000"/>
              </a:lnSpc>
              <a:spcBef>
                <a:spcPts val="10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28600" marR="0" lvl="0" indent="-101600" algn="l" rtl="0">
              <a:lnSpc>
                <a:spcPct val="90000"/>
              </a:lnSpc>
              <a:spcBef>
                <a:spcPts val="10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28600" marR="0" lvl="0" indent="-101600" algn="l" rtl="0">
              <a:lnSpc>
                <a:spcPct val="90000"/>
              </a:lnSpc>
              <a:spcBef>
                <a:spcPts val="10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28600" marR="0" lvl="0" indent="-101600" algn="l" rtl="0">
              <a:lnSpc>
                <a:spcPct val="90000"/>
              </a:lnSpc>
              <a:spcBef>
                <a:spcPts val="10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000"/>
              <a:buFont typeface="Arial"/>
              <a:buNone/>
            </a:pPr>
            <a:r>
              <a:rPr lang="en-IN" sz="2000">
                <a:solidFill>
                  <a:schemeClr val="dk1"/>
                </a:solidFill>
                <a:latin typeface="Calibri"/>
                <a:ea typeface="Calibri"/>
                <a:cs typeface="Calibri"/>
                <a:sym typeface="Calibri"/>
              </a:rPr>
              <a:t>	For Σ</a:t>
            </a:r>
            <a:r>
              <a:rPr lang="en-IN" sz="2000" baseline="30000">
                <a:solidFill>
                  <a:schemeClr val="dk1"/>
                </a:solidFill>
                <a:latin typeface="Calibri"/>
                <a:ea typeface="Calibri"/>
                <a:cs typeface="Calibri"/>
                <a:sym typeface="Calibri"/>
              </a:rPr>
              <a:t>*</a:t>
            </a:r>
            <a:r>
              <a:rPr lang="en-IN" sz="2000">
                <a:solidFill>
                  <a:schemeClr val="dk1"/>
                </a:solidFill>
                <a:latin typeface="Calibri"/>
                <a:ea typeface="Calibri"/>
                <a:cs typeface="Calibri"/>
                <a:sym typeface="Calibri"/>
              </a:rPr>
              <a:t>:				For Σ</a:t>
            </a:r>
            <a:r>
              <a:rPr lang="en-IN" sz="2000" baseline="30000">
                <a:solidFill>
                  <a:schemeClr val="dk1"/>
                </a:solidFill>
                <a:latin typeface="Calibri"/>
                <a:ea typeface="Calibri"/>
                <a:cs typeface="Calibri"/>
                <a:sym typeface="Calibri"/>
              </a:rPr>
              <a:t>+</a:t>
            </a:r>
            <a:r>
              <a:rPr lang="en-IN" sz="2000">
                <a:solidFill>
                  <a:schemeClr val="dk1"/>
                </a:solidFill>
                <a:latin typeface="Calibri"/>
                <a:ea typeface="Calibri"/>
                <a:cs typeface="Calibri"/>
                <a:sym typeface="Calibri"/>
              </a:rPr>
              <a:t>:</a:t>
            </a:r>
            <a:endParaRPr/>
          </a:p>
        </p:txBody>
      </p:sp>
      <p:grpSp>
        <p:nvGrpSpPr>
          <p:cNvPr id="2152" name="Google Shape;2152;p188"/>
          <p:cNvGrpSpPr/>
          <p:nvPr/>
        </p:nvGrpSpPr>
        <p:grpSpPr>
          <a:xfrm>
            <a:off x="1447800" y="1431925"/>
            <a:ext cx="1500768" cy="1080465"/>
            <a:chOff x="912" y="816"/>
            <a:chExt cx="944" cy="725"/>
          </a:xfrm>
        </p:grpSpPr>
        <p:cxnSp>
          <p:nvCxnSpPr>
            <p:cNvPr id="2153" name="Google Shape;2153;p188"/>
            <p:cNvCxnSpPr/>
            <p:nvPr/>
          </p:nvCxnSpPr>
          <p:spPr>
            <a:xfrm>
              <a:off x="912" y="1344"/>
              <a:ext cx="322" cy="0"/>
            </a:xfrm>
            <a:prstGeom prst="straightConnector1">
              <a:avLst/>
            </a:prstGeom>
            <a:noFill/>
            <a:ln w="9525" cap="flat" cmpd="sng">
              <a:solidFill>
                <a:schemeClr val="dk1"/>
              </a:solidFill>
              <a:prstDash val="solid"/>
              <a:round/>
              <a:headEnd type="none" w="med" len="med"/>
              <a:tailEnd type="triangle" w="med" len="med"/>
            </a:ln>
          </p:spPr>
        </p:cxnSp>
        <p:sp>
          <p:nvSpPr>
            <p:cNvPr id="2154" name="Google Shape;2154;p188"/>
            <p:cNvSpPr/>
            <p:nvPr/>
          </p:nvSpPr>
          <p:spPr>
            <a:xfrm>
              <a:off x="1248" y="1152"/>
              <a:ext cx="387" cy="389"/>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q</a:t>
              </a:r>
              <a:r>
                <a:rPr lang="en-IN" sz="2000" baseline="-25000">
                  <a:solidFill>
                    <a:schemeClr val="dk1"/>
                  </a:solidFill>
                  <a:latin typeface="Times New Roman"/>
                  <a:ea typeface="Times New Roman"/>
                  <a:cs typeface="Times New Roman"/>
                  <a:sym typeface="Times New Roman"/>
                </a:rPr>
                <a:t>0</a:t>
              </a:r>
              <a:endParaRPr/>
            </a:p>
          </p:txBody>
        </p:sp>
        <p:cxnSp>
          <p:nvCxnSpPr>
            <p:cNvPr id="2155" name="Google Shape;2155;p188"/>
            <p:cNvCxnSpPr/>
            <p:nvPr/>
          </p:nvCxnSpPr>
          <p:spPr>
            <a:xfrm rot="-5400000" flipH="1">
              <a:off x="1433" y="1063"/>
              <a:ext cx="1" cy="275"/>
            </a:xfrm>
            <a:prstGeom prst="curvedConnector3">
              <a:avLst>
                <a:gd name="adj1" fmla="val -134416662"/>
              </a:avLst>
            </a:prstGeom>
            <a:noFill/>
            <a:ln w="9525" cap="flat" cmpd="sng">
              <a:solidFill>
                <a:schemeClr val="dk1"/>
              </a:solidFill>
              <a:prstDash val="solid"/>
              <a:round/>
              <a:headEnd type="none" w="med" len="med"/>
              <a:tailEnd type="triangle" w="med" len="med"/>
            </a:ln>
          </p:spPr>
        </p:cxnSp>
        <p:sp>
          <p:nvSpPr>
            <p:cNvPr id="2156" name="Google Shape;2156;p188"/>
            <p:cNvSpPr txBox="1"/>
            <p:nvPr/>
          </p:nvSpPr>
          <p:spPr>
            <a:xfrm>
              <a:off x="1536" y="816"/>
              <a:ext cx="320"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0/1</a:t>
              </a:r>
              <a:endParaRPr/>
            </a:p>
          </p:txBody>
        </p:sp>
      </p:grpSp>
      <p:grpSp>
        <p:nvGrpSpPr>
          <p:cNvPr id="2157" name="Google Shape;2157;p188"/>
          <p:cNvGrpSpPr/>
          <p:nvPr/>
        </p:nvGrpSpPr>
        <p:grpSpPr>
          <a:xfrm>
            <a:off x="1447800" y="4098926"/>
            <a:ext cx="1230502" cy="1152000"/>
            <a:chOff x="1447800" y="4098925"/>
            <a:chExt cx="1228725" cy="1227138"/>
          </a:xfrm>
        </p:grpSpPr>
        <p:cxnSp>
          <p:nvCxnSpPr>
            <p:cNvPr id="2158" name="Google Shape;2158;p188"/>
            <p:cNvCxnSpPr>
              <a:stCxn id="2159" idx="1"/>
              <a:endCxn id="2159" idx="7"/>
            </p:cNvCxnSpPr>
            <p:nvPr/>
          </p:nvCxnSpPr>
          <p:spPr>
            <a:xfrm rot="-5400000" flipH="1">
              <a:off x="2288072" y="4582061"/>
              <a:ext cx="600" cy="434400"/>
            </a:xfrm>
            <a:prstGeom prst="curvedConnector3">
              <a:avLst>
                <a:gd name="adj1" fmla="val -18533784"/>
              </a:avLst>
            </a:prstGeom>
            <a:noFill/>
            <a:ln w="9525" cap="flat" cmpd="sng">
              <a:solidFill>
                <a:schemeClr val="dk1"/>
              </a:solidFill>
              <a:prstDash val="solid"/>
              <a:round/>
              <a:headEnd type="none" w="med" len="med"/>
              <a:tailEnd type="triangle" w="med" len="med"/>
            </a:ln>
          </p:spPr>
        </p:cxnSp>
        <p:sp>
          <p:nvSpPr>
            <p:cNvPr id="2160" name="Google Shape;2160;p188"/>
            <p:cNvSpPr txBox="1"/>
            <p:nvPr/>
          </p:nvSpPr>
          <p:spPr>
            <a:xfrm>
              <a:off x="2168525" y="4098925"/>
              <a:ext cx="5080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0/1</a:t>
              </a:r>
              <a:endParaRPr/>
            </a:p>
          </p:txBody>
        </p:sp>
        <p:grpSp>
          <p:nvGrpSpPr>
            <p:cNvPr id="2161" name="Google Shape;2161;p188"/>
            <p:cNvGrpSpPr/>
            <p:nvPr/>
          </p:nvGrpSpPr>
          <p:grpSpPr>
            <a:xfrm>
              <a:off x="1447800" y="4708525"/>
              <a:ext cx="1147763" cy="617538"/>
              <a:chOff x="912" y="2880"/>
              <a:chExt cx="723" cy="389"/>
            </a:xfrm>
          </p:grpSpPr>
          <p:grpSp>
            <p:nvGrpSpPr>
              <p:cNvPr id="2162" name="Google Shape;2162;p188"/>
              <p:cNvGrpSpPr/>
              <p:nvPr/>
            </p:nvGrpSpPr>
            <p:grpSpPr>
              <a:xfrm>
                <a:off x="1248" y="2880"/>
                <a:ext cx="387" cy="389"/>
                <a:chOff x="755" y="1461"/>
                <a:chExt cx="446" cy="434"/>
              </a:xfrm>
            </p:grpSpPr>
            <p:sp>
              <p:nvSpPr>
                <p:cNvPr id="2163" name="Google Shape;2163;p188"/>
                <p:cNvSpPr/>
                <p:nvPr/>
              </p:nvSpPr>
              <p:spPr>
                <a:xfrm>
                  <a:off x="793" y="1500"/>
                  <a:ext cx="371" cy="356"/>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q</a:t>
                  </a:r>
                  <a:r>
                    <a:rPr lang="en-IN" sz="2000" baseline="-25000">
                      <a:solidFill>
                        <a:schemeClr val="dk1"/>
                      </a:solidFill>
                      <a:latin typeface="Times New Roman"/>
                      <a:ea typeface="Times New Roman"/>
                      <a:cs typeface="Times New Roman"/>
                      <a:sym typeface="Times New Roman"/>
                    </a:rPr>
                    <a:t>0</a:t>
                  </a:r>
                  <a:endParaRPr/>
                </a:p>
              </p:txBody>
            </p:sp>
            <p:sp>
              <p:nvSpPr>
                <p:cNvPr id="2159" name="Google Shape;2159;p188"/>
                <p:cNvSpPr/>
                <p:nvPr/>
              </p:nvSpPr>
              <p:spPr>
                <a:xfrm>
                  <a:off x="755" y="1461"/>
                  <a:ext cx="446" cy="434"/>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grpSp>
          <p:cxnSp>
            <p:nvCxnSpPr>
              <p:cNvPr id="2164" name="Google Shape;2164;p188"/>
              <p:cNvCxnSpPr/>
              <p:nvPr/>
            </p:nvCxnSpPr>
            <p:spPr>
              <a:xfrm>
                <a:off x="912" y="3072"/>
                <a:ext cx="322" cy="0"/>
              </a:xfrm>
              <a:prstGeom prst="straightConnector1">
                <a:avLst/>
              </a:prstGeom>
              <a:noFill/>
              <a:ln w="9525" cap="flat" cmpd="sng">
                <a:solidFill>
                  <a:schemeClr val="dk1"/>
                </a:solidFill>
                <a:prstDash val="solid"/>
                <a:round/>
                <a:headEnd type="none" w="med" len="med"/>
                <a:tailEnd type="triangle" w="med" len="med"/>
              </a:ln>
            </p:spPr>
          </p:cxnSp>
        </p:grpSp>
      </p:grpSp>
      <p:grpSp>
        <p:nvGrpSpPr>
          <p:cNvPr id="2165" name="Google Shape;2165;p188"/>
          <p:cNvGrpSpPr/>
          <p:nvPr/>
        </p:nvGrpSpPr>
        <p:grpSpPr>
          <a:xfrm>
            <a:off x="5029200" y="1279526"/>
            <a:ext cx="2599318" cy="1152000"/>
            <a:chOff x="3552" y="720"/>
            <a:chExt cx="1635" cy="773"/>
          </a:xfrm>
        </p:grpSpPr>
        <p:sp>
          <p:nvSpPr>
            <p:cNvPr id="2166" name="Google Shape;2166;p188"/>
            <p:cNvSpPr/>
            <p:nvPr/>
          </p:nvSpPr>
          <p:spPr>
            <a:xfrm>
              <a:off x="4800" y="1104"/>
              <a:ext cx="387" cy="389"/>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q</a:t>
              </a:r>
              <a:r>
                <a:rPr lang="en-IN" sz="2000" baseline="-25000">
                  <a:solidFill>
                    <a:schemeClr val="dk1"/>
                  </a:solidFill>
                  <a:latin typeface="Times New Roman"/>
                  <a:ea typeface="Times New Roman"/>
                  <a:cs typeface="Times New Roman"/>
                  <a:sym typeface="Times New Roman"/>
                </a:rPr>
                <a:t>1</a:t>
              </a:r>
              <a:endParaRPr/>
            </a:p>
          </p:txBody>
        </p:sp>
        <p:cxnSp>
          <p:nvCxnSpPr>
            <p:cNvPr id="2167" name="Google Shape;2167;p188"/>
            <p:cNvCxnSpPr/>
            <p:nvPr/>
          </p:nvCxnSpPr>
          <p:spPr>
            <a:xfrm>
              <a:off x="4272" y="1296"/>
              <a:ext cx="528" cy="0"/>
            </a:xfrm>
            <a:prstGeom prst="straightConnector1">
              <a:avLst/>
            </a:prstGeom>
            <a:noFill/>
            <a:ln w="9525" cap="flat" cmpd="sng">
              <a:solidFill>
                <a:schemeClr val="dk1"/>
              </a:solidFill>
              <a:prstDash val="solid"/>
              <a:round/>
              <a:headEnd type="none" w="med" len="med"/>
              <a:tailEnd type="triangle" w="med" len="med"/>
            </a:ln>
          </p:spPr>
        </p:cxnSp>
        <p:grpSp>
          <p:nvGrpSpPr>
            <p:cNvPr id="2168" name="Google Shape;2168;p188"/>
            <p:cNvGrpSpPr/>
            <p:nvPr/>
          </p:nvGrpSpPr>
          <p:grpSpPr>
            <a:xfrm>
              <a:off x="3552" y="1104"/>
              <a:ext cx="723" cy="389"/>
              <a:chOff x="912" y="2880"/>
              <a:chExt cx="723" cy="389"/>
            </a:xfrm>
          </p:grpSpPr>
          <p:grpSp>
            <p:nvGrpSpPr>
              <p:cNvPr id="2169" name="Google Shape;2169;p188"/>
              <p:cNvGrpSpPr/>
              <p:nvPr/>
            </p:nvGrpSpPr>
            <p:grpSpPr>
              <a:xfrm>
                <a:off x="1248" y="2880"/>
                <a:ext cx="387" cy="389"/>
                <a:chOff x="755" y="1461"/>
                <a:chExt cx="446" cy="434"/>
              </a:xfrm>
            </p:grpSpPr>
            <p:sp>
              <p:nvSpPr>
                <p:cNvPr id="2170" name="Google Shape;2170;p188"/>
                <p:cNvSpPr/>
                <p:nvPr/>
              </p:nvSpPr>
              <p:spPr>
                <a:xfrm>
                  <a:off x="793" y="1500"/>
                  <a:ext cx="371" cy="356"/>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q</a:t>
                  </a:r>
                  <a:r>
                    <a:rPr lang="en-IN" sz="2000" baseline="-25000">
                      <a:solidFill>
                        <a:schemeClr val="dk1"/>
                      </a:solidFill>
                      <a:latin typeface="Times New Roman"/>
                      <a:ea typeface="Times New Roman"/>
                      <a:cs typeface="Times New Roman"/>
                      <a:sym typeface="Times New Roman"/>
                    </a:rPr>
                    <a:t>0</a:t>
                  </a:r>
                  <a:endParaRPr/>
                </a:p>
              </p:txBody>
            </p:sp>
            <p:sp>
              <p:nvSpPr>
                <p:cNvPr id="2171" name="Google Shape;2171;p188"/>
                <p:cNvSpPr/>
                <p:nvPr/>
              </p:nvSpPr>
              <p:spPr>
                <a:xfrm>
                  <a:off x="755" y="1461"/>
                  <a:ext cx="446" cy="434"/>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grpSp>
          <p:cxnSp>
            <p:nvCxnSpPr>
              <p:cNvPr id="2172" name="Google Shape;2172;p188"/>
              <p:cNvCxnSpPr/>
              <p:nvPr/>
            </p:nvCxnSpPr>
            <p:spPr>
              <a:xfrm>
                <a:off x="912" y="3072"/>
                <a:ext cx="322" cy="0"/>
              </a:xfrm>
              <a:prstGeom prst="straightConnector1">
                <a:avLst/>
              </a:prstGeom>
              <a:noFill/>
              <a:ln w="9525" cap="flat" cmpd="sng">
                <a:solidFill>
                  <a:schemeClr val="dk1"/>
                </a:solidFill>
                <a:prstDash val="solid"/>
                <a:round/>
                <a:headEnd type="none" w="med" len="med"/>
                <a:tailEnd type="triangle" w="med" len="med"/>
              </a:ln>
            </p:spPr>
          </p:cxnSp>
        </p:grpSp>
        <p:cxnSp>
          <p:nvCxnSpPr>
            <p:cNvPr id="2173" name="Google Shape;2173;p188"/>
            <p:cNvCxnSpPr/>
            <p:nvPr/>
          </p:nvCxnSpPr>
          <p:spPr>
            <a:xfrm rot="-5400000" flipH="1">
              <a:off x="4984" y="1016"/>
              <a:ext cx="1" cy="273"/>
            </a:xfrm>
            <a:prstGeom prst="curvedConnector3">
              <a:avLst>
                <a:gd name="adj1" fmla="val -128993270"/>
              </a:avLst>
            </a:prstGeom>
            <a:noFill/>
            <a:ln w="9525" cap="flat" cmpd="sng">
              <a:solidFill>
                <a:schemeClr val="dk1"/>
              </a:solidFill>
              <a:prstDash val="solid"/>
              <a:round/>
              <a:headEnd type="none" w="med" len="med"/>
              <a:tailEnd type="triangle" w="med" len="med"/>
            </a:ln>
          </p:spPr>
        </p:cxnSp>
        <p:sp>
          <p:nvSpPr>
            <p:cNvPr id="2174" name="Google Shape;2174;p188"/>
            <p:cNvSpPr txBox="1"/>
            <p:nvPr/>
          </p:nvSpPr>
          <p:spPr>
            <a:xfrm>
              <a:off x="4848" y="720"/>
              <a:ext cx="320"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0/1</a:t>
              </a:r>
              <a:endParaRPr/>
            </a:p>
          </p:txBody>
        </p:sp>
        <p:sp>
          <p:nvSpPr>
            <p:cNvPr id="2175" name="Google Shape;2175;p188"/>
            <p:cNvSpPr txBox="1"/>
            <p:nvPr/>
          </p:nvSpPr>
          <p:spPr>
            <a:xfrm>
              <a:off x="4368" y="1056"/>
              <a:ext cx="320"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0/1</a:t>
              </a:r>
              <a:endParaRPr/>
            </a:p>
          </p:txBody>
        </p:sp>
      </p:grpSp>
      <p:grpSp>
        <p:nvGrpSpPr>
          <p:cNvPr id="2176" name="Google Shape;2176;p188"/>
          <p:cNvGrpSpPr/>
          <p:nvPr/>
        </p:nvGrpSpPr>
        <p:grpSpPr>
          <a:xfrm>
            <a:off x="5029200" y="4022726"/>
            <a:ext cx="2675628" cy="1152000"/>
            <a:chOff x="3552" y="2304"/>
            <a:chExt cx="1683" cy="773"/>
          </a:xfrm>
        </p:grpSpPr>
        <p:sp>
          <p:nvSpPr>
            <p:cNvPr id="2177" name="Google Shape;2177;p188"/>
            <p:cNvSpPr txBox="1"/>
            <p:nvPr/>
          </p:nvSpPr>
          <p:spPr>
            <a:xfrm>
              <a:off x="4368" y="2640"/>
              <a:ext cx="336"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0/1</a:t>
              </a:r>
              <a:endParaRPr/>
            </a:p>
          </p:txBody>
        </p:sp>
        <p:sp>
          <p:nvSpPr>
            <p:cNvPr id="2178" name="Google Shape;2178;p188"/>
            <p:cNvSpPr/>
            <p:nvPr/>
          </p:nvSpPr>
          <p:spPr>
            <a:xfrm>
              <a:off x="3888" y="2688"/>
              <a:ext cx="387" cy="389"/>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q</a:t>
              </a:r>
              <a:r>
                <a:rPr lang="en-IN" sz="2000" baseline="-25000">
                  <a:solidFill>
                    <a:schemeClr val="dk1"/>
                  </a:solidFill>
                  <a:latin typeface="Times New Roman"/>
                  <a:ea typeface="Times New Roman"/>
                  <a:cs typeface="Times New Roman"/>
                  <a:sym typeface="Times New Roman"/>
                </a:rPr>
                <a:t>0</a:t>
              </a:r>
              <a:endParaRPr/>
            </a:p>
          </p:txBody>
        </p:sp>
        <p:cxnSp>
          <p:nvCxnSpPr>
            <p:cNvPr id="2179" name="Google Shape;2179;p188"/>
            <p:cNvCxnSpPr/>
            <p:nvPr/>
          </p:nvCxnSpPr>
          <p:spPr>
            <a:xfrm>
              <a:off x="3552" y="2880"/>
              <a:ext cx="322" cy="0"/>
            </a:xfrm>
            <a:prstGeom prst="straightConnector1">
              <a:avLst/>
            </a:prstGeom>
            <a:noFill/>
            <a:ln w="9525" cap="flat" cmpd="sng">
              <a:solidFill>
                <a:schemeClr val="dk1"/>
              </a:solidFill>
              <a:prstDash val="solid"/>
              <a:round/>
              <a:headEnd type="none" w="med" len="med"/>
              <a:tailEnd type="triangle" w="med" len="med"/>
            </a:ln>
          </p:spPr>
        </p:cxnSp>
        <p:grpSp>
          <p:nvGrpSpPr>
            <p:cNvPr id="2180" name="Google Shape;2180;p188"/>
            <p:cNvGrpSpPr/>
            <p:nvPr/>
          </p:nvGrpSpPr>
          <p:grpSpPr>
            <a:xfrm>
              <a:off x="4848" y="2688"/>
              <a:ext cx="387" cy="389"/>
              <a:chOff x="755" y="1461"/>
              <a:chExt cx="446" cy="434"/>
            </a:xfrm>
          </p:grpSpPr>
          <p:sp>
            <p:nvSpPr>
              <p:cNvPr id="2181" name="Google Shape;2181;p188"/>
              <p:cNvSpPr/>
              <p:nvPr/>
            </p:nvSpPr>
            <p:spPr>
              <a:xfrm>
                <a:off x="793" y="1500"/>
                <a:ext cx="371" cy="356"/>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q</a:t>
                </a:r>
                <a:r>
                  <a:rPr lang="en-IN" sz="2000" baseline="-25000">
                    <a:solidFill>
                      <a:schemeClr val="dk1"/>
                    </a:solidFill>
                    <a:latin typeface="Times New Roman"/>
                    <a:ea typeface="Times New Roman"/>
                    <a:cs typeface="Times New Roman"/>
                    <a:sym typeface="Times New Roman"/>
                  </a:rPr>
                  <a:t>1</a:t>
                </a:r>
                <a:endParaRPr/>
              </a:p>
            </p:txBody>
          </p:sp>
          <p:sp>
            <p:nvSpPr>
              <p:cNvPr id="2182" name="Google Shape;2182;p188"/>
              <p:cNvSpPr/>
              <p:nvPr/>
            </p:nvSpPr>
            <p:spPr>
              <a:xfrm>
                <a:off x="755" y="1461"/>
                <a:ext cx="446" cy="434"/>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grpSp>
        <p:cxnSp>
          <p:nvCxnSpPr>
            <p:cNvPr id="2183" name="Google Shape;2183;p188"/>
            <p:cNvCxnSpPr/>
            <p:nvPr/>
          </p:nvCxnSpPr>
          <p:spPr>
            <a:xfrm rot="-5400000" flipH="1">
              <a:off x="5032" y="2600"/>
              <a:ext cx="1" cy="273"/>
            </a:xfrm>
            <a:prstGeom prst="curvedConnector3">
              <a:avLst>
                <a:gd name="adj1" fmla="val -312957608"/>
              </a:avLst>
            </a:prstGeom>
            <a:noFill/>
            <a:ln w="9525" cap="flat" cmpd="sng">
              <a:solidFill>
                <a:schemeClr val="dk1"/>
              </a:solidFill>
              <a:prstDash val="solid"/>
              <a:round/>
              <a:headEnd type="none" w="med" len="med"/>
              <a:tailEnd type="triangle" w="med" len="med"/>
            </a:ln>
          </p:spPr>
        </p:cxnSp>
        <p:sp>
          <p:nvSpPr>
            <p:cNvPr id="2184" name="Google Shape;2184;p188"/>
            <p:cNvSpPr txBox="1"/>
            <p:nvPr/>
          </p:nvSpPr>
          <p:spPr>
            <a:xfrm>
              <a:off x="4896" y="2304"/>
              <a:ext cx="320"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0/1</a:t>
              </a:r>
              <a:endParaRPr/>
            </a:p>
          </p:txBody>
        </p:sp>
        <p:cxnSp>
          <p:nvCxnSpPr>
            <p:cNvPr id="2185" name="Google Shape;2185;p188"/>
            <p:cNvCxnSpPr/>
            <p:nvPr/>
          </p:nvCxnSpPr>
          <p:spPr>
            <a:xfrm>
              <a:off x="4272" y="2880"/>
              <a:ext cx="576" cy="0"/>
            </a:xfrm>
            <a:prstGeom prst="straightConnector1">
              <a:avLst/>
            </a:prstGeom>
            <a:noFill/>
            <a:ln w="9525" cap="flat" cmpd="sng">
              <a:solidFill>
                <a:schemeClr val="dk1"/>
              </a:solidFill>
              <a:prstDash val="solid"/>
              <a:round/>
              <a:headEnd type="none" w="med" len="med"/>
              <a:tailEnd type="triangle" w="med" len="med"/>
            </a:ln>
          </p:spPr>
        </p:cxnSp>
      </p:gr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189"/>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191" name="Google Shape;2191;p189"/>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Example of DFA</a:t>
            </a:r>
            <a:endParaRPr sz="2563">
              <a:solidFill>
                <a:schemeClr val="dk1"/>
              </a:solidFill>
              <a:latin typeface="Arial"/>
              <a:ea typeface="Arial"/>
              <a:cs typeface="Arial"/>
              <a:sym typeface="Arial"/>
            </a:endParaRPr>
          </a:p>
        </p:txBody>
      </p:sp>
      <p:sp>
        <p:nvSpPr>
          <p:cNvPr id="2192" name="Google Shape;2192;p189"/>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193" name="Google Shape;2193;p189"/>
          <p:cNvGrpSpPr/>
          <p:nvPr/>
        </p:nvGrpSpPr>
        <p:grpSpPr>
          <a:xfrm>
            <a:off x="0" y="512978"/>
            <a:ext cx="12105503" cy="5979173"/>
            <a:chOff x="127862" y="1268442"/>
            <a:chExt cx="9296400" cy="846250"/>
          </a:xfrm>
        </p:grpSpPr>
        <p:sp>
          <p:nvSpPr>
            <p:cNvPr id="2194" name="Google Shape;2194;p189"/>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195" name="Google Shape;2195;p189"/>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grpSp>
        <p:nvGrpSpPr>
          <p:cNvPr id="2196" name="Google Shape;2196;p189"/>
          <p:cNvGrpSpPr/>
          <p:nvPr/>
        </p:nvGrpSpPr>
        <p:grpSpPr>
          <a:xfrm>
            <a:off x="976417" y="968420"/>
            <a:ext cx="7852790" cy="5387410"/>
            <a:chOff x="601663" y="495300"/>
            <a:chExt cx="7333504" cy="5991862"/>
          </a:xfrm>
        </p:grpSpPr>
        <p:sp>
          <p:nvSpPr>
            <p:cNvPr id="2197" name="Google Shape;2197;p189"/>
            <p:cNvSpPr/>
            <p:nvPr/>
          </p:nvSpPr>
          <p:spPr>
            <a:xfrm>
              <a:off x="601663" y="1219200"/>
              <a:ext cx="698500" cy="1588"/>
            </a:xfrm>
            <a:custGeom>
              <a:avLst/>
              <a:gdLst/>
              <a:ahLst/>
              <a:cxnLst/>
              <a:rect l="l" t="t" r="r" b="b"/>
              <a:pathLst>
                <a:path w="1941" h="1" extrusionOk="0">
                  <a:moveTo>
                    <a:pt x="0" y="0"/>
                  </a:moveTo>
                  <a:lnTo>
                    <a:pt x="1940" y="0"/>
                  </a:lnTo>
                </a:path>
              </a:pathLst>
            </a:custGeom>
            <a:noFill/>
            <a:ln w="9525" cap="flat" cmpd="sng">
              <a:solidFill>
                <a:schemeClr val="dk1"/>
              </a:solidFill>
              <a:prstDash val="solid"/>
              <a:miter lim="800000"/>
              <a:headEnd type="none" w="med" len="med"/>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8" name="Google Shape;2198;p189"/>
            <p:cNvSpPr/>
            <p:nvPr/>
          </p:nvSpPr>
          <p:spPr>
            <a:xfrm>
              <a:off x="1752600" y="685800"/>
              <a:ext cx="1003300" cy="9906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grpSp>
          <p:nvGrpSpPr>
            <p:cNvPr id="2199" name="Google Shape;2199;p189"/>
            <p:cNvGrpSpPr/>
            <p:nvPr/>
          </p:nvGrpSpPr>
          <p:grpSpPr>
            <a:xfrm>
              <a:off x="2747405" y="763600"/>
              <a:ext cx="1749983" cy="876275"/>
              <a:chOff x="3011" y="1025"/>
              <a:chExt cx="1102" cy="552"/>
            </a:xfrm>
          </p:grpSpPr>
          <p:sp>
            <p:nvSpPr>
              <p:cNvPr id="2200" name="Google Shape;2200;p189"/>
              <p:cNvSpPr/>
              <p:nvPr/>
            </p:nvSpPr>
            <p:spPr>
              <a:xfrm rot="5700000">
                <a:off x="3115" y="969"/>
                <a:ext cx="496" cy="664"/>
              </a:xfrm>
              <a:custGeom>
                <a:avLst/>
                <a:gdLst/>
                <a:ahLst/>
                <a:cxnLst/>
                <a:rect l="l" t="t" r="r" b="b"/>
                <a:pathLst>
                  <a:path w="21600" h="21600" extrusionOk="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1" name="Google Shape;2201;p189"/>
              <p:cNvSpPr txBox="1"/>
              <p:nvPr/>
            </p:nvSpPr>
            <p:spPr>
              <a:xfrm>
                <a:off x="3687" y="1153"/>
                <a:ext cx="426" cy="315"/>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0,1</a:t>
                </a:r>
                <a:endParaRPr/>
              </a:p>
            </p:txBody>
          </p:sp>
        </p:grpSp>
        <p:sp>
          <p:nvSpPr>
            <p:cNvPr id="2202" name="Google Shape;2202;p189"/>
            <p:cNvSpPr txBox="1"/>
            <p:nvPr/>
          </p:nvSpPr>
          <p:spPr>
            <a:xfrm>
              <a:off x="1982788" y="827088"/>
              <a:ext cx="533400" cy="495300"/>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q</a:t>
              </a:r>
              <a:r>
                <a:rPr lang="en-IN" sz="2800" b="1" baseline="-25000">
                  <a:solidFill>
                    <a:schemeClr val="dk1"/>
                  </a:solidFill>
                  <a:latin typeface="Arial"/>
                  <a:ea typeface="Arial"/>
                  <a:cs typeface="Arial"/>
                  <a:sym typeface="Arial"/>
                </a:rPr>
                <a:t>0</a:t>
              </a:r>
              <a:endParaRPr/>
            </a:p>
          </p:txBody>
        </p:sp>
        <p:sp>
          <p:nvSpPr>
            <p:cNvPr id="2203" name="Google Shape;2203;p189"/>
            <p:cNvSpPr/>
            <p:nvPr/>
          </p:nvSpPr>
          <p:spPr>
            <a:xfrm>
              <a:off x="1574800" y="495300"/>
              <a:ext cx="1358900" cy="13716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sp>
          <p:nvSpPr>
            <p:cNvPr id="2204" name="Google Shape;2204;p189"/>
            <p:cNvSpPr txBox="1"/>
            <p:nvPr/>
          </p:nvSpPr>
          <p:spPr>
            <a:xfrm>
              <a:off x="1231900" y="2147888"/>
              <a:ext cx="1252538" cy="495300"/>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L(M) =</a:t>
              </a:r>
              <a:endParaRPr/>
            </a:p>
          </p:txBody>
        </p:sp>
        <p:sp>
          <p:nvSpPr>
            <p:cNvPr id="2205" name="Google Shape;2205;p189"/>
            <p:cNvSpPr txBox="1"/>
            <p:nvPr/>
          </p:nvSpPr>
          <p:spPr>
            <a:xfrm>
              <a:off x="2416175" y="2135188"/>
              <a:ext cx="1092200" cy="500062"/>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{0,1}*</a:t>
              </a:r>
              <a:endParaRPr/>
            </a:p>
          </p:txBody>
        </p:sp>
        <p:sp>
          <p:nvSpPr>
            <p:cNvPr id="2206" name="Google Shape;2206;p189"/>
            <p:cNvSpPr/>
            <p:nvPr/>
          </p:nvSpPr>
          <p:spPr>
            <a:xfrm>
              <a:off x="1858963" y="4525963"/>
              <a:ext cx="1003300" cy="9906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sp>
          <p:nvSpPr>
            <p:cNvPr id="2207" name="Google Shape;2207;p189"/>
            <p:cNvSpPr/>
            <p:nvPr/>
          </p:nvSpPr>
          <p:spPr>
            <a:xfrm>
              <a:off x="1681163" y="4335463"/>
              <a:ext cx="1358900" cy="13716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sp>
          <p:nvSpPr>
            <p:cNvPr id="2208" name="Google Shape;2208;p189"/>
            <p:cNvSpPr/>
            <p:nvPr/>
          </p:nvSpPr>
          <p:spPr>
            <a:xfrm>
              <a:off x="4640263" y="4525963"/>
              <a:ext cx="1003300" cy="9906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sp>
          <p:nvSpPr>
            <p:cNvPr id="2209" name="Google Shape;2209;p189"/>
            <p:cNvSpPr txBox="1"/>
            <p:nvPr/>
          </p:nvSpPr>
          <p:spPr>
            <a:xfrm>
              <a:off x="2076450" y="4692650"/>
              <a:ext cx="533400" cy="495300"/>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q</a:t>
              </a:r>
              <a:r>
                <a:rPr lang="en-IN" sz="2800" b="1" baseline="-25000">
                  <a:solidFill>
                    <a:schemeClr val="dk1"/>
                  </a:solidFill>
                  <a:latin typeface="Arial"/>
                  <a:ea typeface="Arial"/>
                  <a:cs typeface="Arial"/>
                  <a:sym typeface="Arial"/>
                </a:rPr>
                <a:t>0</a:t>
              </a:r>
              <a:endParaRPr/>
            </a:p>
          </p:txBody>
        </p:sp>
        <p:sp>
          <p:nvSpPr>
            <p:cNvPr id="2210" name="Google Shape;2210;p189"/>
            <p:cNvSpPr txBox="1"/>
            <p:nvPr/>
          </p:nvSpPr>
          <p:spPr>
            <a:xfrm>
              <a:off x="4870450" y="4718050"/>
              <a:ext cx="533400" cy="495300"/>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q</a:t>
              </a:r>
              <a:r>
                <a:rPr lang="en-IN" sz="2800" b="1" baseline="-25000">
                  <a:solidFill>
                    <a:schemeClr val="dk1"/>
                  </a:solidFill>
                  <a:latin typeface="Arial"/>
                  <a:ea typeface="Arial"/>
                  <a:cs typeface="Arial"/>
                  <a:sym typeface="Arial"/>
                </a:rPr>
                <a:t>1</a:t>
              </a:r>
              <a:endParaRPr/>
            </a:p>
          </p:txBody>
        </p:sp>
        <p:cxnSp>
          <p:nvCxnSpPr>
            <p:cNvPr id="2211" name="Google Shape;2211;p189"/>
            <p:cNvCxnSpPr/>
            <p:nvPr/>
          </p:nvCxnSpPr>
          <p:spPr>
            <a:xfrm flipH="1">
              <a:off x="3190875" y="4843463"/>
              <a:ext cx="1260475" cy="1587"/>
            </a:xfrm>
            <a:prstGeom prst="straightConnector1">
              <a:avLst/>
            </a:prstGeom>
            <a:noFill/>
            <a:ln w="9525" cap="flat" cmpd="sng">
              <a:solidFill>
                <a:schemeClr val="dk1"/>
              </a:solidFill>
              <a:prstDash val="solid"/>
              <a:miter lim="800000"/>
              <a:headEnd type="none" w="med" len="med"/>
              <a:tailEnd type="triangle" w="med" len="med"/>
            </a:ln>
          </p:spPr>
        </p:cxnSp>
        <p:cxnSp>
          <p:nvCxnSpPr>
            <p:cNvPr id="2212" name="Google Shape;2212;p189"/>
            <p:cNvCxnSpPr/>
            <p:nvPr/>
          </p:nvCxnSpPr>
          <p:spPr>
            <a:xfrm flipH="1">
              <a:off x="3216275" y="5148263"/>
              <a:ext cx="1260475" cy="1587"/>
            </a:xfrm>
            <a:prstGeom prst="straightConnector1">
              <a:avLst/>
            </a:prstGeom>
            <a:noFill/>
            <a:ln w="9525" cap="flat" cmpd="sng">
              <a:solidFill>
                <a:schemeClr val="dk1"/>
              </a:solidFill>
              <a:prstDash val="solid"/>
              <a:miter lim="800000"/>
              <a:headEnd type="triangle" w="med" len="med"/>
              <a:tailEnd type="none" w="med" len="med"/>
            </a:ln>
          </p:spPr>
        </p:cxnSp>
        <p:sp>
          <p:nvSpPr>
            <p:cNvPr id="2213" name="Google Shape;2213;p189"/>
            <p:cNvSpPr/>
            <p:nvPr/>
          </p:nvSpPr>
          <p:spPr>
            <a:xfrm>
              <a:off x="1973263" y="3522663"/>
              <a:ext cx="787400" cy="1054100"/>
            </a:xfrm>
            <a:custGeom>
              <a:avLst/>
              <a:gdLst/>
              <a:ahLst/>
              <a:cxnLst/>
              <a:rect l="l" t="t" r="r" b="b"/>
              <a:pathLst>
                <a:path w="21600" h="21600" extrusionOk="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4" name="Google Shape;2214;p189"/>
            <p:cNvSpPr txBox="1"/>
            <p:nvPr/>
          </p:nvSpPr>
          <p:spPr>
            <a:xfrm>
              <a:off x="2165350" y="2990850"/>
              <a:ext cx="379413" cy="500063"/>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0</a:t>
              </a:r>
              <a:endParaRPr/>
            </a:p>
          </p:txBody>
        </p:sp>
        <p:sp>
          <p:nvSpPr>
            <p:cNvPr id="2215" name="Google Shape;2215;p189"/>
            <p:cNvSpPr/>
            <p:nvPr/>
          </p:nvSpPr>
          <p:spPr>
            <a:xfrm>
              <a:off x="4703763" y="3497263"/>
              <a:ext cx="787400" cy="1054100"/>
            </a:xfrm>
            <a:custGeom>
              <a:avLst/>
              <a:gdLst/>
              <a:ahLst/>
              <a:cxnLst/>
              <a:rect l="l" t="t" r="r" b="b"/>
              <a:pathLst>
                <a:path w="21600" h="21600" extrusionOk="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6" name="Google Shape;2216;p189"/>
            <p:cNvSpPr txBox="1"/>
            <p:nvPr/>
          </p:nvSpPr>
          <p:spPr>
            <a:xfrm>
              <a:off x="4895850" y="2965450"/>
              <a:ext cx="379413" cy="500063"/>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0</a:t>
              </a:r>
              <a:endParaRPr/>
            </a:p>
          </p:txBody>
        </p:sp>
        <p:cxnSp>
          <p:nvCxnSpPr>
            <p:cNvPr id="2217" name="Google Shape;2217;p189"/>
            <p:cNvCxnSpPr/>
            <p:nvPr/>
          </p:nvCxnSpPr>
          <p:spPr>
            <a:xfrm>
              <a:off x="830263" y="5033963"/>
              <a:ext cx="698500" cy="1587"/>
            </a:xfrm>
            <a:prstGeom prst="straightConnector1">
              <a:avLst/>
            </a:prstGeom>
            <a:noFill/>
            <a:ln w="9525" cap="flat" cmpd="sng">
              <a:solidFill>
                <a:schemeClr val="dk1"/>
              </a:solidFill>
              <a:prstDash val="solid"/>
              <a:miter lim="800000"/>
              <a:headEnd type="none" w="med" len="med"/>
              <a:tailEnd type="triangle" w="med" len="med"/>
            </a:ln>
          </p:spPr>
        </p:cxnSp>
        <p:sp>
          <p:nvSpPr>
            <p:cNvPr id="2218" name="Google Shape;2218;p189"/>
            <p:cNvSpPr txBox="1"/>
            <p:nvPr/>
          </p:nvSpPr>
          <p:spPr>
            <a:xfrm>
              <a:off x="3651250" y="5175250"/>
              <a:ext cx="379413" cy="500063"/>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1</a:t>
              </a:r>
              <a:endParaRPr/>
            </a:p>
          </p:txBody>
        </p:sp>
        <p:sp>
          <p:nvSpPr>
            <p:cNvPr id="2219" name="Google Shape;2219;p189"/>
            <p:cNvSpPr txBox="1"/>
            <p:nvPr/>
          </p:nvSpPr>
          <p:spPr>
            <a:xfrm>
              <a:off x="3638550" y="4286250"/>
              <a:ext cx="379413" cy="500063"/>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1</a:t>
              </a:r>
              <a:endParaRPr/>
            </a:p>
          </p:txBody>
        </p:sp>
        <p:sp>
          <p:nvSpPr>
            <p:cNvPr id="2220" name="Google Shape;2220;p189"/>
            <p:cNvSpPr txBox="1"/>
            <p:nvPr/>
          </p:nvSpPr>
          <p:spPr>
            <a:xfrm>
              <a:off x="1504678" y="6002338"/>
              <a:ext cx="956220" cy="448410"/>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1800"/>
                <a:buFont typeface="Arial"/>
                <a:buNone/>
              </a:pPr>
              <a:r>
                <a:rPr lang="en-IN" sz="1800" b="1">
                  <a:solidFill>
                    <a:schemeClr val="dk1"/>
                  </a:solidFill>
                  <a:latin typeface="Arial"/>
                  <a:ea typeface="Arial"/>
                  <a:cs typeface="Arial"/>
                  <a:sym typeface="Arial"/>
                </a:rPr>
                <a:t>L(M) =</a:t>
              </a:r>
              <a:endParaRPr/>
            </a:p>
          </p:txBody>
        </p:sp>
        <p:sp>
          <p:nvSpPr>
            <p:cNvPr id="2221" name="Google Shape;2221;p189"/>
            <p:cNvSpPr txBox="1"/>
            <p:nvPr/>
          </p:nvSpPr>
          <p:spPr>
            <a:xfrm>
              <a:off x="2460899" y="6002338"/>
              <a:ext cx="5474268" cy="484824"/>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000"/>
                <a:buFont typeface="Arial"/>
                <a:buNone/>
              </a:pPr>
              <a:r>
                <a:rPr lang="en-IN" sz="2000" b="1">
                  <a:solidFill>
                    <a:schemeClr val="dk1"/>
                  </a:solidFill>
                  <a:latin typeface="Arial"/>
                  <a:ea typeface="Arial"/>
                  <a:cs typeface="Arial"/>
                  <a:sym typeface="Arial"/>
                </a:rPr>
                <a:t>{ w | w has an even number of 1s}</a:t>
              </a:r>
              <a:endParaRPr/>
            </a:p>
          </p:txBody>
        </p:sp>
      </p:gr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190"/>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227" name="Google Shape;2227;p190"/>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Example of DFA</a:t>
            </a:r>
            <a:endParaRPr sz="2563">
              <a:solidFill>
                <a:schemeClr val="dk1"/>
              </a:solidFill>
              <a:latin typeface="Arial"/>
              <a:ea typeface="Arial"/>
              <a:cs typeface="Arial"/>
              <a:sym typeface="Arial"/>
            </a:endParaRPr>
          </a:p>
        </p:txBody>
      </p:sp>
      <p:sp>
        <p:nvSpPr>
          <p:cNvPr id="2228" name="Google Shape;2228;p190"/>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229" name="Google Shape;2229;p190"/>
          <p:cNvGrpSpPr/>
          <p:nvPr/>
        </p:nvGrpSpPr>
        <p:grpSpPr>
          <a:xfrm>
            <a:off x="43248" y="661080"/>
            <a:ext cx="12105503" cy="5979173"/>
            <a:chOff x="127862" y="1268442"/>
            <a:chExt cx="9296400" cy="846250"/>
          </a:xfrm>
        </p:grpSpPr>
        <p:sp>
          <p:nvSpPr>
            <p:cNvPr id="2230" name="Google Shape;2230;p190"/>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231" name="Google Shape;2231;p190"/>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232" name="Google Shape;2232;p190"/>
          <p:cNvSpPr txBox="1"/>
          <p:nvPr/>
        </p:nvSpPr>
        <p:spPr>
          <a:xfrm>
            <a:off x="306191" y="958874"/>
            <a:ext cx="11998667" cy="46166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000">
                <a:solidFill>
                  <a:schemeClr val="dk1"/>
                </a:solidFill>
                <a:latin typeface="Calibri"/>
                <a:ea typeface="Calibri"/>
                <a:cs typeface="Calibri"/>
                <a:sym typeface="Calibri"/>
              </a:rPr>
              <a:t>Build an automaton that accepts all and only those strings that contain 001</a:t>
            </a:r>
            <a:endParaRPr/>
          </a:p>
        </p:txBody>
      </p:sp>
      <p:grpSp>
        <p:nvGrpSpPr>
          <p:cNvPr id="2233" name="Google Shape;2233;p190"/>
          <p:cNvGrpSpPr/>
          <p:nvPr/>
        </p:nvGrpSpPr>
        <p:grpSpPr>
          <a:xfrm>
            <a:off x="1646212" y="1817353"/>
            <a:ext cx="7810500" cy="2767012"/>
            <a:chOff x="376" y="1001"/>
            <a:chExt cx="4920" cy="1743"/>
          </a:xfrm>
        </p:grpSpPr>
        <p:sp>
          <p:nvSpPr>
            <p:cNvPr id="2234" name="Google Shape;2234;p190"/>
            <p:cNvSpPr/>
            <p:nvPr/>
          </p:nvSpPr>
          <p:spPr>
            <a:xfrm>
              <a:off x="4552" y="2000"/>
              <a:ext cx="632" cy="62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sp>
          <p:nvSpPr>
            <p:cNvPr id="2235" name="Google Shape;2235;p190"/>
            <p:cNvSpPr/>
            <p:nvPr/>
          </p:nvSpPr>
          <p:spPr>
            <a:xfrm>
              <a:off x="4440" y="1880"/>
              <a:ext cx="856" cy="86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sp>
          <p:nvSpPr>
            <p:cNvPr id="2236" name="Google Shape;2236;p190"/>
            <p:cNvSpPr/>
            <p:nvPr/>
          </p:nvSpPr>
          <p:spPr>
            <a:xfrm>
              <a:off x="3216" y="1984"/>
              <a:ext cx="632" cy="62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sp>
          <p:nvSpPr>
            <p:cNvPr id="2237" name="Google Shape;2237;p190"/>
            <p:cNvSpPr txBox="1"/>
            <p:nvPr/>
          </p:nvSpPr>
          <p:spPr>
            <a:xfrm>
              <a:off x="986" y="2081"/>
              <a:ext cx="253" cy="312"/>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q</a:t>
              </a:r>
              <a:endParaRPr/>
            </a:p>
          </p:txBody>
        </p:sp>
        <p:sp>
          <p:nvSpPr>
            <p:cNvPr id="2238" name="Google Shape;2238;p190"/>
            <p:cNvSpPr txBox="1"/>
            <p:nvPr/>
          </p:nvSpPr>
          <p:spPr>
            <a:xfrm>
              <a:off x="3311" y="2081"/>
              <a:ext cx="420" cy="312"/>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q</a:t>
              </a:r>
              <a:r>
                <a:rPr lang="en-IN" sz="2800" b="1" baseline="-25000">
                  <a:solidFill>
                    <a:schemeClr val="dk1"/>
                  </a:solidFill>
                  <a:latin typeface="Arial"/>
                  <a:ea typeface="Arial"/>
                  <a:cs typeface="Arial"/>
                  <a:sym typeface="Arial"/>
                </a:rPr>
                <a:t>00</a:t>
              </a:r>
              <a:endParaRPr/>
            </a:p>
          </p:txBody>
        </p:sp>
        <p:cxnSp>
          <p:nvCxnSpPr>
            <p:cNvPr id="2239" name="Google Shape;2239;p190"/>
            <p:cNvCxnSpPr/>
            <p:nvPr/>
          </p:nvCxnSpPr>
          <p:spPr>
            <a:xfrm flipH="1">
              <a:off x="1495" y="2208"/>
              <a:ext cx="442" cy="1"/>
            </a:xfrm>
            <a:prstGeom prst="straightConnector1">
              <a:avLst/>
            </a:prstGeom>
            <a:noFill/>
            <a:ln w="9525" cap="flat" cmpd="sng">
              <a:solidFill>
                <a:schemeClr val="dk1"/>
              </a:solidFill>
              <a:prstDash val="solid"/>
              <a:miter lim="800000"/>
              <a:headEnd type="triangle" w="med" len="med"/>
              <a:tailEnd type="none" w="med" len="med"/>
            </a:ln>
          </p:spPr>
        </p:cxnSp>
        <p:sp>
          <p:nvSpPr>
            <p:cNvPr id="2240" name="Google Shape;2240;p190"/>
            <p:cNvSpPr/>
            <p:nvPr/>
          </p:nvSpPr>
          <p:spPr>
            <a:xfrm>
              <a:off x="848" y="1464"/>
              <a:ext cx="496" cy="664"/>
            </a:xfrm>
            <a:custGeom>
              <a:avLst/>
              <a:gdLst/>
              <a:ahLst/>
              <a:cxnLst/>
              <a:rect l="l" t="t" r="r" b="b"/>
              <a:pathLst>
                <a:path w="21600" h="21600" extrusionOk="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1" name="Google Shape;2241;p190"/>
            <p:cNvSpPr txBox="1"/>
            <p:nvPr/>
          </p:nvSpPr>
          <p:spPr>
            <a:xfrm>
              <a:off x="969" y="1129"/>
              <a:ext cx="239" cy="315"/>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1</a:t>
              </a:r>
              <a:endParaRPr/>
            </a:p>
          </p:txBody>
        </p:sp>
        <p:sp>
          <p:nvSpPr>
            <p:cNvPr id="2242" name="Google Shape;2242;p190"/>
            <p:cNvSpPr/>
            <p:nvPr/>
          </p:nvSpPr>
          <p:spPr>
            <a:xfrm>
              <a:off x="3256" y="1480"/>
              <a:ext cx="496" cy="664"/>
            </a:xfrm>
            <a:custGeom>
              <a:avLst/>
              <a:gdLst/>
              <a:ahLst/>
              <a:cxnLst/>
              <a:rect l="l" t="t" r="r" b="b"/>
              <a:pathLst>
                <a:path w="21600" h="21600" extrusionOk="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3" name="Google Shape;2243;p190"/>
            <p:cNvSpPr txBox="1"/>
            <p:nvPr/>
          </p:nvSpPr>
          <p:spPr>
            <a:xfrm>
              <a:off x="3377" y="1145"/>
              <a:ext cx="239" cy="315"/>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0</a:t>
              </a:r>
              <a:endParaRPr/>
            </a:p>
          </p:txBody>
        </p:sp>
        <p:cxnSp>
          <p:nvCxnSpPr>
            <p:cNvPr id="2244" name="Google Shape;2244;p190"/>
            <p:cNvCxnSpPr/>
            <p:nvPr/>
          </p:nvCxnSpPr>
          <p:spPr>
            <a:xfrm>
              <a:off x="376" y="2272"/>
              <a:ext cx="360" cy="1"/>
            </a:xfrm>
            <a:prstGeom prst="straightConnector1">
              <a:avLst/>
            </a:prstGeom>
            <a:noFill/>
            <a:ln w="9525" cap="flat" cmpd="sng">
              <a:solidFill>
                <a:schemeClr val="dk1"/>
              </a:solidFill>
              <a:prstDash val="solid"/>
              <a:miter lim="800000"/>
              <a:headEnd type="none" w="med" len="med"/>
              <a:tailEnd type="triangle" w="med" len="med"/>
            </a:ln>
          </p:spPr>
        </p:cxnSp>
        <p:sp>
          <p:nvSpPr>
            <p:cNvPr id="2245" name="Google Shape;2245;p190"/>
            <p:cNvSpPr txBox="1"/>
            <p:nvPr/>
          </p:nvSpPr>
          <p:spPr>
            <a:xfrm>
              <a:off x="1633" y="2369"/>
              <a:ext cx="239" cy="315"/>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1</a:t>
              </a:r>
              <a:endParaRPr/>
            </a:p>
          </p:txBody>
        </p:sp>
        <p:sp>
          <p:nvSpPr>
            <p:cNvPr id="2246" name="Google Shape;2246;p190"/>
            <p:cNvSpPr/>
            <p:nvPr/>
          </p:nvSpPr>
          <p:spPr>
            <a:xfrm>
              <a:off x="1992" y="1984"/>
              <a:ext cx="632" cy="62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sp>
          <p:nvSpPr>
            <p:cNvPr id="2247" name="Google Shape;2247;p190"/>
            <p:cNvSpPr/>
            <p:nvPr/>
          </p:nvSpPr>
          <p:spPr>
            <a:xfrm>
              <a:off x="808" y="1976"/>
              <a:ext cx="632" cy="62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p:txBody>
        </p:sp>
        <p:sp>
          <p:nvSpPr>
            <p:cNvPr id="2248" name="Google Shape;2248;p190"/>
            <p:cNvSpPr txBox="1"/>
            <p:nvPr/>
          </p:nvSpPr>
          <p:spPr>
            <a:xfrm>
              <a:off x="2137" y="2081"/>
              <a:ext cx="337" cy="312"/>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q</a:t>
              </a:r>
              <a:r>
                <a:rPr lang="en-IN" sz="2800" b="1" baseline="-25000">
                  <a:solidFill>
                    <a:schemeClr val="dk1"/>
                  </a:solidFill>
                  <a:latin typeface="Arial"/>
                  <a:ea typeface="Arial"/>
                  <a:cs typeface="Arial"/>
                  <a:sym typeface="Arial"/>
                </a:rPr>
                <a:t>0</a:t>
              </a:r>
              <a:endParaRPr/>
            </a:p>
          </p:txBody>
        </p:sp>
        <p:sp>
          <p:nvSpPr>
            <p:cNvPr id="2249" name="Google Shape;2249;p190"/>
            <p:cNvSpPr txBox="1"/>
            <p:nvPr/>
          </p:nvSpPr>
          <p:spPr>
            <a:xfrm>
              <a:off x="4614" y="2129"/>
              <a:ext cx="504" cy="312"/>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q</a:t>
              </a:r>
              <a:r>
                <a:rPr lang="en-IN" sz="2800" b="1" baseline="-25000">
                  <a:solidFill>
                    <a:schemeClr val="dk1"/>
                  </a:solidFill>
                  <a:latin typeface="Arial"/>
                  <a:ea typeface="Arial"/>
                  <a:cs typeface="Arial"/>
                  <a:sym typeface="Arial"/>
                </a:rPr>
                <a:t>001</a:t>
              </a:r>
              <a:endParaRPr/>
            </a:p>
          </p:txBody>
        </p:sp>
        <p:cxnSp>
          <p:nvCxnSpPr>
            <p:cNvPr id="2250" name="Google Shape;2250;p190"/>
            <p:cNvCxnSpPr/>
            <p:nvPr/>
          </p:nvCxnSpPr>
          <p:spPr>
            <a:xfrm flipH="1">
              <a:off x="1471" y="2360"/>
              <a:ext cx="442" cy="1"/>
            </a:xfrm>
            <a:prstGeom prst="straightConnector1">
              <a:avLst/>
            </a:prstGeom>
            <a:noFill/>
            <a:ln w="9525" cap="flat" cmpd="sng">
              <a:solidFill>
                <a:schemeClr val="dk1"/>
              </a:solidFill>
              <a:prstDash val="solid"/>
              <a:miter lim="800000"/>
              <a:headEnd type="none" w="med" len="med"/>
              <a:tailEnd type="triangle" w="med" len="med"/>
            </a:ln>
          </p:spPr>
        </p:cxnSp>
        <p:sp>
          <p:nvSpPr>
            <p:cNvPr id="2251" name="Google Shape;2251;p190"/>
            <p:cNvSpPr txBox="1"/>
            <p:nvPr/>
          </p:nvSpPr>
          <p:spPr>
            <a:xfrm>
              <a:off x="1553" y="1881"/>
              <a:ext cx="239" cy="315"/>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0</a:t>
              </a:r>
              <a:endParaRPr/>
            </a:p>
          </p:txBody>
        </p:sp>
        <p:cxnSp>
          <p:nvCxnSpPr>
            <p:cNvPr id="2252" name="Google Shape;2252;p190"/>
            <p:cNvCxnSpPr/>
            <p:nvPr/>
          </p:nvCxnSpPr>
          <p:spPr>
            <a:xfrm flipH="1">
              <a:off x="2703" y="2288"/>
              <a:ext cx="442" cy="1"/>
            </a:xfrm>
            <a:prstGeom prst="straightConnector1">
              <a:avLst/>
            </a:prstGeom>
            <a:noFill/>
            <a:ln w="9525" cap="flat" cmpd="sng">
              <a:solidFill>
                <a:schemeClr val="dk1"/>
              </a:solidFill>
              <a:prstDash val="solid"/>
              <a:miter lim="800000"/>
              <a:headEnd type="triangle" w="med" len="med"/>
              <a:tailEnd type="none" w="med" len="med"/>
            </a:ln>
          </p:spPr>
        </p:cxnSp>
        <p:sp>
          <p:nvSpPr>
            <p:cNvPr id="2253" name="Google Shape;2253;p190"/>
            <p:cNvSpPr txBox="1"/>
            <p:nvPr/>
          </p:nvSpPr>
          <p:spPr>
            <a:xfrm>
              <a:off x="2753" y="1961"/>
              <a:ext cx="239" cy="315"/>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0</a:t>
              </a:r>
              <a:endParaRPr/>
            </a:p>
          </p:txBody>
        </p:sp>
        <p:cxnSp>
          <p:nvCxnSpPr>
            <p:cNvPr id="2254" name="Google Shape;2254;p190"/>
            <p:cNvCxnSpPr/>
            <p:nvPr/>
          </p:nvCxnSpPr>
          <p:spPr>
            <a:xfrm flipH="1">
              <a:off x="3927" y="2312"/>
              <a:ext cx="450" cy="1"/>
            </a:xfrm>
            <a:prstGeom prst="straightConnector1">
              <a:avLst/>
            </a:prstGeom>
            <a:noFill/>
            <a:ln w="9525" cap="flat" cmpd="sng">
              <a:solidFill>
                <a:schemeClr val="dk1"/>
              </a:solidFill>
              <a:prstDash val="solid"/>
              <a:miter lim="800000"/>
              <a:headEnd type="triangle" w="med" len="med"/>
              <a:tailEnd type="none" w="med" len="med"/>
            </a:ln>
          </p:spPr>
        </p:cxnSp>
        <p:sp>
          <p:nvSpPr>
            <p:cNvPr id="2255" name="Google Shape;2255;p190"/>
            <p:cNvSpPr txBox="1"/>
            <p:nvPr/>
          </p:nvSpPr>
          <p:spPr>
            <a:xfrm>
              <a:off x="3977" y="1977"/>
              <a:ext cx="239" cy="315"/>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1</a:t>
              </a:r>
              <a:endParaRPr/>
            </a:p>
          </p:txBody>
        </p:sp>
        <p:sp>
          <p:nvSpPr>
            <p:cNvPr id="2256" name="Google Shape;2256;p190"/>
            <p:cNvSpPr/>
            <p:nvPr/>
          </p:nvSpPr>
          <p:spPr>
            <a:xfrm>
              <a:off x="4600" y="1336"/>
              <a:ext cx="496" cy="664"/>
            </a:xfrm>
            <a:custGeom>
              <a:avLst/>
              <a:gdLst/>
              <a:ahLst/>
              <a:cxnLst/>
              <a:rect l="l" t="t" r="r" b="b"/>
              <a:pathLst>
                <a:path w="21600" h="21600" extrusionOk="0">
                  <a:moveTo>
                    <a:pt x="19683" y="11319"/>
                  </a:moveTo>
                  <a:cubicBezTo>
                    <a:pt x="19693" y="11146"/>
                    <a:pt x="19699" y="10973"/>
                    <a:pt x="19699" y="10800"/>
                  </a:cubicBezTo>
                  <a:cubicBezTo>
                    <a:pt x="19699" y="5885"/>
                    <a:pt x="15714" y="1901"/>
                    <a:pt x="10800" y="1901"/>
                  </a:cubicBezTo>
                  <a:cubicBezTo>
                    <a:pt x="5885" y="1901"/>
                    <a:pt x="1901" y="5885"/>
                    <a:pt x="1901" y="10800"/>
                  </a:cubicBezTo>
                  <a:cubicBezTo>
                    <a:pt x="1900" y="12243"/>
                    <a:pt x="2252" y="13665"/>
                    <a:pt x="2924" y="14943"/>
                  </a:cubicBezTo>
                  <a:lnTo>
                    <a:pt x="1241" y="15828"/>
                  </a:lnTo>
                  <a:cubicBezTo>
                    <a:pt x="426" y="14277"/>
                    <a:pt x="0" y="12552"/>
                    <a:pt x="0" y="10800"/>
                  </a:cubicBezTo>
                  <a:cubicBezTo>
                    <a:pt x="0" y="4835"/>
                    <a:pt x="4835" y="0"/>
                    <a:pt x="10800" y="0"/>
                  </a:cubicBezTo>
                  <a:cubicBezTo>
                    <a:pt x="16764" y="0"/>
                    <a:pt x="21600" y="4835"/>
                    <a:pt x="21600" y="10800"/>
                  </a:cubicBezTo>
                  <a:cubicBezTo>
                    <a:pt x="21600" y="11010"/>
                    <a:pt x="21593" y="11220"/>
                    <a:pt x="21581" y="11431"/>
                  </a:cubicBezTo>
                  <a:lnTo>
                    <a:pt x="24276" y="11588"/>
                  </a:lnTo>
                  <a:lnTo>
                    <a:pt x="20420" y="15020"/>
                  </a:lnTo>
                  <a:lnTo>
                    <a:pt x="16988" y="11162"/>
                  </a:lnTo>
                  <a:lnTo>
                    <a:pt x="19683" y="11319"/>
                  </a:lnTo>
                  <a:close/>
                </a:path>
              </a:pathLst>
            </a:cu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7" name="Google Shape;2257;p190"/>
            <p:cNvSpPr txBox="1"/>
            <p:nvPr/>
          </p:nvSpPr>
          <p:spPr>
            <a:xfrm>
              <a:off x="4628" y="1001"/>
              <a:ext cx="426" cy="315"/>
            </a:xfrm>
            <a:prstGeom prst="rect">
              <a:avLst/>
            </a:prstGeom>
            <a:noFill/>
            <a:ln w="9525" cap="flat" cmpd="sng">
              <a:solidFill>
                <a:srgbClr val="000000"/>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lnSpc>
                  <a:spcPct val="93000"/>
                </a:lnSpc>
                <a:spcBef>
                  <a:spcPts val="0"/>
                </a:spcBef>
                <a:spcAft>
                  <a:spcPts val="0"/>
                </a:spcAft>
                <a:buClr>
                  <a:schemeClr val="dk1"/>
                </a:buClr>
                <a:buSzPts val="2800"/>
                <a:buFont typeface="Arial"/>
                <a:buNone/>
              </a:pPr>
              <a:r>
                <a:rPr lang="en-IN" sz="2800" b="1">
                  <a:solidFill>
                    <a:schemeClr val="dk1"/>
                  </a:solidFill>
                  <a:latin typeface="Arial"/>
                  <a:ea typeface="Arial"/>
                  <a:cs typeface="Arial"/>
                  <a:sym typeface="Arial"/>
                </a:rPr>
                <a:t>0,1</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3"/>
                                        </p:tgtEl>
                                        <p:attrNameLst>
                                          <p:attrName>style.visibility</p:attrName>
                                        </p:attrNameLst>
                                      </p:cBhvr>
                                      <p:to>
                                        <p:strVal val="visible"/>
                                      </p:to>
                                    </p:set>
                                    <p:animEffect transition="in" filter="fade">
                                      <p:cBhvr>
                                        <p:cTn id="7" dur="500"/>
                                        <p:tgtEl>
                                          <p:spTgt spid="2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191"/>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263" name="Google Shape;2263;p191"/>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Example of DFA using Python</a:t>
            </a:r>
            <a:endParaRPr sz="2563">
              <a:solidFill>
                <a:schemeClr val="dk1"/>
              </a:solidFill>
              <a:latin typeface="Arial"/>
              <a:ea typeface="Arial"/>
              <a:cs typeface="Arial"/>
              <a:sym typeface="Arial"/>
            </a:endParaRPr>
          </a:p>
        </p:txBody>
      </p:sp>
      <p:sp>
        <p:nvSpPr>
          <p:cNvPr id="2264" name="Google Shape;2264;p191"/>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265" name="Google Shape;2265;p191"/>
          <p:cNvGrpSpPr/>
          <p:nvPr/>
        </p:nvGrpSpPr>
        <p:grpSpPr>
          <a:xfrm>
            <a:off x="43248" y="661080"/>
            <a:ext cx="12105503" cy="5979173"/>
            <a:chOff x="127862" y="1268442"/>
            <a:chExt cx="9296400" cy="846250"/>
          </a:xfrm>
        </p:grpSpPr>
        <p:sp>
          <p:nvSpPr>
            <p:cNvPr id="2266" name="Google Shape;2266;p191"/>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267" name="Google Shape;2267;p191"/>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268" name="Google Shape;2268;p191"/>
          <p:cNvSpPr txBox="1"/>
          <p:nvPr/>
        </p:nvSpPr>
        <p:spPr>
          <a:xfrm>
            <a:off x="171709" y="735349"/>
            <a:ext cx="7338363" cy="584775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IN" sz="2000">
                <a:solidFill>
                  <a:schemeClr val="dk1"/>
                </a:solidFill>
                <a:latin typeface="Calibri"/>
                <a:ea typeface="Calibri"/>
                <a:cs typeface="Calibri"/>
                <a:sym typeface="Calibri"/>
              </a:rPr>
              <a:t>from automata.fa.dfa import DFA</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DFA which matches all binary strings ending in an odd number of '1's</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dfa = DFA(</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states={'q0', 'q1', 'q2'},</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input_symbols={'0', '1'},</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transitions={</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'q0': {'0': 'q0', '1': 'q1'},</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'q1': {'0': 'q0', '1': 'q2'},</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'q2': {'0': 'q2', '1': 'q1'}</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initial_state='q0',</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final_states={'q1'}</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dfa.read_input('01')   # answer is  'q1‘</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dfa.read_input('011')  # answer is error</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print(dfa.read_input_stepwise('011'))</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Answer # yields:</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'q0‘	# 'q0‘	# 'q1'</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'q2‘	# 'q1'</a:t>
            </a:r>
            <a:endParaRPr/>
          </a:p>
        </p:txBody>
      </p:sp>
      <p:sp>
        <p:nvSpPr>
          <p:cNvPr id="2269" name="Google Shape;2269;p191"/>
          <p:cNvSpPr txBox="1"/>
          <p:nvPr/>
        </p:nvSpPr>
        <p:spPr>
          <a:xfrm>
            <a:off x="8561689" y="735349"/>
            <a:ext cx="3295532" cy="1231106"/>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IN" sz="2000">
                <a:solidFill>
                  <a:schemeClr val="dk1"/>
                </a:solidFill>
                <a:latin typeface="Calibri"/>
                <a:ea typeface="Calibri"/>
                <a:cs typeface="Calibri"/>
                <a:sym typeface="Calibri"/>
              </a:rPr>
              <a:t>if dfa.accepts_input('011'):</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print('accepted')</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else:</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print('rejected')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97" name="Google Shape;97;p2"/>
          <p:cNvGrpSpPr/>
          <p:nvPr/>
        </p:nvGrpSpPr>
        <p:grpSpPr>
          <a:xfrm>
            <a:off x="53788" y="538909"/>
            <a:ext cx="12075459" cy="5820713"/>
            <a:chOff x="193908" y="1281925"/>
            <a:chExt cx="9318899" cy="1927621"/>
          </a:xfrm>
        </p:grpSpPr>
        <p:sp>
          <p:nvSpPr>
            <p:cNvPr id="98" name="Google Shape;98;p2"/>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IN" sz="1800" u="sng">
                  <a:solidFill>
                    <a:schemeClr val="dk1"/>
                  </a:solidFill>
                  <a:latin typeface="Calibri"/>
                  <a:ea typeface="Calibri"/>
                  <a:cs typeface="Calibri"/>
                  <a:sym typeface="Calibri"/>
                </a:rPr>
                <a:t>Unit 1</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Structured Programming Paradigm</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Procedural Programming Paradigm</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Object Oriented Programming Paradigm</a:t>
              </a:r>
              <a:endParaRPr/>
            </a:p>
            <a:p>
              <a:pPr marL="342900" marR="0" lvl="0" indent="-228600"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2900" marR="0" lvl="0" indent="-228600"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IN" sz="1800" u="sng">
                  <a:solidFill>
                    <a:schemeClr val="dk1"/>
                  </a:solidFill>
                  <a:latin typeface="Calibri"/>
                  <a:ea typeface="Calibri"/>
                  <a:cs typeface="Calibri"/>
                  <a:sym typeface="Calibri"/>
                </a:rPr>
                <a:t>Unit 2</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Event Driven Programming Paradigm</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Declarative Programming Paradigm</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Imperative Programming Paradigm</a:t>
              </a:r>
              <a:endParaRPr/>
            </a:p>
            <a:p>
              <a:pPr marL="342900" marR="0" lvl="0" indent="-228600"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2900" marR="0" lvl="0" indent="-228600"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IN" sz="1800" u="sng">
                  <a:solidFill>
                    <a:schemeClr val="dk1"/>
                  </a:solidFill>
                  <a:latin typeface="Calibri"/>
                  <a:ea typeface="Calibri"/>
                  <a:cs typeface="Calibri"/>
                  <a:sym typeface="Calibri"/>
                </a:rPr>
                <a:t>Unit 3</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Parallel Programming Paradigm</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Concurrent Programming paradigm</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Functional Programming Paradigm</a:t>
              </a:r>
              <a:endParaRPr/>
            </a:p>
            <a:p>
              <a:pPr marL="342900" marR="0" lvl="0" indent="-228600"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2900" marR="0" lvl="0" indent="-228600"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2900" marR="0" lvl="0" indent="-228600"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IN" sz="1800" u="sng">
                  <a:solidFill>
                    <a:schemeClr val="dk1"/>
                  </a:solidFill>
                  <a:latin typeface="Calibri"/>
                  <a:ea typeface="Calibri"/>
                  <a:cs typeface="Calibri"/>
                  <a:sym typeface="Calibri"/>
                </a:rPr>
                <a:t>Unit 4</a:t>
              </a:r>
              <a:endParaRPr sz="1800" u="sng">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Logic Programming Paradigm</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Dependent Type Programming Paradigm</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Network Programming Paradigm</a:t>
              </a:r>
              <a:endParaRPr/>
            </a:p>
            <a:p>
              <a:pPr marL="342900" marR="0" lvl="0" indent="-228600"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IN" sz="1800" u="sng">
                  <a:solidFill>
                    <a:schemeClr val="dk1"/>
                  </a:solidFill>
                  <a:latin typeface="Calibri"/>
                  <a:ea typeface="Calibri"/>
                  <a:cs typeface="Calibri"/>
                  <a:sym typeface="Calibri"/>
                </a:rPr>
                <a:t>Unit 5</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Symbolic Programming paradigm</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Automata Programming Paradigm</a:t>
              </a:r>
              <a:endParaRPr/>
            </a:p>
            <a:p>
              <a:pPr marL="342900" marR="0" lvl="0" indent="-34290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GUI Programming paradigm</a:t>
              </a:r>
              <a:endParaRPr sz="1800">
                <a:solidFill>
                  <a:schemeClr val="dk1"/>
                </a:solidFill>
                <a:latin typeface="Calibri"/>
                <a:ea typeface="Calibri"/>
                <a:cs typeface="Calibri"/>
                <a:sym typeface="Calibri"/>
              </a:endParaRPr>
            </a:p>
            <a:p>
              <a:pPr marL="800100" marR="0" lvl="1" indent="-228600" algn="l" rtl="0">
                <a:lnSpc>
                  <a:spcPct val="15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800100" marR="0" lvl="1" indent="-228600" algn="l" rtl="0">
                <a:lnSpc>
                  <a:spcPct val="15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457200" marR="0" lvl="1" indent="0" algn="l" rtl="0">
                <a:lnSpc>
                  <a:spcPct val="15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9" name="Google Shape;99;p2"/>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100" name="Google Shape;100;p2"/>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101" name="Google Shape;101;p2"/>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Course Content</a:t>
            </a:r>
            <a:endParaRPr sz="2000" b="1">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0"/>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78" name="Google Shape;278;p20"/>
          <p:cNvGrpSpPr/>
          <p:nvPr/>
        </p:nvGrpSpPr>
        <p:grpSpPr>
          <a:xfrm>
            <a:off x="53788" y="538909"/>
            <a:ext cx="12075459" cy="5820713"/>
            <a:chOff x="193908" y="1281925"/>
            <a:chExt cx="9318899" cy="1927621"/>
          </a:xfrm>
        </p:grpSpPr>
        <p:sp>
          <p:nvSpPr>
            <p:cNvPr id="279" name="Google Shape;279;p20"/>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65138" marR="0" lvl="0" indent="-465138" algn="l" rtl="0">
                <a:lnSpc>
                  <a:spcPct val="150000"/>
                </a:lnSpc>
                <a:spcBef>
                  <a:spcPts val="0"/>
                </a:spcBef>
                <a:spcAft>
                  <a:spcPts val="0"/>
                </a:spcAft>
                <a:buNone/>
              </a:pPr>
              <a:r>
                <a:rPr lang="en-IN" sz="2000" b="1">
                  <a:solidFill>
                    <a:schemeClr val="dk1"/>
                  </a:solidFill>
                  <a:latin typeface="Calibri"/>
                  <a:ea typeface="Calibri"/>
                  <a:cs typeface="Calibri"/>
                  <a:sym typeface="Calibri"/>
                </a:rPr>
                <a:t>Looping</a:t>
              </a:r>
              <a:endParaRPr/>
            </a:p>
            <a:p>
              <a:pPr marL="465138" marR="0" lvl="0" indent="-465138"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465138" marR="0" lvl="0" indent="-465138"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465138" marR="0" lvl="0" indent="-465138"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465138" marR="0" lvl="0" indent="-465138"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465138" marR="0" lvl="0" indent="-465138"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465138" marR="0" lvl="0" indent="-465138"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465138" marR="0" lvl="0" indent="-465138"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465138" marR="0" lvl="0" indent="-465138"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465138" marR="0" lvl="0" indent="-465138"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465138" marR="0" lvl="0" indent="-465138"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465138" marR="0" lvl="0" indent="-465138" algn="l"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sp>
          <p:nvSpPr>
            <p:cNvPr id="280" name="Google Shape;280;p20"/>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281" name="Google Shape;281;p20"/>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282" name="Google Shape;282;p20"/>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1. Structured Programming Paradigm</a:t>
            </a:r>
            <a:endParaRPr sz="2000" b="1">
              <a:solidFill>
                <a:schemeClr val="lt1"/>
              </a:solidFill>
              <a:latin typeface="Calibri"/>
              <a:ea typeface="Calibri"/>
              <a:cs typeface="Calibri"/>
              <a:sym typeface="Calibri"/>
            </a:endParaRPr>
          </a:p>
        </p:txBody>
      </p:sp>
      <p:pic>
        <p:nvPicPr>
          <p:cNvPr id="283" name="Google Shape;283;p20"/>
          <p:cNvPicPr preferRelativeResize="0">
            <a:picLocks noGrp="1"/>
          </p:cNvPicPr>
          <p:nvPr>
            <p:ph type="body" idx="1"/>
          </p:nvPr>
        </p:nvPicPr>
        <p:blipFill rotWithShape="1">
          <a:blip r:embed="rId3">
            <a:alphaModFix/>
          </a:blip>
          <a:srcRect/>
          <a:stretch/>
        </p:blipFill>
        <p:spPr>
          <a:xfrm>
            <a:off x="982991" y="1518280"/>
            <a:ext cx="9555094" cy="396812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92"/>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275" name="Google Shape;2275;p192"/>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Questions for DFA</a:t>
            </a:r>
            <a:endParaRPr sz="2563">
              <a:solidFill>
                <a:schemeClr val="dk1"/>
              </a:solidFill>
              <a:latin typeface="Arial"/>
              <a:ea typeface="Arial"/>
              <a:cs typeface="Arial"/>
              <a:sym typeface="Arial"/>
            </a:endParaRPr>
          </a:p>
        </p:txBody>
      </p:sp>
      <p:sp>
        <p:nvSpPr>
          <p:cNvPr id="2276" name="Google Shape;2276;p192"/>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277" name="Google Shape;2277;p192"/>
          <p:cNvGrpSpPr/>
          <p:nvPr/>
        </p:nvGrpSpPr>
        <p:grpSpPr>
          <a:xfrm>
            <a:off x="29982" y="480475"/>
            <a:ext cx="12105503" cy="6072628"/>
            <a:chOff x="150886" y="1274313"/>
            <a:chExt cx="9296400" cy="859477"/>
          </a:xfrm>
        </p:grpSpPr>
        <p:sp>
          <p:nvSpPr>
            <p:cNvPr id="2278" name="Google Shape;2278;p192"/>
            <p:cNvSpPr/>
            <p:nvPr/>
          </p:nvSpPr>
          <p:spPr>
            <a:xfrm>
              <a:off x="150886" y="1287540"/>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279" name="Google Shape;2279;p192"/>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280" name="Google Shape;2280;p192"/>
          <p:cNvSpPr/>
          <p:nvPr/>
        </p:nvSpPr>
        <p:spPr>
          <a:xfrm>
            <a:off x="279400" y="3830638"/>
            <a:ext cx="8610600" cy="352425"/>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None/>
            </a:pPr>
            <a:r>
              <a:rPr lang="en-IN" sz="1800">
                <a:solidFill>
                  <a:schemeClr val="dk1"/>
                </a:solidFill>
                <a:latin typeface="Times"/>
                <a:ea typeface="Times"/>
                <a:cs typeface="Times"/>
                <a:sym typeface="Times"/>
              </a:rPr>
              <a:t>b) Find a DFA for the language of </a:t>
            </a:r>
            <a:r>
              <a:rPr lang="en-IN" sz="1800" i="1">
                <a:solidFill>
                  <a:schemeClr val="dk1"/>
                </a:solidFill>
                <a:latin typeface="Times"/>
                <a:ea typeface="Times"/>
                <a:cs typeface="Times"/>
                <a:sym typeface="Times"/>
              </a:rPr>
              <a:t>a</a:t>
            </a:r>
            <a:r>
              <a:rPr lang="en-IN" sz="1800">
                <a:solidFill>
                  <a:schemeClr val="dk1"/>
                </a:solidFill>
                <a:latin typeface="Times"/>
                <a:ea typeface="Times"/>
                <a:cs typeface="Times"/>
                <a:sym typeface="Times"/>
              </a:rPr>
              <a:t> + </a:t>
            </a:r>
            <a:r>
              <a:rPr lang="en-IN" sz="1800" i="1">
                <a:solidFill>
                  <a:schemeClr val="dk1"/>
                </a:solidFill>
                <a:latin typeface="Times"/>
                <a:ea typeface="Times"/>
                <a:cs typeface="Times"/>
                <a:sym typeface="Times"/>
              </a:rPr>
              <a:t>aa</a:t>
            </a:r>
            <a:r>
              <a:rPr lang="en-IN" sz="1800">
                <a:solidFill>
                  <a:schemeClr val="dk1"/>
                </a:solidFill>
                <a:latin typeface="Times"/>
                <a:ea typeface="Times"/>
                <a:cs typeface="Times"/>
                <a:sym typeface="Times"/>
              </a:rPr>
              <a:t>*</a:t>
            </a:r>
            <a:r>
              <a:rPr lang="en-IN" sz="1800" i="1">
                <a:solidFill>
                  <a:schemeClr val="dk1"/>
                </a:solidFill>
                <a:latin typeface="Times"/>
                <a:ea typeface="Times"/>
                <a:cs typeface="Times"/>
                <a:sym typeface="Times"/>
              </a:rPr>
              <a:t>b</a:t>
            </a:r>
            <a:r>
              <a:rPr lang="en-IN" sz="1800">
                <a:solidFill>
                  <a:schemeClr val="dk1"/>
                </a:solidFill>
                <a:latin typeface="Times"/>
                <a:ea typeface="Times"/>
                <a:cs typeface="Times"/>
                <a:sym typeface="Times"/>
              </a:rPr>
              <a:t>.</a:t>
            </a:r>
            <a:endParaRPr/>
          </a:p>
        </p:txBody>
      </p:sp>
      <p:sp>
        <p:nvSpPr>
          <p:cNvPr id="2281" name="Google Shape;2281;p192"/>
          <p:cNvSpPr/>
          <p:nvPr/>
        </p:nvSpPr>
        <p:spPr>
          <a:xfrm>
            <a:off x="279400" y="654284"/>
            <a:ext cx="8748713" cy="687881"/>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None/>
            </a:pPr>
            <a:r>
              <a:rPr lang="en-IN" sz="1800" i="1">
                <a:solidFill>
                  <a:schemeClr val="dk1"/>
                </a:solidFill>
                <a:latin typeface="Times"/>
                <a:ea typeface="Times"/>
                <a:cs typeface="Times"/>
                <a:sym typeface="Times"/>
              </a:rPr>
              <a:t> </a:t>
            </a:r>
            <a:r>
              <a:rPr lang="en-IN" sz="1800">
                <a:solidFill>
                  <a:schemeClr val="dk1"/>
                </a:solidFill>
                <a:latin typeface="Times"/>
                <a:ea typeface="Times"/>
                <a:cs typeface="Times"/>
                <a:sym typeface="Times"/>
              </a:rPr>
              <a:t>Find an DFA for each of the following languages over the alphabet {</a:t>
            </a:r>
            <a:r>
              <a:rPr lang="en-IN" sz="1800" i="1">
                <a:solidFill>
                  <a:schemeClr val="dk1"/>
                </a:solidFill>
                <a:latin typeface="Times"/>
                <a:ea typeface="Times"/>
                <a:cs typeface="Times"/>
                <a:sym typeface="Times"/>
              </a:rPr>
              <a:t>a, b</a:t>
            </a:r>
            <a:r>
              <a:rPr lang="en-IN" sz="1800">
                <a:solidFill>
                  <a:schemeClr val="dk1"/>
                </a:solidFill>
                <a:latin typeface="Times"/>
                <a:ea typeface="Times"/>
                <a:cs typeface="Times"/>
                <a:sym typeface="Times"/>
              </a:rPr>
              <a:t>}.</a:t>
            </a:r>
            <a:endParaRPr/>
          </a:p>
          <a:p>
            <a:pPr marL="0" marR="0" lvl="0" indent="0" algn="l" rtl="0">
              <a:lnSpc>
                <a:spcPct val="95000"/>
              </a:lnSpc>
              <a:spcBef>
                <a:spcPts val="450"/>
              </a:spcBef>
              <a:spcAft>
                <a:spcPts val="0"/>
              </a:spcAft>
              <a:buNone/>
            </a:pPr>
            <a:r>
              <a:rPr lang="en-IN" sz="1800">
                <a:solidFill>
                  <a:schemeClr val="dk1"/>
                </a:solidFill>
                <a:latin typeface="Times"/>
                <a:ea typeface="Times"/>
                <a:cs typeface="Times"/>
                <a:sym typeface="Times"/>
              </a:rPr>
              <a:t> (a) {(</a:t>
            </a:r>
            <a:r>
              <a:rPr lang="en-IN" sz="1800" i="1">
                <a:solidFill>
                  <a:schemeClr val="dk1"/>
                </a:solidFill>
                <a:latin typeface="Times"/>
                <a:ea typeface="Times"/>
                <a:cs typeface="Times"/>
                <a:sym typeface="Times"/>
              </a:rPr>
              <a:t>ab)</a:t>
            </a:r>
            <a:r>
              <a:rPr lang="en-IN" sz="1800" i="1" baseline="30000">
                <a:solidFill>
                  <a:schemeClr val="dk1"/>
                </a:solidFill>
                <a:latin typeface="Times"/>
                <a:ea typeface="Times"/>
                <a:cs typeface="Times"/>
                <a:sym typeface="Times"/>
              </a:rPr>
              <a:t>n</a:t>
            </a:r>
            <a:r>
              <a:rPr lang="en-IN" sz="1800">
                <a:solidFill>
                  <a:schemeClr val="dk1"/>
                </a:solidFill>
                <a:latin typeface="Times"/>
                <a:ea typeface="Times"/>
                <a:cs typeface="Times"/>
                <a:sym typeface="Times"/>
              </a:rPr>
              <a:t> | </a:t>
            </a:r>
            <a:r>
              <a:rPr lang="en-IN" sz="1800" i="1">
                <a:solidFill>
                  <a:schemeClr val="dk1"/>
                </a:solidFill>
                <a:latin typeface="Times"/>
                <a:ea typeface="Times"/>
                <a:cs typeface="Times"/>
                <a:sym typeface="Times"/>
              </a:rPr>
              <a:t>n</a:t>
            </a:r>
            <a:r>
              <a:rPr lang="en-IN" sz="1800">
                <a:solidFill>
                  <a:schemeClr val="dk1"/>
                </a:solidFill>
                <a:latin typeface="Times"/>
                <a:ea typeface="Times"/>
                <a:cs typeface="Times"/>
                <a:sym typeface="Times"/>
              </a:rPr>
              <a:t> ∈ N}, which has regular expression (</a:t>
            </a:r>
            <a:r>
              <a:rPr lang="en-IN" sz="1800" i="1">
                <a:solidFill>
                  <a:schemeClr val="dk1"/>
                </a:solidFill>
                <a:latin typeface="Times"/>
                <a:ea typeface="Times"/>
                <a:cs typeface="Times"/>
                <a:sym typeface="Times"/>
              </a:rPr>
              <a:t>ab</a:t>
            </a:r>
            <a:r>
              <a:rPr lang="en-IN" sz="1800">
                <a:solidFill>
                  <a:schemeClr val="dk1"/>
                </a:solidFill>
                <a:latin typeface="Times"/>
                <a:ea typeface="Times"/>
                <a:cs typeface="Times"/>
                <a:sym typeface="Times"/>
              </a:rPr>
              <a:t>)*.</a:t>
            </a:r>
            <a:endParaRPr/>
          </a:p>
        </p:txBody>
      </p:sp>
      <p:grpSp>
        <p:nvGrpSpPr>
          <p:cNvPr id="2282" name="Google Shape;2282;p192"/>
          <p:cNvGrpSpPr/>
          <p:nvPr/>
        </p:nvGrpSpPr>
        <p:grpSpPr>
          <a:xfrm>
            <a:off x="1126606" y="4625641"/>
            <a:ext cx="5895975" cy="1763712"/>
            <a:chOff x="238" y="636"/>
            <a:chExt cx="3714" cy="1111"/>
          </a:xfrm>
        </p:grpSpPr>
        <p:grpSp>
          <p:nvGrpSpPr>
            <p:cNvPr id="2283" name="Google Shape;2283;p192"/>
            <p:cNvGrpSpPr/>
            <p:nvPr/>
          </p:nvGrpSpPr>
          <p:grpSpPr>
            <a:xfrm>
              <a:off x="1046" y="636"/>
              <a:ext cx="2906" cy="1111"/>
              <a:chOff x="558" y="2716"/>
              <a:chExt cx="2906" cy="1111"/>
            </a:xfrm>
          </p:grpSpPr>
          <p:sp>
            <p:nvSpPr>
              <p:cNvPr id="2284" name="Google Shape;2284;p192"/>
              <p:cNvSpPr/>
              <p:nvPr/>
            </p:nvSpPr>
            <p:spPr>
              <a:xfrm>
                <a:off x="1376" y="3023"/>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285" name="Google Shape;2285;p192"/>
              <p:cNvSpPr/>
              <p:nvPr/>
            </p:nvSpPr>
            <p:spPr>
              <a:xfrm>
                <a:off x="2192" y="336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nvGrpSpPr>
              <p:cNvPr id="2286" name="Google Shape;2286;p192"/>
              <p:cNvGrpSpPr/>
              <p:nvPr/>
            </p:nvGrpSpPr>
            <p:grpSpPr>
              <a:xfrm>
                <a:off x="2160" y="2780"/>
                <a:ext cx="304" cy="308"/>
                <a:chOff x="1680" y="2016"/>
                <a:chExt cx="304" cy="308"/>
              </a:xfrm>
            </p:grpSpPr>
            <p:sp>
              <p:nvSpPr>
                <p:cNvPr id="2287" name="Google Shape;2287;p192"/>
                <p:cNvSpPr/>
                <p:nvPr/>
              </p:nvSpPr>
              <p:spPr>
                <a:xfrm>
                  <a:off x="1712" y="205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288" name="Google Shape;2288;p192"/>
                <p:cNvSpPr/>
                <p:nvPr/>
              </p:nvSpPr>
              <p:spPr>
                <a:xfrm>
                  <a:off x="1680" y="2016"/>
                  <a:ext cx="304" cy="30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289" name="Google Shape;2289;p192"/>
              <p:cNvSpPr txBox="1"/>
              <p:nvPr/>
            </p:nvSpPr>
            <p:spPr>
              <a:xfrm>
                <a:off x="558" y="3026"/>
                <a:ext cx="50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Start</a:t>
                </a:r>
                <a:endParaRPr/>
              </a:p>
            </p:txBody>
          </p:sp>
          <p:sp>
            <p:nvSpPr>
              <p:cNvPr id="2290" name="Google Shape;2290;p192"/>
              <p:cNvSpPr txBox="1"/>
              <p:nvPr/>
            </p:nvSpPr>
            <p:spPr>
              <a:xfrm>
                <a:off x="1406" y="3027"/>
                <a:ext cx="1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0</a:t>
                </a:r>
                <a:endParaRPr/>
              </a:p>
            </p:txBody>
          </p:sp>
          <p:cxnSp>
            <p:nvCxnSpPr>
              <p:cNvPr id="2291" name="Google Shape;2291;p192"/>
              <p:cNvCxnSpPr/>
              <p:nvPr/>
            </p:nvCxnSpPr>
            <p:spPr>
              <a:xfrm>
                <a:off x="1056" y="3144"/>
                <a:ext cx="320" cy="0"/>
              </a:xfrm>
              <a:prstGeom prst="straightConnector1">
                <a:avLst/>
              </a:prstGeom>
              <a:noFill/>
              <a:ln w="9525" cap="flat" cmpd="sng">
                <a:solidFill>
                  <a:schemeClr val="dk1"/>
                </a:solidFill>
                <a:prstDash val="solid"/>
                <a:round/>
                <a:headEnd type="none" w="med" len="med"/>
                <a:tailEnd type="triangle" w="med" len="med"/>
              </a:ln>
            </p:spPr>
          </p:cxnSp>
          <p:sp>
            <p:nvSpPr>
              <p:cNvPr id="2292" name="Google Shape;2292;p192"/>
              <p:cNvSpPr txBox="1"/>
              <p:nvPr/>
            </p:nvSpPr>
            <p:spPr>
              <a:xfrm>
                <a:off x="2224" y="2821"/>
                <a:ext cx="1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1</a:t>
                </a:r>
                <a:endParaRPr/>
              </a:p>
            </p:txBody>
          </p:sp>
          <p:sp>
            <p:nvSpPr>
              <p:cNvPr id="2293" name="Google Shape;2293;p192"/>
              <p:cNvSpPr txBox="1"/>
              <p:nvPr/>
            </p:nvSpPr>
            <p:spPr>
              <a:xfrm>
                <a:off x="2224" y="3361"/>
                <a:ext cx="1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4</a:t>
                </a:r>
                <a:endParaRPr/>
              </a:p>
            </p:txBody>
          </p:sp>
          <p:sp>
            <p:nvSpPr>
              <p:cNvPr id="2294" name="Google Shape;2294;p192"/>
              <p:cNvSpPr txBox="1"/>
              <p:nvPr/>
            </p:nvSpPr>
            <p:spPr>
              <a:xfrm>
                <a:off x="1900" y="3596"/>
                <a:ext cx="35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 b</a:t>
                </a:r>
                <a:endParaRPr sz="1800">
                  <a:solidFill>
                    <a:schemeClr val="dk1"/>
                  </a:solidFill>
                  <a:latin typeface="Arial"/>
                  <a:ea typeface="Arial"/>
                  <a:cs typeface="Arial"/>
                  <a:sym typeface="Arial"/>
                </a:endParaRPr>
              </a:p>
            </p:txBody>
          </p:sp>
          <p:sp>
            <p:nvSpPr>
              <p:cNvPr id="2295" name="Google Shape;2295;p192"/>
              <p:cNvSpPr txBox="1"/>
              <p:nvPr/>
            </p:nvSpPr>
            <p:spPr>
              <a:xfrm>
                <a:off x="3278" y="2716"/>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296" name="Google Shape;2296;p192"/>
              <p:cNvSpPr txBox="1"/>
              <p:nvPr/>
            </p:nvSpPr>
            <p:spPr>
              <a:xfrm>
                <a:off x="2582" y="2746"/>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297" name="Google Shape;2297;p192"/>
              <p:cNvSpPr/>
              <p:nvPr/>
            </p:nvSpPr>
            <p:spPr>
              <a:xfrm rot="5400000">
                <a:off x="2217" y="3587"/>
                <a:ext cx="189" cy="190"/>
              </a:xfrm>
              <a:custGeom>
                <a:avLst/>
                <a:gdLst/>
                <a:ahLst/>
                <a:cxnLst/>
                <a:rect l="l" t="t" r="r" b="b"/>
                <a:pathLst>
                  <a:path w="39418" h="43200" fill="none" extrusionOk="0">
                    <a:moveTo>
                      <a:pt x="134" y="9196"/>
                    </a:moveTo>
                    <a:cubicBezTo>
                      <a:pt x="4177" y="3431"/>
                      <a:pt x="10776" y="0"/>
                      <a:pt x="17818" y="0"/>
                    </a:cubicBezTo>
                    <a:cubicBezTo>
                      <a:pt x="29747" y="0"/>
                      <a:pt x="39418" y="9670"/>
                      <a:pt x="39418" y="21600"/>
                    </a:cubicBezTo>
                    <a:cubicBezTo>
                      <a:pt x="39418" y="33529"/>
                      <a:pt x="29747" y="43200"/>
                      <a:pt x="17818" y="43200"/>
                    </a:cubicBezTo>
                    <a:cubicBezTo>
                      <a:pt x="10692" y="43200"/>
                      <a:pt x="4026" y="39686"/>
                      <a:pt x="-1" y="33808"/>
                    </a:cubicBezTo>
                  </a:path>
                  <a:path w="39418" h="43200" extrusionOk="0">
                    <a:moveTo>
                      <a:pt x="134" y="9196"/>
                    </a:moveTo>
                    <a:cubicBezTo>
                      <a:pt x="4177" y="3431"/>
                      <a:pt x="10776" y="0"/>
                      <a:pt x="17818" y="0"/>
                    </a:cubicBezTo>
                    <a:cubicBezTo>
                      <a:pt x="29747" y="0"/>
                      <a:pt x="39418" y="9670"/>
                      <a:pt x="39418" y="21600"/>
                    </a:cubicBezTo>
                    <a:cubicBezTo>
                      <a:pt x="39418" y="33529"/>
                      <a:pt x="29747" y="43200"/>
                      <a:pt x="17818" y="43200"/>
                    </a:cubicBezTo>
                    <a:cubicBezTo>
                      <a:pt x="10692" y="43200"/>
                      <a:pt x="4026" y="39686"/>
                      <a:pt x="-1" y="33808"/>
                    </a:cubicBezTo>
                    <a:lnTo>
                      <a:pt x="17818" y="21600"/>
                    </a:lnTo>
                    <a:lnTo>
                      <a:pt x="134" y="9196"/>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298" name="Google Shape;2298;p192"/>
              <p:cNvCxnSpPr/>
              <p:nvPr/>
            </p:nvCxnSpPr>
            <p:spPr>
              <a:xfrm rot="10800000" flipH="1">
                <a:off x="1614" y="2974"/>
                <a:ext cx="548" cy="138"/>
              </a:xfrm>
              <a:prstGeom prst="straightConnector1">
                <a:avLst/>
              </a:prstGeom>
              <a:noFill/>
              <a:ln w="9525" cap="flat" cmpd="sng">
                <a:solidFill>
                  <a:schemeClr val="dk1"/>
                </a:solidFill>
                <a:prstDash val="solid"/>
                <a:round/>
                <a:headEnd type="none" w="med" len="med"/>
                <a:tailEnd type="triangle" w="med" len="med"/>
              </a:ln>
            </p:spPr>
          </p:cxnSp>
          <p:sp>
            <p:nvSpPr>
              <p:cNvPr id="2299" name="Google Shape;2299;p192"/>
              <p:cNvSpPr txBox="1"/>
              <p:nvPr/>
            </p:nvSpPr>
            <p:spPr>
              <a:xfrm>
                <a:off x="2520" y="3448"/>
                <a:ext cx="35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 b</a:t>
                </a:r>
                <a:endParaRPr sz="1800">
                  <a:solidFill>
                    <a:schemeClr val="dk1"/>
                  </a:solidFill>
                  <a:latin typeface="Arial"/>
                  <a:ea typeface="Arial"/>
                  <a:cs typeface="Arial"/>
                  <a:sym typeface="Arial"/>
                </a:endParaRPr>
              </a:p>
            </p:txBody>
          </p:sp>
          <p:cxnSp>
            <p:nvCxnSpPr>
              <p:cNvPr id="2300" name="Google Shape;2300;p192"/>
              <p:cNvCxnSpPr/>
              <p:nvPr/>
            </p:nvCxnSpPr>
            <p:spPr>
              <a:xfrm>
                <a:off x="1604" y="3192"/>
                <a:ext cx="596" cy="248"/>
              </a:xfrm>
              <a:prstGeom prst="straightConnector1">
                <a:avLst/>
              </a:prstGeom>
              <a:noFill/>
              <a:ln w="9525" cap="flat" cmpd="sng">
                <a:solidFill>
                  <a:schemeClr val="dk1"/>
                </a:solidFill>
                <a:prstDash val="solid"/>
                <a:round/>
                <a:headEnd type="none" w="med" len="med"/>
                <a:tailEnd type="triangle" w="med" len="med"/>
              </a:ln>
            </p:spPr>
          </p:cxnSp>
          <p:sp>
            <p:nvSpPr>
              <p:cNvPr id="2301" name="Google Shape;2301;p192"/>
              <p:cNvSpPr txBox="1"/>
              <p:nvPr/>
            </p:nvSpPr>
            <p:spPr>
              <a:xfrm>
                <a:off x="1838" y="3130"/>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sp>
            <p:nvSpPr>
              <p:cNvPr id="2302" name="Google Shape;2302;p192"/>
              <p:cNvSpPr txBox="1"/>
              <p:nvPr/>
            </p:nvSpPr>
            <p:spPr>
              <a:xfrm>
                <a:off x="1754" y="2860"/>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grpSp>
            <p:nvGrpSpPr>
              <p:cNvPr id="2303" name="Google Shape;2303;p192"/>
              <p:cNvGrpSpPr/>
              <p:nvPr/>
            </p:nvGrpSpPr>
            <p:grpSpPr>
              <a:xfrm>
                <a:off x="2878" y="3318"/>
                <a:ext cx="304" cy="308"/>
                <a:chOff x="1680" y="2016"/>
                <a:chExt cx="304" cy="308"/>
              </a:xfrm>
            </p:grpSpPr>
            <p:sp>
              <p:nvSpPr>
                <p:cNvPr id="2304" name="Google Shape;2304;p192"/>
                <p:cNvSpPr/>
                <p:nvPr/>
              </p:nvSpPr>
              <p:spPr>
                <a:xfrm>
                  <a:off x="1712" y="205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05" name="Google Shape;2305;p192"/>
                <p:cNvSpPr/>
                <p:nvPr/>
              </p:nvSpPr>
              <p:spPr>
                <a:xfrm>
                  <a:off x="1680" y="2016"/>
                  <a:ext cx="304" cy="30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306" name="Google Shape;2306;p192"/>
              <p:cNvSpPr/>
              <p:nvPr/>
            </p:nvSpPr>
            <p:spPr>
              <a:xfrm>
                <a:off x="2910" y="2814"/>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07" name="Google Shape;2307;p192"/>
              <p:cNvSpPr/>
              <p:nvPr/>
            </p:nvSpPr>
            <p:spPr>
              <a:xfrm rot="10800000" flipH="1">
                <a:off x="3125" y="2818"/>
                <a:ext cx="190" cy="174"/>
              </a:xfrm>
              <a:custGeom>
                <a:avLst/>
                <a:gdLst/>
                <a:ahLst/>
                <a:cxnLst/>
                <a:rect l="l" t="t" r="r" b="b"/>
                <a:pathLst>
                  <a:path w="39807" h="43200" fill="none"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path>
                  <a:path w="39807" h="43200"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lnTo>
                      <a:pt x="18207" y="21600"/>
                    </a:lnTo>
                    <a:lnTo>
                      <a:pt x="3777" y="5527"/>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308" name="Google Shape;2308;p192"/>
              <p:cNvCxnSpPr/>
              <p:nvPr/>
            </p:nvCxnSpPr>
            <p:spPr>
              <a:xfrm>
                <a:off x="2468" y="2934"/>
                <a:ext cx="440" cy="2"/>
              </a:xfrm>
              <a:prstGeom prst="straightConnector1">
                <a:avLst/>
              </a:prstGeom>
              <a:noFill/>
              <a:ln w="9525" cap="flat" cmpd="sng">
                <a:solidFill>
                  <a:schemeClr val="dk1"/>
                </a:solidFill>
                <a:prstDash val="solid"/>
                <a:round/>
                <a:headEnd type="none" w="med" len="med"/>
                <a:tailEnd type="triangle" w="med" len="med"/>
              </a:ln>
            </p:spPr>
          </p:cxnSp>
          <p:cxnSp>
            <p:nvCxnSpPr>
              <p:cNvPr id="2309" name="Google Shape;2309;p192"/>
              <p:cNvCxnSpPr/>
              <p:nvPr/>
            </p:nvCxnSpPr>
            <p:spPr>
              <a:xfrm>
                <a:off x="2434" y="3026"/>
                <a:ext cx="468" cy="356"/>
              </a:xfrm>
              <a:prstGeom prst="straightConnector1">
                <a:avLst/>
              </a:prstGeom>
              <a:noFill/>
              <a:ln w="9525" cap="flat" cmpd="sng">
                <a:solidFill>
                  <a:schemeClr val="dk1"/>
                </a:solidFill>
                <a:prstDash val="solid"/>
                <a:round/>
                <a:headEnd type="none" w="med" len="med"/>
                <a:tailEnd type="triangle" w="med" len="med"/>
              </a:ln>
            </p:spPr>
          </p:cxnSp>
          <p:cxnSp>
            <p:nvCxnSpPr>
              <p:cNvPr id="2310" name="Google Shape;2310;p192"/>
              <p:cNvCxnSpPr/>
              <p:nvPr/>
            </p:nvCxnSpPr>
            <p:spPr>
              <a:xfrm rot="10800000" flipH="1">
                <a:off x="2430" y="3482"/>
                <a:ext cx="448" cy="2"/>
              </a:xfrm>
              <a:prstGeom prst="straightConnector1">
                <a:avLst/>
              </a:prstGeom>
              <a:noFill/>
              <a:ln w="9525" cap="flat" cmpd="sng">
                <a:solidFill>
                  <a:schemeClr val="dk1"/>
                </a:solidFill>
                <a:prstDash val="solid"/>
                <a:round/>
                <a:headEnd type="triangle" w="med" len="med"/>
                <a:tailEnd type="none" w="med" len="med"/>
              </a:ln>
            </p:spPr>
          </p:cxnSp>
          <p:cxnSp>
            <p:nvCxnSpPr>
              <p:cNvPr id="2311" name="Google Shape;2311;p192"/>
              <p:cNvCxnSpPr/>
              <p:nvPr/>
            </p:nvCxnSpPr>
            <p:spPr>
              <a:xfrm flipH="1">
                <a:off x="3026" y="3054"/>
                <a:ext cx="2" cy="262"/>
              </a:xfrm>
              <a:prstGeom prst="straightConnector1">
                <a:avLst/>
              </a:prstGeom>
              <a:noFill/>
              <a:ln w="9525" cap="flat" cmpd="sng">
                <a:solidFill>
                  <a:schemeClr val="dk1"/>
                </a:solidFill>
                <a:prstDash val="solid"/>
                <a:round/>
                <a:headEnd type="none" w="med" len="med"/>
                <a:tailEnd type="triangle" w="med" len="med"/>
              </a:ln>
            </p:spPr>
          </p:cxnSp>
          <p:sp>
            <p:nvSpPr>
              <p:cNvPr id="2312" name="Google Shape;2312;p192"/>
              <p:cNvSpPr txBox="1"/>
              <p:nvPr/>
            </p:nvSpPr>
            <p:spPr>
              <a:xfrm>
                <a:off x="2622" y="3024"/>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sp>
            <p:nvSpPr>
              <p:cNvPr id="2313" name="Google Shape;2313;p192"/>
              <p:cNvSpPr txBox="1"/>
              <p:nvPr/>
            </p:nvSpPr>
            <p:spPr>
              <a:xfrm>
                <a:off x="3010" y="3046"/>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sp>
            <p:nvSpPr>
              <p:cNvPr id="2314" name="Google Shape;2314;p192"/>
              <p:cNvSpPr txBox="1"/>
              <p:nvPr/>
            </p:nvSpPr>
            <p:spPr>
              <a:xfrm>
                <a:off x="2940" y="2813"/>
                <a:ext cx="1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2</a:t>
                </a:r>
                <a:endParaRPr/>
              </a:p>
            </p:txBody>
          </p:sp>
          <p:sp>
            <p:nvSpPr>
              <p:cNvPr id="2315" name="Google Shape;2315;p192"/>
              <p:cNvSpPr txBox="1"/>
              <p:nvPr/>
            </p:nvSpPr>
            <p:spPr>
              <a:xfrm>
                <a:off x="2942" y="3353"/>
                <a:ext cx="1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3</a:t>
                </a:r>
                <a:endParaRPr/>
              </a:p>
            </p:txBody>
          </p:sp>
        </p:grpSp>
        <p:sp>
          <p:nvSpPr>
            <p:cNvPr id="2316" name="Google Shape;2316;p192"/>
            <p:cNvSpPr/>
            <p:nvPr/>
          </p:nvSpPr>
          <p:spPr>
            <a:xfrm>
              <a:off x="238" y="696"/>
              <a:ext cx="636" cy="222"/>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Solution</a:t>
              </a:r>
              <a:r>
                <a:rPr lang="en-IN" sz="1800">
                  <a:solidFill>
                    <a:schemeClr val="dk1"/>
                  </a:solidFill>
                  <a:latin typeface="Arial"/>
                  <a:ea typeface="Arial"/>
                  <a:cs typeface="Arial"/>
                  <a:sym typeface="Arial"/>
                </a:rPr>
                <a:t>:</a:t>
              </a:r>
              <a:endParaRPr/>
            </a:p>
          </p:txBody>
        </p:sp>
      </p:grpSp>
      <p:grpSp>
        <p:nvGrpSpPr>
          <p:cNvPr id="2317" name="Google Shape;2317;p192"/>
          <p:cNvGrpSpPr/>
          <p:nvPr/>
        </p:nvGrpSpPr>
        <p:grpSpPr>
          <a:xfrm>
            <a:off x="2669656" y="1664832"/>
            <a:ext cx="4352925" cy="1296988"/>
            <a:chOff x="828" y="1931"/>
            <a:chExt cx="2742" cy="817"/>
          </a:xfrm>
        </p:grpSpPr>
        <p:sp>
          <p:nvSpPr>
            <p:cNvPr id="2318" name="Google Shape;2318;p192"/>
            <p:cNvSpPr/>
            <p:nvPr/>
          </p:nvSpPr>
          <p:spPr>
            <a:xfrm>
              <a:off x="828" y="2263"/>
              <a:ext cx="334" cy="224"/>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(a):</a:t>
              </a:r>
              <a:endParaRPr/>
            </a:p>
          </p:txBody>
        </p:sp>
        <p:grpSp>
          <p:nvGrpSpPr>
            <p:cNvPr id="2319" name="Google Shape;2319;p192"/>
            <p:cNvGrpSpPr/>
            <p:nvPr/>
          </p:nvGrpSpPr>
          <p:grpSpPr>
            <a:xfrm>
              <a:off x="1274" y="1931"/>
              <a:ext cx="2296" cy="817"/>
              <a:chOff x="738" y="1611"/>
              <a:chExt cx="2296" cy="817"/>
            </a:xfrm>
          </p:grpSpPr>
          <p:sp>
            <p:nvSpPr>
              <p:cNvPr id="2320" name="Google Shape;2320;p192"/>
              <p:cNvSpPr/>
              <p:nvPr/>
            </p:nvSpPr>
            <p:spPr>
              <a:xfrm rot="10800000" flipH="1">
                <a:off x="1680" y="1611"/>
                <a:ext cx="586" cy="450"/>
              </a:xfrm>
              <a:custGeom>
                <a:avLst/>
                <a:gdLst/>
                <a:ahLst/>
                <a:cxnLst/>
                <a:rect l="l" t="t" r="r" b="b"/>
                <a:pathLst>
                  <a:path w="16971" h="21329" fill="none" extrusionOk="0">
                    <a:moveTo>
                      <a:pt x="3405" y="-1"/>
                    </a:moveTo>
                    <a:cubicBezTo>
                      <a:pt x="8768" y="855"/>
                      <a:pt x="13611" y="3700"/>
                      <a:pt x="16971" y="7967"/>
                    </a:cubicBezTo>
                  </a:path>
                  <a:path w="16971" h="21329" extrusionOk="0">
                    <a:moveTo>
                      <a:pt x="3405" y="-1"/>
                    </a:moveTo>
                    <a:cubicBezTo>
                      <a:pt x="8768" y="855"/>
                      <a:pt x="13611" y="3700"/>
                      <a:pt x="16971" y="7967"/>
                    </a:cubicBezTo>
                    <a:lnTo>
                      <a:pt x="0" y="21329"/>
                    </a:lnTo>
                    <a:lnTo>
                      <a:pt x="3405" y="-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21" name="Google Shape;2321;p192"/>
              <p:cNvGrpSpPr/>
              <p:nvPr/>
            </p:nvGrpSpPr>
            <p:grpSpPr>
              <a:xfrm>
                <a:off x="1496" y="1908"/>
                <a:ext cx="304" cy="308"/>
                <a:chOff x="1680" y="2016"/>
                <a:chExt cx="304" cy="308"/>
              </a:xfrm>
            </p:grpSpPr>
            <p:sp>
              <p:nvSpPr>
                <p:cNvPr id="2322" name="Google Shape;2322;p192"/>
                <p:cNvSpPr/>
                <p:nvPr/>
              </p:nvSpPr>
              <p:spPr>
                <a:xfrm>
                  <a:off x="1712" y="205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23" name="Google Shape;2323;p192"/>
                <p:cNvSpPr/>
                <p:nvPr/>
              </p:nvSpPr>
              <p:spPr>
                <a:xfrm>
                  <a:off x="1680" y="2016"/>
                  <a:ext cx="304" cy="30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324" name="Google Shape;2324;p192"/>
              <p:cNvSpPr txBox="1"/>
              <p:nvPr/>
            </p:nvSpPr>
            <p:spPr>
              <a:xfrm>
                <a:off x="738" y="1954"/>
                <a:ext cx="43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Start</a:t>
                </a:r>
                <a:endParaRPr/>
              </a:p>
            </p:txBody>
          </p:sp>
          <p:cxnSp>
            <p:nvCxnSpPr>
              <p:cNvPr id="2325" name="Google Shape;2325;p192"/>
              <p:cNvCxnSpPr/>
              <p:nvPr/>
            </p:nvCxnSpPr>
            <p:spPr>
              <a:xfrm>
                <a:off x="1168" y="2072"/>
                <a:ext cx="320" cy="0"/>
              </a:xfrm>
              <a:prstGeom prst="straightConnector1">
                <a:avLst/>
              </a:prstGeom>
              <a:noFill/>
              <a:ln w="9525" cap="flat" cmpd="sng">
                <a:solidFill>
                  <a:schemeClr val="dk1"/>
                </a:solidFill>
                <a:prstDash val="solid"/>
                <a:round/>
                <a:headEnd type="none" w="med" len="med"/>
                <a:tailEnd type="triangle" w="med" len="med"/>
              </a:ln>
            </p:spPr>
          </p:cxnSp>
          <p:sp>
            <p:nvSpPr>
              <p:cNvPr id="2326" name="Google Shape;2326;p192"/>
              <p:cNvSpPr/>
              <p:nvPr/>
            </p:nvSpPr>
            <p:spPr>
              <a:xfrm>
                <a:off x="2222" y="2188"/>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2327" name="Google Shape;2327;p192"/>
              <p:cNvCxnSpPr/>
              <p:nvPr/>
            </p:nvCxnSpPr>
            <p:spPr>
              <a:xfrm>
                <a:off x="1786" y="2119"/>
                <a:ext cx="440" cy="152"/>
              </a:xfrm>
              <a:prstGeom prst="straightConnector1">
                <a:avLst/>
              </a:prstGeom>
              <a:noFill/>
              <a:ln w="9525" cap="flat" cmpd="sng">
                <a:solidFill>
                  <a:schemeClr val="dk1"/>
                </a:solidFill>
                <a:prstDash val="solid"/>
                <a:round/>
                <a:headEnd type="none" w="med" len="med"/>
                <a:tailEnd type="triangle" w="med" len="med"/>
              </a:ln>
            </p:spPr>
          </p:cxnSp>
          <p:sp>
            <p:nvSpPr>
              <p:cNvPr id="2328" name="Google Shape;2328;p192"/>
              <p:cNvSpPr txBox="1"/>
              <p:nvPr/>
            </p:nvSpPr>
            <p:spPr>
              <a:xfrm>
                <a:off x="1834" y="2138"/>
                <a:ext cx="19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sp>
            <p:nvSpPr>
              <p:cNvPr id="2329" name="Google Shape;2329;p192"/>
              <p:cNvSpPr/>
              <p:nvPr/>
            </p:nvSpPr>
            <p:spPr>
              <a:xfrm rot="10800000" flipH="1">
                <a:off x="2422" y="2136"/>
                <a:ext cx="282" cy="292"/>
              </a:xfrm>
              <a:custGeom>
                <a:avLst/>
                <a:gdLst/>
                <a:ahLst/>
                <a:cxnLst/>
                <a:rect l="l" t="t" r="r" b="b"/>
                <a:pathLst>
                  <a:path w="41070" h="43200" fill="none" extrusionOk="0">
                    <a:moveTo>
                      <a:pt x="2931" y="7706"/>
                    </a:moveTo>
                    <a:cubicBezTo>
                      <a:pt x="7035" y="2820"/>
                      <a:pt x="13089" y="0"/>
                      <a:pt x="19470" y="0"/>
                    </a:cubicBezTo>
                    <a:cubicBezTo>
                      <a:pt x="31399" y="0"/>
                      <a:pt x="41070" y="9670"/>
                      <a:pt x="41070" y="21600"/>
                    </a:cubicBezTo>
                    <a:cubicBezTo>
                      <a:pt x="41070" y="33529"/>
                      <a:pt x="31399" y="43200"/>
                      <a:pt x="19470" y="43200"/>
                    </a:cubicBezTo>
                    <a:cubicBezTo>
                      <a:pt x="11164" y="43200"/>
                      <a:pt x="3594" y="38438"/>
                      <a:pt x="-1" y="30951"/>
                    </a:cubicBezTo>
                  </a:path>
                  <a:path w="41070" h="43200" extrusionOk="0">
                    <a:moveTo>
                      <a:pt x="2931" y="7706"/>
                    </a:moveTo>
                    <a:cubicBezTo>
                      <a:pt x="7035" y="2820"/>
                      <a:pt x="13089" y="0"/>
                      <a:pt x="19470" y="0"/>
                    </a:cubicBezTo>
                    <a:cubicBezTo>
                      <a:pt x="31399" y="0"/>
                      <a:pt x="41070" y="9670"/>
                      <a:pt x="41070" y="21600"/>
                    </a:cubicBezTo>
                    <a:cubicBezTo>
                      <a:pt x="41070" y="33529"/>
                      <a:pt x="31399" y="43200"/>
                      <a:pt x="19470" y="43200"/>
                    </a:cubicBezTo>
                    <a:cubicBezTo>
                      <a:pt x="11164" y="43200"/>
                      <a:pt x="3594" y="38438"/>
                      <a:pt x="-1" y="30951"/>
                    </a:cubicBezTo>
                    <a:lnTo>
                      <a:pt x="19470" y="21600"/>
                    </a:lnTo>
                    <a:lnTo>
                      <a:pt x="2931" y="7706"/>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0" name="Google Shape;2330;p192"/>
              <p:cNvSpPr txBox="1"/>
              <p:nvPr/>
            </p:nvSpPr>
            <p:spPr>
              <a:xfrm>
                <a:off x="2678" y="2164"/>
                <a:ext cx="35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 b</a:t>
                </a:r>
                <a:endParaRPr sz="1800">
                  <a:solidFill>
                    <a:schemeClr val="dk1"/>
                  </a:solidFill>
                  <a:latin typeface="Arial"/>
                  <a:ea typeface="Arial"/>
                  <a:cs typeface="Arial"/>
                  <a:sym typeface="Arial"/>
                </a:endParaRPr>
              </a:p>
            </p:txBody>
          </p:sp>
          <p:cxnSp>
            <p:nvCxnSpPr>
              <p:cNvPr id="2331" name="Google Shape;2331;p192"/>
              <p:cNvCxnSpPr/>
              <p:nvPr/>
            </p:nvCxnSpPr>
            <p:spPr>
              <a:xfrm rot="10800000">
                <a:off x="2338" y="1916"/>
                <a:ext cx="2" cy="268"/>
              </a:xfrm>
              <a:prstGeom prst="straightConnector1">
                <a:avLst/>
              </a:prstGeom>
              <a:noFill/>
              <a:ln w="9525" cap="flat" cmpd="sng">
                <a:solidFill>
                  <a:schemeClr val="dk1"/>
                </a:solidFill>
                <a:prstDash val="solid"/>
                <a:round/>
                <a:headEnd type="triangle" w="med" len="med"/>
                <a:tailEnd type="none" w="med" len="med"/>
              </a:ln>
            </p:spPr>
          </p:cxnSp>
          <p:sp>
            <p:nvSpPr>
              <p:cNvPr id="2332" name="Google Shape;2332;p192"/>
              <p:cNvSpPr/>
              <p:nvPr/>
            </p:nvSpPr>
            <p:spPr>
              <a:xfrm>
                <a:off x="2220" y="1678"/>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33" name="Google Shape;2333;p192"/>
              <p:cNvSpPr txBox="1"/>
              <p:nvPr/>
            </p:nvSpPr>
            <p:spPr>
              <a:xfrm>
                <a:off x="2324" y="1878"/>
                <a:ext cx="19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334" name="Google Shape;2334;p192"/>
              <p:cNvSpPr txBox="1"/>
              <p:nvPr/>
            </p:nvSpPr>
            <p:spPr>
              <a:xfrm>
                <a:off x="1924" y="1814"/>
                <a:ext cx="19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335" name="Google Shape;2335;p192"/>
              <p:cNvSpPr/>
              <p:nvPr/>
            </p:nvSpPr>
            <p:spPr>
              <a:xfrm flipH="1">
                <a:off x="1752" y="1783"/>
                <a:ext cx="555" cy="329"/>
              </a:xfrm>
              <a:custGeom>
                <a:avLst/>
                <a:gdLst/>
                <a:ahLst/>
                <a:cxnLst/>
                <a:rect l="l" t="t" r="r" b="b"/>
                <a:pathLst>
                  <a:path w="18748" h="21391" fill="none" extrusionOk="0">
                    <a:moveTo>
                      <a:pt x="2994" y="-1"/>
                    </a:moveTo>
                    <a:cubicBezTo>
                      <a:pt x="9612" y="925"/>
                      <a:pt x="15430" y="4864"/>
                      <a:pt x="18748" y="10665"/>
                    </a:cubicBezTo>
                  </a:path>
                  <a:path w="18748" h="21391" extrusionOk="0">
                    <a:moveTo>
                      <a:pt x="2994" y="-1"/>
                    </a:moveTo>
                    <a:cubicBezTo>
                      <a:pt x="9612" y="925"/>
                      <a:pt x="15430" y="4864"/>
                      <a:pt x="18748" y="10665"/>
                    </a:cubicBezTo>
                    <a:lnTo>
                      <a:pt x="0" y="21391"/>
                    </a:lnTo>
                    <a:lnTo>
                      <a:pt x="2994" y="-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6" name="Google Shape;2336;p192"/>
              <p:cNvSpPr txBox="1"/>
              <p:nvPr/>
            </p:nvSpPr>
            <p:spPr>
              <a:xfrm>
                <a:off x="1850" y="1640"/>
                <a:ext cx="19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grpSp>
      </p:grpSp>
      <p:sp>
        <p:nvSpPr>
          <p:cNvPr id="2337" name="Google Shape;2337;p192"/>
          <p:cNvSpPr/>
          <p:nvPr/>
        </p:nvSpPr>
        <p:spPr>
          <a:xfrm>
            <a:off x="598488" y="1517361"/>
            <a:ext cx="1009650" cy="352425"/>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Solution</a:t>
            </a:r>
            <a:r>
              <a:rPr lang="en-IN" sz="1800">
                <a:solidFill>
                  <a:schemeClr val="dk1"/>
                </a:solidFill>
                <a:latin typeface="Arial"/>
                <a:ea typeface="Arial"/>
                <a:cs typeface="Arial"/>
                <a:sym typeface="Aria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1">
                                            <p:txEl>
                                              <p:pRg st="0" end="0"/>
                                            </p:txEl>
                                          </p:spTgt>
                                        </p:tgtEl>
                                        <p:attrNameLst>
                                          <p:attrName>style.visibility</p:attrName>
                                        </p:attrNameLst>
                                      </p:cBhvr>
                                      <p:to>
                                        <p:strVal val="visible"/>
                                      </p:to>
                                    </p:set>
                                    <p:animEffect transition="in" filter="fade">
                                      <p:cBhvr>
                                        <p:cTn id="7" dur="1"/>
                                        <p:tgtEl>
                                          <p:spTgt spid="22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1">
                                            <p:txEl>
                                              <p:pRg st="1" end="1"/>
                                            </p:txEl>
                                          </p:spTgt>
                                        </p:tgtEl>
                                        <p:attrNameLst>
                                          <p:attrName>style.visibility</p:attrName>
                                        </p:attrNameLst>
                                      </p:cBhvr>
                                      <p:to>
                                        <p:strVal val="visible"/>
                                      </p:to>
                                    </p:set>
                                    <p:animEffect transition="in" filter="fade">
                                      <p:cBhvr>
                                        <p:cTn id="12" dur="1"/>
                                        <p:tgtEl>
                                          <p:spTgt spid="22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17"/>
                                        </p:tgtEl>
                                        <p:attrNameLst>
                                          <p:attrName>style.visibility</p:attrName>
                                        </p:attrNameLst>
                                      </p:cBhvr>
                                      <p:to>
                                        <p:strVal val="visible"/>
                                      </p:to>
                                    </p:set>
                                    <p:animEffect transition="in" filter="fade">
                                      <p:cBhvr>
                                        <p:cTn id="17" dur="1"/>
                                        <p:tgtEl>
                                          <p:spTgt spid="23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80">
                                            <p:txEl>
                                              <p:pRg st="0" end="0"/>
                                            </p:txEl>
                                          </p:spTgt>
                                        </p:tgtEl>
                                        <p:attrNameLst>
                                          <p:attrName>style.visibility</p:attrName>
                                        </p:attrNameLst>
                                      </p:cBhvr>
                                      <p:to>
                                        <p:strVal val="visible"/>
                                      </p:to>
                                    </p:set>
                                    <p:animEffect transition="in" filter="fade">
                                      <p:cBhvr>
                                        <p:cTn id="22" dur="1"/>
                                        <p:tgtEl>
                                          <p:spTgt spid="228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82"/>
                                        </p:tgtEl>
                                        <p:attrNameLst>
                                          <p:attrName>style.visibility</p:attrName>
                                        </p:attrNameLst>
                                      </p:cBhvr>
                                      <p:to>
                                        <p:strVal val="visible"/>
                                      </p:to>
                                    </p:set>
                                    <p:animEffect transition="in" filter="fade">
                                      <p:cBhvr>
                                        <p:cTn id="27" dur="1"/>
                                        <p:tgtEl>
                                          <p:spTgt spid="2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193"/>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343" name="Google Shape;2343;p193"/>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Questions for DFA</a:t>
            </a:r>
            <a:endParaRPr sz="2563">
              <a:solidFill>
                <a:schemeClr val="dk1"/>
              </a:solidFill>
              <a:latin typeface="Arial"/>
              <a:ea typeface="Arial"/>
              <a:cs typeface="Arial"/>
              <a:sym typeface="Arial"/>
            </a:endParaRPr>
          </a:p>
        </p:txBody>
      </p:sp>
      <p:sp>
        <p:nvSpPr>
          <p:cNvPr id="2344" name="Google Shape;2344;p193"/>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345" name="Google Shape;2345;p193"/>
          <p:cNvGrpSpPr/>
          <p:nvPr/>
        </p:nvGrpSpPr>
        <p:grpSpPr>
          <a:xfrm>
            <a:off x="29982" y="480475"/>
            <a:ext cx="12105503" cy="6072628"/>
            <a:chOff x="150886" y="1274313"/>
            <a:chExt cx="9296400" cy="859477"/>
          </a:xfrm>
        </p:grpSpPr>
        <p:sp>
          <p:nvSpPr>
            <p:cNvPr id="2346" name="Google Shape;2346;p193"/>
            <p:cNvSpPr/>
            <p:nvPr/>
          </p:nvSpPr>
          <p:spPr>
            <a:xfrm>
              <a:off x="150886" y="1287540"/>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347" name="Google Shape;2347;p193"/>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348" name="Google Shape;2348;p193"/>
          <p:cNvSpPr txBox="1"/>
          <p:nvPr/>
        </p:nvSpPr>
        <p:spPr>
          <a:xfrm>
            <a:off x="637081" y="935916"/>
            <a:ext cx="10350709" cy="452596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400"/>
              <a:buFont typeface="Arial"/>
              <a:buNone/>
            </a:pPr>
            <a:r>
              <a:rPr lang="en-IN" sz="2400">
                <a:solidFill>
                  <a:schemeClr val="dk1"/>
                </a:solidFill>
                <a:latin typeface="Calibri"/>
                <a:ea typeface="Calibri"/>
                <a:cs typeface="Calibri"/>
                <a:sym typeface="Calibri"/>
              </a:rPr>
              <a:t>c) A DFA that accepts all strings that contain 010 or do not contain 0.</a:t>
            </a:r>
            <a:endParaRPr/>
          </a:p>
        </p:txBody>
      </p:sp>
      <p:grpSp>
        <p:nvGrpSpPr>
          <p:cNvPr id="2349" name="Google Shape;2349;p193"/>
          <p:cNvGrpSpPr/>
          <p:nvPr/>
        </p:nvGrpSpPr>
        <p:grpSpPr>
          <a:xfrm>
            <a:off x="2161081" y="2204329"/>
            <a:ext cx="5354403" cy="3035300"/>
            <a:chOff x="1248" y="1807"/>
            <a:chExt cx="3168" cy="1912"/>
          </a:xfrm>
        </p:grpSpPr>
        <p:sp>
          <p:nvSpPr>
            <p:cNvPr id="2350" name="Google Shape;2350;p193"/>
            <p:cNvSpPr/>
            <p:nvPr/>
          </p:nvSpPr>
          <p:spPr>
            <a:xfrm>
              <a:off x="1536" y="2208"/>
              <a:ext cx="288" cy="288"/>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51" name="Google Shape;2351;p193"/>
            <p:cNvSpPr/>
            <p:nvPr/>
          </p:nvSpPr>
          <p:spPr>
            <a:xfrm>
              <a:off x="2400" y="2208"/>
              <a:ext cx="288" cy="288"/>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52" name="Google Shape;2352;p193"/>
            <p:cNvSpPr/>
            <p:nvPr/>
          </p:nvSpPr>
          <p:spPr>
            <a:xfrm>
              <a:off x="3264" y="2208"/>
              <a:ext cx="288" cy="288"/>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2353" name="Google Shape;2353;p193"/>
            <p:cNvCxnSpPr/>
            <p:nvPr/>
          </p:nvCxnSpPr>
          <p:spPr>
            <a:xfrm rot="5400000">
              <a:off x="3120" y="2784"/>
              <a:ext cx="576" cy="0"/>
            </a:xfrm>
            <a:prstGeom prst="straightConnector1">
              <a:avLst/>
            </a:prstGeom>
            <a:noFill/>
            <a:ln w="9525" cap="flat" cmpd="sng">
              <a:solidFill>
                <a:schemeClr val="dk1"/>
              </a:solidFill>
              <a:prstDash val="solid"/>
              <a:round/>
              <a:headEnd type="none" w="med" len="med"/>
              <a:tailEnd type="triangle" w="med" len="med"/>
            </a:ln>
          </p:spPr>
        </p:cxnSp>
        <p:sp>
          <p:nvSpPr>
            <p:cNvPr id="2354" name="Google Shape;2354;p193"/>
            <p:cNvSpPr txBox="1"/>
            <p:nvPr/>
          </p:nvSpPr>
          <p:spPr>
            <a:xfrm>
              <a:off x="2880" y="2115"/>
              <a:ext cx="180"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IN" sz="1600">
                  <a:solidFill>
                    <a:schemeClr val="dk1"/>
                  </a:solidFill>
                  <a:latin typeface="Times New Roman"/>
                  <a:ea typeface="Times New Roman"/>
                  <a:cs typeface="Times New Roman"/>
                  <a:sym typeface="Times New Roman"/>
                </a:rPr>
                <a:t>1</a:t>
              </a:r>
              <a:endParaRPr/>
            </a:p>
          </p:txBody>
        </p:sp>
        <p:cxnSp>
          <p:nvCxnSpPr>
            <p:cNvPr id="2355" name="Google Shape;2355;p193"/>
            <p:cNvCxnSpPr/>
            <p:nvPr/>
          </p:nvCxnSpPr>
          <p:spPr>
            <a:xfrm rot="10800000">
              <a:off x="1776" y="2016"/>
              <a:ext cx="0" cy="192"/>
            </a:xfrm>
            <a:prstGeom prst="straightConnector1">
              <a:avLst/>
            </a:prstGeom>
            <a:noFill/>
            <a:ln w="9525" cap="flat" cmpd="sng">
              <a:solidFill>
                <a:schemeClr val="dk1"/>
              </a:solidFill>
              <a:prstDash val="solid"/>
              <a:round/>
              <a:headEnd type="none" w="med" len="med"/>
              <a:tailEnd type="none" w="med" len="med"/>
            </a:ln>
          </p:spPr>
        </p:cxnSp>
        <p:cxnSp>
          <p:nvCxnSpPr>
            <p:cNvPr id="2356" name="Google Shape;2356;p193"/>
            <p:cNvCxnSpPr/>
            <p:nvPr/>
          </p:nvCxnSpPr>
          <p:spPr>
            <a:xfrm rot="10800000">
              <a:off x="1584" y="2016"/>
              <a:ext cx="192" cy="0"/>
            </a:xfrm>
            <a:prstGeom prst="straightConnector1">
              <a:avLst/>
            </a:prstGeom>
            <a:noFill/>
            <a:ln w="9525" cap="flat" cmpd="sng">
              <a:solidFill>
                <a:schemeClr val="dk1"/>
              </a:solidFill>
              <a:prstDash val="solid"/>
              <a:round/>
              <a:headEnd type="none" w="med" len="med"/>
              <a:tailEnd type="none" w="med" len="med"/>
            </a:ln>
          </p:spPr>
        </p:cxnSp>
        <p:cxnSp>
          <p:nvCxnSpPr>
            <p:cNvPr id="2357" name="Google Shape;2357;p193"/>
            <p:cNvCxnSpPr/>
            <p:nvPr/>
          </p:nvCxnSpPr>
          <p:spPr>
            <a:xfrm>
              <a:off x="1584" y="2016"/>
              <a:ext cx="0" cy="192"/>
            </a:xfrm>
            <a:prstGeom prst="straightConnector1">
              <a:avLst/>
            </a:prstGeom>
            <a:noFill/>
            <a:ln w="9525" cap="flat" cmpd="sng">
              <a:solidFill>
                <a:schemeClr val="dk1"/>
              </a:solidFill>
              <a:prstDash val="solid"/>
              <a:round/>
              <a:headEnd type="none" w="med" len="med"/>
              <a:tailEnd type="triangle" w="med" len="med"/>
            </a:ln>
          </p:spPr>
        </p:cxnSp>
        <p:sp>
          <p:nvSpPr>
            <p:cNvPr id="2358" name="Google Shape;2358;p193"/>
            <p:cNvSpPr/>
            <p:nvPr/>
          </p:nvSpPr>
          <p:spPr>
            <a:xfrm>
              <a:off x="3264" y="3072"/>
              <a:ext cx="288" cy="288"/>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59" name="Google Shape;2359;p193"/>
            <p:cNvSpPr txBox="1"/>
            <p:nvPr/>
          </p:nvSpPr>
          <p:spPr>
            <a:xfrm>
              <a:off x="2016" y="2115"/>
              <a:ext cx="180"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IN" sz="1600">
                  <a:solidFill>
                    <a:schemeClr val="dk1"/>
                  </a:solidFill>
                  <a:latin typeface="Times New Roman"/>
                  <a:ea typeface="Times New Roman"/>
                  <a:cs typeface="Times New Roman"/>
                  <a:sym typeface="Times New Roman"/>
                </a:rPr>
                <a:t>0</a:t>
              </a:r>
              <a:endParaRPr/>
            </a:p>
          </p:txBody>
        </p:sp>
        <p:sp>
          <p:nvSpPr>
            <p:cNvPr id="2360" name="Google Shape;2360;p193"/>
            <p:cNvSpPr txBox="1"/>
            <p:nvPr/>
          </p:nvSpPr>
          <p:spPr>
            <a:xfrm>
              <a:off x="2736" y="2739"/>
              <a:ext cx="180"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IN" sz="1600">
                  <a:solidFill>
                    <a:schemeClr val="dk1"/>
                  </a:solidFill>
                  <a:latin typeface="Times New Roman"/>
                  <a:ea typeface="Times New Roman"/>
                  <a:cs typeface="Times New Roman"/>
                  <a:sym typeface="Times New Roman"/>
                </a:rPr>
                <a:t>0</a:t>
              </a:r>
              <a:endParaRPr/>
            </a:p>
          </p:txBody>
        </p:sp>
        <p:sp>
          <p:nvSpPr>
            <p:cNvPr id="2361" name="Google Shape;2361;p193"/>
            <p:cNvSpPr txBox="1"/>
            <p:nvPr/>
          </p:nvSpPr>
          <p:spPr>
            <a:xfrm>
              <a:off x="3744" y="2115"/>
              <a:ext cx="180"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IN" sz="1600">
                  <a:solidFill>
                    <a:schemeClr val="dk1"/>
                  </a:solidFill>
                  <a:latin typeface="Times New Roman"/>
                  <a:ea typeface="Times New Roman"/>
                  <a:cs typeface="Times New Roman"/>
                  <a:sym typeface="Times New Roman"/>
                </a:rPr>
                <a:t>0</a:t>
              </a:r>
              <a:endParaRPr/>
            </a:p>
          </p:txBody>
        </p:sp>
        <p:cxnSp>
          <p:nvCxnSpPr>
            <p:cNvPr id="2362" name="Google Shape;2362;p193"/>
            <p:cNvCxnSpPr/>
            <p:nvPr/>
          </p:nvCxnSpPr>
          <p:spPr>
            <a:xfrm rot="10800000">
              <a:off x="3504" y="3312"/>
              <a:ext cx="0" cy="192"/>
            </a:xfrm>
            <a:prstGeom prst="straightConnector1">
              <a:avLst/>
            </a:prstGeom>
            <a:noFill/>
            <a:ln w="9525" cap="flat" cmpd="sng">
              <a:solidFill>
                <a:schemeClr val="dk1"/>
              </a:solidFill>
              <a:prstDash val="solid"/>
              <a:round/>
              <a:headEnd type="none" w="med" len="med"/>
              <a:tailEnd type="none" w="med" len="med"/>
            </a:ln>
          </p:spPr>
        </p:cxnSp>
        <p:cxnSp>
          <p:nvCxnSpPr>
            <p:cNvPr id="2363" name="Google Shape;2363;p193"/>
            <p:cNvCxnSpPr/>
            <p:nvPr/>
          </p:nvCxnSpPr>
          <p:spPr>
            <a:xfrm rot="10800000">
              <a:off x="3312" y="3504"/>
              <a:ext cx="192" cy="0"/>
            </a:xfrm>
            <a:prstGeom prst="straightConnector1">
              <a:avLst/>
            </a:prstGeom>
            <a:noFill/>
            <a:ln w="9525" cap="flat" cmpd="sng">
              <a:solidFill>
                <a:schemeClr val="dk1"/>
              </a:solidFill>
              <a:prstDash val="solid"/>
              <a:round/>
              <a:headEnd type="none" w="med" len="med"/>
              <a:tailEnd type="none" w="med" len="med"/>
            </a:ln>
          </p:spPr>
        </p:cxnSp>
        <p:cxnSp>
          <p:nvCxnSpPr>
            <p:cNvPr id="2364" name="Google Shape;2364;p193"/>
            <p:cNvCxnSpPr/>
            <p:nvPr/>
          </p:nvCxnSpPr>
          <p:spPr>
            <a:xfrm>
              <a:off x="3312" y="3312"/>
              <a:ext cx="0" cy="192"/>
            </a:xfrm>
            <a:prstGeom prst="straightConnector1">
              <a:avLst/>
            </a:prstGeom>
            <a:noFill/>
            <a:ln w="9525" cap="flat" cmpd="sng">
              <a:solidFill>
                <a:schemeClr val="dk1"/>
              </a:solidFill>
              <a:prstDash val="solid"/>
              <a:round/>
              <a:headEnd type="triangle" w="med" len="med"/>
              <a:tailEnd type="none" w="med" len="med"/>
            </a:ln>
          </p:spPr>
        </p:cxnSp>
        <p:sp>
          <p:nvSpPr>
            <p:cNvPr id="2365" name="Google Shape;2365;p193"/>
            <p:cNvSpPr txBox="1"/>
            <p:nvPr/>
          </p:nvSpPr>
          <p:spPr>
            <a:xfrm>
              <a:off x="3307" y="3507"/>
              <a:ext cx="180"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IN" sz="1600">
                  <a:solidFill>
                    <a:schemeClr val="dk1"/>
                  </a:solidFill>
                  <a:latin typeface="Times New Roman"/>
                  <a:ea typeface="Times New Roman"/>
                  <a:cs typeface="Times New Roman"/>
                  <a:sym typeface="Times New Roman"/>
                </a:rPr>
                <a:t>1</a:t>
              </a:r>
              <a:endParaRPr/>
            </a:p>
          </p:txBody>
        </p:sp>
        <p:sp>
          <p:nvSpPr>
            <p:cNvPr id="2366" name="Google Shape;2366;p193"/>
            <p:cNvSpPr/>
            <p:nvPr/>
          </p:nvSpPr>
          <p:spPr>
            <a:xfrm>
              <a:off x="1584" y="2256"/>
              <a:ext cx="192" cy="192"/>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2367" name="Google Shape;2367;p193"/>
            <p:cNvCxnSpPr/>
            <p:nvPr/>
          </p:nvCxnSpPr>
          <p:spPr>
            <a:xfrm>
              <a:off x="1248" y="2352"/>
              <a:ext cx="288" cy="0"/>
            </a:xfrm>
            <a:prstGeom prst="straightConnector1">
              <a:avLst/>
            </a:prstGeom>
            <a:noFill/>
            <a:ln w="9525" cap="flat" cmpd="sng">
              <a:solidFill>
                <a:schemeClr val="dk1"/>
              </a:solidFill>
              <a:prstDash val="solid"/>
              <a:round/>
              <a:headEnd type="none" w="med" len="med"/>
              <a:tailEnd type="triangle" w="med" len="med"/>
            </a:ln>
          </p:spPr>
        </p:cxnSp>
        <p:sp>
          <p:nvSpPr>
            <p:cNvPr id="2368" name="Google Shape;2368;p193"/>
            <p:cNvSpPr txBox="1"/>
            <p:nvPr/>
          </p:nvSpPr>
          <p:spPr>
            <a:xfrm>
              <a:off x="1579" y="1807"/>
              <a:ext cx="180"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IN" sz="1600">
                  <a:solidFill>
                    <a:schemeClr val="dk1"/>
                  </a:solidFill>
                  <a:latin typeface="Times New Roman"/>
                  <a:ea typeface="Times New Roman"/>
                  <a:cs typeface="Times New Roman"/>
                  <a:sym typeface="Times New Roman"/>
                </a:rPr>
                <a:t>1</a:t>
              </a:r>
              <a:endParaRPr/>
            </a:p>
          </p:txBody>
        </p:sp>
        <p:cxnSp>
          <p:nvCxnSpPr>
            <p:cNvPr id="2369" name="Google Shape;2369;p193"/>
            <p:cNvCxnSpPr/>
            <p:nvPr/>
          </p:nvCxnSpPr>
          <p:spPr>
            <a:xfrm>
              <a:off x="1824" y="2352"/>
              <a:ext cx="576" cy="0"/>
            </a:xfrm>
            <a:prstGeom prst="straightConnector1">
              <a:avLst/>
            </a:prstGeom>
            <a:noFill/>
            <a:ln w="9525" cap="flat" cmpd="sng">
              <a:solidFill>
                <a:schemeClr val="dk1"/>
              </a:solidFill>
              <a:prstDash val="solid"/>
              <a:round/>
              <a:headEnd type="none" w="med" len="med"/>
              <a:tailEnd type="triangle" w="med" len="med"/>
            </a:ln>
          </p:spPr>
        </p:cxnSp>
        <p:sp>
          <p:nvSpPr>
            <p:cNvPr id="2370" name="Google Shape;2370;p193"/>
            <p:cNvSpPr/>
            <p:nvPr/>
          </p:nvSpPr>
          <p:spPr>
            <a:xfrm>
              <a:off x="4128" y="2208"/>
              <a:ext cx="288" cy="288"/>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2371" name="Google Shape;2371;p193"/>
            <p:cNvCxnSpPr/>
            <p:nvPr/>
          </p:nvCxnSpPr>
          <p:spPr>
            <a:xfrm>
              <a:off x="3552" y="2352"/>
              <a:ext cx="576" cy="0"/>
            </a:xfrm>
            <a:prstGeom prst="straightConnector1">
              <a:avLst/>
            </a:prstGeom>
            <a:noFill/>
            <a:ln w="9525" cap="flat" cmpd="sng">
              <a:solidFill>
                <a:schemeClr val="dk1"/>
              </a:solidFill>
              <a:prstDash val="solid"/>
              <a:round/>
              <a:headEnd type="none" w="med" len="med"/>
              <a:tailEnd type="triangle" w="med" len="med"/>
            </a:ln>
          </p:spPr>
        </p:cxnSp>
        <p:cxnSp>
          <p:nvCxnSpPr>
            <p:cNvPr id="2372" name="Google Shape;2372;p193"/>
            <p:cNvCxnSpPr/>
            <p:nvPr/>
          </p:nvCxnSpPr>
          <p:spPr>
            <a:xfrm rot="10800000">
              <a:off x="4373" y="2036"/>
              <a:ext cx="0" cy="192"/>
            </a:xfrm>
            <a:prstGeom prst="straightConnector1">
              <a:avLst/>
            </a:prstGeom>
            <a:noFill/>
            <a:ln w="9525" cap="flat" cmpd="sng">
              <a:solidFill>
                <a:schemeClr val="dk1"/>
              </a:solidFill>
              <a:prstDash val="solid"/>
              <a:round/>
              <a:headEnd type="none" w="med" len="med"/>
              <a:tailEnd type="none" w="med" len="med"/>
            </a:ln>
          </p:spPr>
        </p:cxnSp>
        <p:cxnSp>
          <p:nvCxnSpPr>
            <p:cNvPr id="2373" name="Google Shape;2373;p193"/>
            <p:cNvCxnSpPr/>
            <p:nvPr/>
          </p:nvCxnSpPr>
          <p:spPr>
            <a:xfrm rot="10800000">
              <a:off x="4181" y="2036"/>
              <a:ext cx="192" cy="0"/>
            </a:xfrm>
            <a:prstGeom prst="straightConnector1">
              <a:avLst/>
            </a:prstGeom>
            <a:noFill/>
            <a:ln w="9525" cap="flat" cmpd="sng">
              <a:solidFill>
                <a:schemeClr val="dk1"/>
              </a:solidFill>
              <a:prstDash val="solid"/>
              <a:round/>
              <a:headEnd type="none" w="med" len="med"/>
              <a:tailEnd type="none" w="med" len="med"/>
            </a:ln>
          </p:spPr>
        </p:cxnSp>
        <p:cxnSp>
          <p:nvCxnSpPr>
            <p:cNvPr id="2374" name="Google Shape;2374;p193"/>
            <p:cNvCxnSpPr/>
            <p:nvPr/>
          </p:nvCxnSpPr>
          <p:spPr>
            <a:xfrm>
              <a:off x="4181" y="2036"/>
              <a:ext cx="0" cy="192"/>
            </a:xfrm>
            <a:prstGeom prst="straightConnector1">
              <a:avLst/>
            </a:prstGeom>
            <a:noFill/>
            <a:ln w="9525" cap="flat" cmpd="sng">
              <a:solidFill>
                <a:schemeClr val="dk1"/>
              </a:solidFill>
              <a:prstDash val="solid"/>
              <a:round/>
              <a:headEnd type="none" w="med" len="med"/>
              <a:tailEnd type="triangle" w="med" len="med"/>
            </a:ln>
          </p:spPr>
        </p:cxnSp>
        <p:sp>
          <p:nvSpPr>
            <p:cNvPr id="2375" name="Google Shape;2375;p193"/>
            <p:cNvSpPr txBox="1"/>
            <p:nvPr/>
          </p:nvSpPr>
          <p:spPr>
            <a:xfrm>
              <a:off x="4094" y="1807"/>
              <a:ext cx="308"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IN" sz="1600">
                  <a:solidFill>
                    <a:schemeClr val="dk1"/>
                  </a:solidFill>
                  <a:latin typeface="Times New Roman"/>
                  <a:ea typeface="Times New Roman"/>
                  <a:cs typeface="Times New Roman"/>
                  <a:sym typeface="Times New Roman"/>
                </a:rPr>
                <a:t>0, 1</a:t>
              </a:r>
              <a:endParaRPr/>
            </a:p>
          </p:txBody>
        </p:sp>
        <p:cxnSp>
          <p:nvCxnSpPr>
            <p:cNvPr id="2376" name="Google Shape;2376;p193"/>
            <p:cNvCxnSpPr/>
            <p:nvPr/>
          </p:nvCxnSpPr>
          <p:spPr>
            <a:xfrm>
              <a:off x="2688" y="2352"/>
              <a:ext cx="576" cy="0"/>
            </a:xfrm>
            <a:prstGeom prst="straightConnector1">
              <a:avLst/>
            </a:prstGeom>
            <a:noFill/>
            <a:ln w="9525" cap="flat" cmpd="sng">
              <a:solidFill>
                <a:schemeClr val="dk1"/>
              </a:solidFill>
              <a:prstDash val="solid"/>
              <a:round/>
              <a:headEnd type="none" w="med" len="med"/>
              <a:tailEnd type="triangle" w="med" len="med"/>
            </a:ln>
          </p:spPr>
        </p:cxnSp>
        <p:cxnSp>
          <p:nvCxnSpPr>
            <p:cNvPr id="2377" name="Google Shape;2377;p193"/>
            <p:cNvCxnSpPr/>
            <p:nvPr/>
          </p:nvCxnSpPr>
          <p:spPr>
            <a:xfrm rot="10800000">
              <a:off x="2640" y="2496"/>
              <a:ext cx="624" cy="624"/>
            </a:xfrm>
            <a:prstGeom prst="straightConnector1">
              <a:avLst/>
            </a:prstGeom>
            <a:noFill/>
            <a:ln w="9525" cap="flat" cmpd="sng">
              <a:solidFill>
                <a:schemeClr val="dk1"/>
              </a:solidFill>
              <a:prstDash val="solid"/>
              <a:round/>
              <a:headEnd type="none" w="med" len="med"/>
              <a:tailEnd type="triangle" w="med" len="med"/>
            </a:ln>
          </p:spPr>
        </p:cxnSp>
        <p:cxnSp>
          <p:nvCxnSpPr>
            <p:cNvPr id="2378" name="Google Shape;2378;p193"/>
            <p:cNvCxnSpPr/>
            <p:nvPr/>
          </p:nvCxnSpPr>
          <p:spPr>
            <a:xfrm rot="10800000">
              <a:off x="2631" y="2036"/>
              <a:ext cx="0" cy="192"/>
            </a:xfrm>
            <a:prstGeom prst="straightConnector1">
              <a:avLst/>
            </a:prstGeom>
            <a:noFill/>
            <a:ln w="9525" cap="flat" cmpd="sng">
              <a:solidFill>
                <a:schemeClr val="dk1"/>
              </a:solidFill>
              <a:prstDash val="solid"/>
              <a:round/>
              <a:headEnd type="none" w="med" len="med"/>
              <a:tailEnd type="none" w="med" len="med"/>
            </a:ln>
          </p:spPr>
        </p:cxnSp>
        <p:cxnSp>
          <p:nvCxnSpPr>
            <p:cNvPr id="2379" name="Google Shape;2379;p193"/>
            <p:cNvCxnSpPr/>
            <p:nvPr/>
          </p:nvCxnSpPr>
          <p:spPr>
            <a:xfrm rot="10800000">
              <a:off x="2439" y="2036"/>
              <a:ext cx="192" cy="0"/>
            </a:xfrm>
            <a:prstGeom prst="straightConnector1">
              <a:avLst/>
            </a:prstGeom>
            <a:noFill/>
            <a:ln w="9525" cap="flat" cmpd="sng">
              <a:solidFill>
                <a:schemeClr val="dk1"/>
              </a:solidFill>
              <a:prstDash val="solid"/>
              <a:round/>
              <a:headEnd type="none" w="med" len="med"/>
              <a:tailEnd type="none" w="med" len="med"/>
            </a:ln>
          </p:spPr>
        </p:cxnSp>
        <p:cxnSp>
          <p:nvCxnSpPr>
            <p:cNvPr id="2380" name="Google Shape;2380;p193"/>
            <p:cNvCxnSpPr/>
            <p:nvPr/>
          </p:nvCxnSpPr>
          <p:spPr>
            <a:xfrm>
              <a:off x="2439" y="2036"/>
              <a:ext cx="0" cy="192"/>
            </a:xfrm>
            <a:prstGeom prst="straightConnector1">
              <a:avLst/>
            </a:prstGeom>
            <a:noFill/>
            <a:ln w="9525" cap="flat" cmpd="sng">
              <a:solidFill>
                <a:schemeClr val="dk1"/>
              </a:solidFill>
              <a:prstDash val="solid"/>
              <a:round/>
              <a:headEnd type="none" w="med" len="med"/>
              <a:tailEnd type="triangle" w="med" len="med"/>
            </a:ln>
          </p:spPr>
        </p:cxnSp>
        <p:sp>
          <p:nvSpPr>
            <p:cNvPr id="2381" name="Google Shape;2381;p193"/>
            <p:cNvSpPr txBox="1"/>
            <p:nvPr/>
          </p:nvSpPr>
          <p:spPr>
            <a:xfrm>
              <a:off x="2443" y="1827"/>
              <a:ext cx="180"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IN" sz="1600">
                  <a:solidFill>
                    <a:schemeClr val="dk1"/>
                  </a:solidFill>
                  <a:latin typeface="Times New Roman"/>
                  <a:ea typeface="Times New Roman"/>
                  <a:cs typeface="Times New Roman"/>
                  <a:sym typeface="Times New Roman"/>
                </a:rPr>
                <a:t>0</a:t>
              </a:r>
              <a:endParaRPr/>
            </a:p>
          </p:txBody>
        </p:sp>
        <p:sp>
          <p:nvSpPr>
            <p:cNvPr id="2382" name="Google Shape;2382;p193"/>
            <p:cNvSpPr/>
            <p:nvPr/>
          </p:nvSpPr>
          <p:spPr>
            <a:xfrm>
              <a:off x="4176" y="2256"/>
              <a:ext cx="192" cy="192"/>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83" name="Google Shape;2383;p193"/>
            <p:cNvSpPr txBox="1"/>
            <p:nvPr/>
          </p:nvSpPr>
          <p:spPr>
            <a:xfrm>
              <a:off x="3404" y="2623"/>
              <a:ext cx="180"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IN" sz="1600">
                  <a:solidFill>
                    <a:schemeClr val="dk1"/>
                  </a:solidFill>
                  <a:latin typeface="Times New Roman"/>
                  <a:ea typeface="Times New Roman"/>
                  <a:cs typeface="Times New Roman"/>
                  <a:sym typeface="Times New Roman"/>
                </a:rPr>
                <a:t>1</a:t>
              </a:r>
              <a:endParaRPr/>
            </a:p>
          </p:txBody>
        </p: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194"/>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389" name="Google Shape;2389;p194"/>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Table Representation of a DFA</a:t>
            </a:r>
            <a:endParaRPr/>
          </a:p>
        </p:txBody>
      </p:sp>
      <p:sp>
        <p:nvSpPr>
          <p:cNvPr id="2390" name="Google Shape;2390;p194"/>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391" name="Google Shape;2391;p194"/>
          <p:cNvGrpSpPr/>
          <p:nvPr/>
        </p:nvGrpSpPr>
        <p:grpSpPr>
          <a:xfrm>
            <a:off x="29982" y="480475"/>
            <a:ext cx="12105503" cy="6072628"/>
            <a:chOff x="150886" y="1274313"/>
            <a:chExt cx="9296400" cy="859477"/>
          </a:xfrm>
        </p:grpSpPr>
        <p:sp>
          <p:nvSpPr>
            <p:cNvPr id="2392" name="Google Shape;2392;p194"/>
            <p:cNvSpPr/>
            <p:nvPr/>
          </p:nvSpPr>
          <p:spPr>
            <a:xfrm>
              <a:off x="150886" y="1287540"/>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393" name="Google Shape;2393;p194"/>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394" name="Google Shape;2394;p194"/>
          <p:cNvSpPr txBox="1"/>
          <p:nvPr/>
        </p:nvSpPr>
        <p:spPr>
          <a:xfrm>
            <a:off x="284813" y="935916"/>
            <a:ext cx="11527436" cy="4525963"/>
          </a:xfrm>
          <a:prstGeom prst="rect">
            <a:avLst/>
          </a:prstGeom>
          <a:noFill/>
          <a:ln>
            <a:noFill/>
          </a:ln>
        </p:spPr>
        <p:txBody>
          <a:bodyPr spcFirstLastPara="1" wrap="square" lIns="91425" tIns="45700" rIns="91425" bIns="45700" anchor="t" anchorCtr="0">
            <a:normAutofit/>
          </a:bodyPr>
          <a:lstStyle/>
          <a:p>
            <a:pPr marL="0" marR="0" lvl="0" indent="0" algn="just" rtl="0">
              <a:lnSpc>
                <a:spcPct val="150000"/>
              </a:lnSpc>
              <a:spcBef>
                <a:spcPts val="0"/>
              </a:spcBef>
              <a:spcAft>
                <a:spcPts val="0"/>
              </a:spcAft>
              <a:buClr>
                <a:schemeClr val="dk1"/>
              </a:buClr>
              <a:buSzPts val="2000"/>
              <a:buFont typeface="Arial"/>
              <a:buNone/>
            </a:pPr>
            <a:r>
              <a:rPr lang="en-IN" sz="2000">
                <a:solidFill>
                  <a:schemeClr val="dk1"/>
                </a:solidFill>
                <a:latin typeface="Calibri"/>
                <a:ea typeface="Calibri"/>
                <a:cs typeface="Calibri"/>
                <a:sym typeface="Calibri"/>
              </a:rPr>
              <a:t>A DFA over A can be represented by a transition function T : States  X A -&gt; States, where T(i, a) is the state reached from state i along the edge labelled a, and we mark the start and  final states. For example, the following figures show a DFA and its transition table. </a:t>
            </a:r>
            <a:endParaRPr/>
          </a:p>
        </p:txBody>
      </p:sp>
      <p:grpSp>
        <p:nvGrpSpPr>
          <p:cNvPr id="2395" name="Google Shape;2395;p194"/>
          <p:cNvGrpSpPr/>
          <p:nvPr/>
        </p:nvGrpSpPr>
        <p:grpSpPr>
          <a:xfrm>
            <a:off x="2082904" y="3076069"/>
            <a:ext cx="6853238" cy="1638300"/>
            <a:chOff x="180" y="930"/>
            <a:chExt cx="4317" cy="1032"/>
          </a:xfrm>
        </p:grpSpPr>
        <p:grpSp>
          <p:nvGrpSpPr>
            <p:cNvPr id="2396" name="Google Shape;2396;p194"/>
            <p:cNvGrpSpPr/>
            <p:nvPr/>
          </p:nvGrpSpPr>
          <p:grpSpPr>
            <a:xfrm>
              <a:off x="180" y="932"/>
              <a:ext cx="2860" cy="742"/>
              <a:chOff x="180" y="876"/>
              <a:chExt cx="2860" cy="742"/>
            </a:xfrm>
          </p:grpSpPr>
          <p:sp>
            <p:nvSpPr>
              <p:cNvPr id="2397" name="Google Shape;2397;p194"/>
              <p:cNvSpPr/>
              <p:nvPr/>
            </p:nvSpPr>
            <p:spPr>
              <a:xfrm>
                <a:off x="1024" y="1207"/>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98" name="Google Shape;2398;p194"/>
              <p:cNvSpPr/>
              <p:nvPr/>
            </p:nvSpPr>
            <p:spPr>
              <a:xfrm>
                <a:off x="2310" y="1378"/>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2399" name="Google Shape;2399;p194"/>
              <p:cNvCxnSpPr/>
              <p:nvPr/>
            </p:nvCxnSpPr>
            <p:spPr>
              <a:xfrm>
                <a:off x="2072" y="1222"/>
                <a:ext cx="262" cy="202"/>
              </a:xfrm>
              <a:prstGeom prst="straightConnector1">
                <a:avLst/>
              </a:prstGeom>
              <a:noFill/>
              <a:ln w="9525" cap="flat" cmpd="sng">
                <a:solidFill>
                  <a:schemeClr val="dk1"/>
                </a:solidFill>
                <a:prstDash val="solid"/>
                <a:round/>
                <a:headEnd type="none" w="med" len="med"/>
                <a:tailEnd type="triangle" w="med" len="med"/>
              </a:ln>
            </p:spPr>
          </p:cxnSp>
          <p:grpSp>
            <p:nvGrpSpPr>
              <p:cNvPr id="2400" name="Google Shape;2400;p194"/>
              <p:cNvGrpSpPr/>
              <p:nvPr/>
            </p:nvGrpSpPr>
            <p:grpSpPr>
              <a:xfrm>
                <a:off x="1808" y="964"/>
                <a:ext cx="304" cy="308"/>
                <a:chOff x="1680" y="2016"/>
                <a:chExt cx="304" cy="308"/>
              </a:xfrm>
            </p:grpSpPr>
            <p:sp>
              <p:nvSpPr>
                <p:cNvPr id="2401" name="Google Shape;2401;p194"/>
                <p:cNvSpPr/>
                <p:nvPr/>
              </p:nvSpPr>
              <p:spPr>
                <a:xfrm>
                  <a:off x="1712" y="205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402" name="Google Shape;2402;p194"/>
                <p:cNvSpPr/>
                <p:nvPr/>
              </p:nvSpPr>
              <p:spPr>
                <a:xfrm>
                  <a:off x="1680" y="2016"/>
                  <a:ext cx="304" cy="30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403" name="Google Shape;2403;p194"/>
              <p:cNvSpPr txBox="1"/>
              <p:nvPr/>
            </p:nvSpPr>
            <p:spPr>
              <a:xfrm>
                <a:off x="180" y="1210"/>
                <a:ext cx="532"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Start</a:t>
                </a:r>
                <a:endParaRPr/>
              </a:p>
            </p:txBody>
          </p:sp>
          <p:sp>
            <p:nvSpPr>
              <p:cNvPr id="2404" name="Google Shape;2404;p194"/>
              <p:cNvSpPr txBox="1"/>
              <p:nvPr/>
            </p:nvSpPr>
            <p:spPr>
              <a:xfrm>
                <a:off x="1054" y="1211"/>
                <a:ext cx="1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0</a:t>
                </a:r>
                <a:endParaRPr/>
              </a:p>
            </p:txBody>
          </p:sp>
          <p:cxnSp>
            <p:nvCxnSpPr>
              <p:cNvPr id="2405" name="Google Shape;2405;p194"/>
              <p:cNvCxnSpPr/>
              <p:nvPr/>
            </p:nvCxnSpPr>
            <p:spPr>
              <a:xfrm>
                <a:off x="704" y="1328"/>
                <a:ext cx="320" cy="0"/>
              </a:xfrm>
              <a:prstGeom prst="straightConnector1">
                <a:avLst/>
              </a:prstGeom>
              <a:noFill/>
              <a:ln w="9525" cap="flat" cmpd="sng">
                <a:solidFill>
                  <a:schemeClr val="dk1"/>
                </a:solidFill>
                <a:prstDash val="solid"/>
                <a:round/>
                <a:headEnd type="none" w="med" len="med"/>
                <a:tailEnd type="triangle" w="med" len="med"/>
              </a:ln>
            </p:spPr>
          </p:cxnSp>
          <p:sp>
            <p:nvSpPr>
              <p:cNvPr id="2406" name="Google Shape;2406;p194"/>
              <p:cNvSpPr txBox="1"/>
              <p:nvPr/>
            </p:nvSpPr>
            <p:spPr>
              <a:xfrm>
                <a:off x="1872" y="1005"/>
                <a:ext cx="1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1</a:t>
                </a:r>
                <a:endParaRPr/>
              </a:p>
            </p:txBody>
          </p:sp>
          <p:sp>
            <p:nvSpPr>
              <p:cNvPr id="2407" name="Google Shape;2407;p194"/>
              <p:cNvSpPr txBox="1"/>
              <p:nvPr/>
            </p:nvSpPr>
            <p:spPr>
              <a:xfrm>
                <a:off x="2342" y="1379"/>
                <a:ext cx="1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2</a:t>
                </a:r>
                <a:endParaRPr/>
              </a:p>
            </p:txBody>
          </p:sp>
          <p:sp>
            <p:nvSpPr>
              <p:cNvPr id="2408" name="Google Shape;2408;p194"/>
              <p:cNvSpPr txBox="1"/>
              <p:nvPr/>
            </p:nvSpPr>
            <p:spPr>
              <a:xfrm>
                <a:off x="1314" y="1026"/>
                <a:ext cx="35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 b</a:t>
                </a:r>
                <a:endParaRPr sz="1800">
                  <a:solidFill>
                    <a:schemeClr val="dk1"/>
                  </a:solidFill>
                  <a:latin typeface="Arial"/>
                  <a:ea typeface="Arial"/>
                  <a:cs typeface="Arial"/>
                  <a:sym typeface="Arial"/>
                </a:endParaRPr>
              </a:p>
            </p:txBody>
          </p:sp>
          <p:sp>
            <p:nvSpPr>
              <p:cNvPr id="2409" name="Google Shape;2409;p194"/>
              <p:cNvSpPr txBox="1"/>
              <p:nvPr/>
            </p:nvSpPr>
            <p:spPr>
              <a:xfrm>
                <a:off x="2178" y="1144"/>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410" name="Google Shape;2410;p194"/>
              <p:cNvSpPr/>
              <p:nvPr/>
            </p:nvSpPr>
            <p:spPr>
              <a:xfrm rot="10800000" flipH="1">
                <a:off x="2024" y="892"/>
                <a:ext cx="229" cy="216"/>
              </a:xfrm>
              <a:custGeom>
                <a:avLst/>
                <a:gdLst/>
                <a:ahLst/>
                <a:cxnLst/>
                <a:rect l="l" t="t" r="r" b="b"/>
                <a:pathLst>
                  <a:path w="42427" h="43200" fill="none" extrusionOk="0">
                    <a:moveTo>
                      <a:pt x="16359" y="466"/>
                    </a:moveTo>
                    <a:cubicBezTo>
                      <a:pt x="17828" y="156"/>
                      <a:pt x="19325" y="0"/>
                      <a:pt x="20827" y="0"/>
                    </a:cubicBezTo>
                    <a:cubicBezTo>
                      <a:pt x="32756" y="0"/>
                      <a:pt x="42427" y="9670"/>
                      <a:pt x="42427" y="21600"/>
                    </a:cubicBezTo>
                    <a:cubicBezTo>
                      <a:pt x="42427" y="33529"/>
                      <a:pt x="32756" y="43200"/>
                      <a:pt x="20827" y="43200"/>
                    </a:cubicBezTo>
                    <a:cubicBezTo>
                      <a:pt x="11102" y="43200"/>
                      <a:pt x="2577" y="36702"/>
                      <a:pt x="-1" y="27326"/>
                    </a:cubicBezTo>
                  </a:path>
                  <a:path w="42427" h="43200" extrusionOk="0">
                    <a:moveTo>
                      <a:pt x="16359" y="466"/>
                    </a:moveTo>
                    <a:cubicBezTo>
                      <a:pt x="17828" y="156"/>
                      <a:pt x="19325" y="0"/>
                      <a:pt x="20827" y="0"/>
                    </a:cubicBezTo>
                    <a:cubicBezTo>
                      <a:pt x="32756" y="0"/>
                      <a:pt x="42427" y="9670"/>
                      <a:pt x="42427" y="21600"/>
                    </a:cubicBezTo>
                    <a:cubicBezTo>
                      <a:pt x="42427" y="33529"/>
                      <a:pt x="32756" y="43200"/>
                      <a:pt x="20827" y="43200"/>
                    </a:cubicBezTo>
                    <a:cubicBezTo>
                      <a:pt x="11102" y="43200"/>
                      <a:pt x="2577" y="36702"/>
                      <a:pt x="-1" y="27326"/>
                    </a:cubicBezTo>
                    <a:lnTo>
                      <a:pt x="20827" y="21600"/>
                    </a:lnTo>
                    <a:lnTo>
                      <a:pt x="16359" y="466"/>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1" name="Google Shape;2411;p194"/>
              <p:cNvSpPr txBox="1"/>
              <p:nvPr/>
            </p:nvSpPr>
            <p:spPr>
              <a:xfrm>
                <a:off x="2232" y="876"/>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sp>
            <p:nvSpPr>
              <p:cNvPr id="2412" name="Google Shape;2412;p194"/>
              <p:cNvSpPr/>
              <p:nvPr/>
            </p:nvSpPr>
            <p:spPr>
              <a:xfrm rot="10800000" flipH="1">
                <a:off x="2525" y="1382"/>
                <a:ext cx="190" cy="174"/>
              </a:xfrm>
              <a:custGeom>
                <a:avLst/>
                <a:gdLst/>
                <a:ahLst/>
                <a:cxnLst/>
                <a:rect l="l" t="t" r="r" b="b"/>
                <a:pathLst>
                  <a:path w="39807" h="43200" fill="none"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path>
                  <a:path w="39807" h="43200"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lnTo>
                      <a:pt x="18207" y="21600"/>
                    </a:lnTo>
                    <a:lnTo>
                      <a:pt x="3777" y="5527"/>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413" name="Google Shape;2413;p194"/>
              <p:cNvCxnSpPr/>
              <p:nvPr/>
            </p:nvCxnSpPr>
            <p:spPr>
              <a:xfrm rot="10800000" flipH="1">
                <a:off x="1262" y="1158"/>
                <a:ext cx="548" cy="138"/>
              </a:xfrm>
              <a:prstGeom prst="straightConnector1">
                <a:avLst/>
              </a:prstGeom>
              <a:noFill/>
              <a:ln w="9525" cap="flat" cmpd="sng">
                <a:solidFill>
                  <a:schemeClr val="dk1"/>
                </a:solidFill>
                <a:prstDash val="solid"/>
                <a:round/>
                <a:headEnd type="none" w="med" len="med"/>
                <a:tailEnd type="triangle" w="med" len="med"/>
              </a:ln>
            </p:spPr>
          </p:cxnSp>
          <p:sp>
            <p:nvSpPr>
              <p:cNvPr id="2414" name="Google Shape;2414;p194"/>
              <p:cNvSpPr txBox="1"/>
              <p:nvPr/>
            </p:nvSpPr>
            <p:spPr>
              <a:xfrm>
                <a:off x="2690" y="1348"/>
                <a:ext cx="35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 b</a:t>
                </a:r>
                <a:endParaRPr sz="1800">
                  <a:solidFill>
                    <a:schemeClr val="dk1"/>
                  </a:solidFill>
                  <a:latin typeface="Arial"/>
                  <a:ea typeface="Arial"/>
                  <a:cs typeface="Arial"/>
                  <a:sym typeface="Arial"/>
                </a:endParaRPr>
              </a:p>
            </p:txBody>
          </p:sp>
        </p:grpSp>
        <p:pic>
          <p:nvPicPr>
            <p:cNvPr id="2415" name="Google Shape;2415;p194"/>
            <p:cNvPicPr preferRelativeResize="0"/>
            <p:nvPr/>
          </p:nvPicPr>
          <p:blipFill rotWithShape="1">
            <a:blip r:embed="rId3">
              <a:alphaModFix/>
            </a:blip>
            <a:srcRect/>
            <a:stretch/>
          </p:blipFill>
          <p:spPr>
            <a:xfrm>
              <a:off x="3424" y="930"/>
              <a:ext cx="1073" cy="103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5"/>
                                        </p:tgtEl>
                                        <p:attrNameLst>
                                          <p:attrName>style.visibility</p:attrName>
                                        </p:attrNameLst>
                                      </p:cBhvr>
                                      <p:to>
                                        <p:strVal val="visible"/>
                                      </p:to>
                                    </p:set>
                                    <p:animEffect transition="in" filter="fade">
                                      <p:cBhvr>
                                        <p:cTn id="7" dur="1"/>
                                        <p:tgtEl>
                                          <p:spTgt spid="2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95"/>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421" name="Google Shape;2421;p195"/>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Sample Exercises  - DFA</a:t>
            </a:r>
            <a:endParaRPr/>
          </a:p>
        </p:txBody>
      </p:sp>
      <p:sp>
        <p:nvSpPr>
          <p:cNvPr id="2422" name="Google Shape;2422;p195"/>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423" name="Google Shape;2423;p195"/>
          <p:cNvGrpSpPr/>
          <p:nvPr/>
        </p:nvGrpSpPr>
        <p:grpSpPr>
          <a:xfrm>
            <a:off x="29982" y="480475"/>
            <a:ext cx="12105503" cy="6072628"/>
            <a:chOff x="150886" y="1274313"/>
            <a:chExt cx="9296400" cy="859477"/>
          </a:xfrm>
        </p:grpSpPr>
        <p:sp>
          <p:nvSpPr>
            <p:cNvPr id="2424" name="Google Shape;2424;p195"/>
            <p:cNvSpPr/>
            <p:nvPr/>
          </p:nvSpPr>
          <p:spPr>
            <a:xfrm>
              <a:off x="150886" y="1287540"/>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425" name="Google Shape;2425;p195"/>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426" name="Google Shape;2426;p195"/>
          <p:cNvSpPr txBox="1"/>
          <p:nvPr/>
        </p:nvSpPr>
        <p:spPr>
          <a:xfrm>
            <a:off x="239842" y="1030136"/>
            <a:ext cx="11811874" cy="4526497"/>
          </a:xfrm>
          <a:prstGeom prst="rect">
            <a:avLst/>
          </a:prstGeom>
          <a:noFill/>
          <a:ln>
            <a:noFill/>
          </a:ln>
        </p:spPr>
        <p:txBody>
          <a:bodyPr spcFirstLastPara="1" wrap="square" lIns="90000" tIns="46800" rIns="90000" bIns="46800" anchor="t" anchorCtr="0">
            <a:spAutoFit/>
          </a:bodyPr>
          <a:lstStyle/>
          <a:p>
            <a:pPr marL="514350" marR="0" lvl="0" indent="-514350" algn="just" rtl="0">
              <a:lnSpc>
                <a:spcPct val="150000"/>
              </a:lnSpc>
              <a:spcBef>
                <a:spcPts val="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Write a automata code for the Language that accepts all and only those strings that contain 001</a:t>
            </a:r>
            <a:endParaRPr/>
          </a:p>
          <a:p>
            <a:pPr marL="514350" marR="0" lvl="0" indent="-514350" algn="just" rtl="0">
              <a:lnSpc>
                <a:spcPct val="150000"/>
              </a:lnSpc>
              <a:spcBef>
                <a:spcPts val="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Write a automata code for L(M) ={ w | w has an even number of 1s}</a:t>
            </a:r>
            <a:endParaRPr/>
          </a:p>
          <a:p>
            <a:pPr marL="514350" marR="0" lvl="0" indent="-514350" algn="just" rtl="0">
              <a:lnSpc>
                <a:spcPct val="150000"/>
              </a:lnSpc>
              <a:spcBef>
                <a:spcPts val="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Write a automata code for L(M) ={0,1}*</a:t>
            </a:r>
            <a:endParaRPr/>
          </a:p>
          <a:p>
            <a:pPr marL="514350" marR="0" lvl="0" indent="-514350" algn="just" rtl="0">
              <a:lnSpc>
                <a:spcPct val="150000"/>
              </a:lnSpc>
              <a:spcBef>
                <a:spcPts val="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Write a automata code for L(M)=</a:t>
            </a:r>
            <a:r>
              <a:rPr lang="en-IN" sz="2400" i="1">
                <a:solidFill>
                  <a:schemeClr val="dk1"/>
                </a:solidFill>
                <a:latin typeface="Calibri"/>
                <a:ea typeface="Calibri"/>
                <a:cs typeface="Calibri"/>
                <a:sym typeface="Calibri"/>
              </a:rPr>
              <a:t>a</a:t>
            </a:r>
            <a:r>
              <a:rPr lang="en-IN" sz="2400">
                <a:solidFill>
                  <a:schemeClr val="dk1"/>
                </a:solidFill>
                <a:latin typeface="Calibri"/>
                <a:ea typeface="Calibri"/>
                <a:cs typeface="Calibri"/>
                <a:sym typeface="Calibri"/>
              </a:rPr>
              <a:t> + </a:t>
            </a:r>
            <a:r>
              <a:rPr lang="en-IN" sz="2400" i="1">
                <a:solidFill>
                  <a:schemeClr val="dk1"/>
                </a:solidFill>
                <a:latin typeface="Calibri"/>
                <a:ea typeface="Calibri"/>
                <a:cs typeface="Calibri"/>
                <a:sym typeface="Calibri"/>
              </a:rPr>
              <a:t>aa</a:t>
            </a:r>
            <a:r>
              <a:rPr lang="en-IN" sz="2400">
                <a:solidFill>
                  <a:schemeClr val="dk1"/>
                </a:solidFill>
                <a:latin typeface="Calibri"/>
                <a:ea typeface="Calibri"/>
                <a:cs typeface="Calibri"/>
                <a:sym typeface="Calibri"/>
              </a:rPr>
              <a:t>*</a:t>
            </a:r>
            <a:r>
              <a:rPr lang="en-IN" sz="2400" i="1">
                <a:solidFill>
                  <a:schemeClr val="dk1"/>
                </a:solidFill>
                <a:latin typeface="Calibri"/>
                <a:ea typeface="Calibri"/>
                <a:cs typeface="Calibri"/>
                <a:sym typeface="Calibri"/>
              </a:rPr>
              <a:t>b</a:t>
            </a:r>
            <a:r>
              <a:rPr lang="en-IN" sz="2400">
                <a:solidFill>
                  <a:schemeClr val="dk1"/>
                </a:solidFill>
                <a:latin typeface="Calibri"/>
                <a:ea typeface="Calibri"/>
                <a:cs typeface="Calibri"/>
                <a:sym typeface="Calibri"/>
              </a:rPr>
              <a:t>.</a:t>
            </a:r>
            <a:endParaRPr/>
          </a:p>
          <a:p>
            <a:pPr marL="514350" marR="0" lvl="0" indent="-514350" algn="just" rtl="0">
              <a:lnSpc>
                <a:spcPct val="150000"/>
              </a:lnSpc>
              <a:spcBef>
                <a:spcPts val="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Write a automata code for L(M)={(</a:t>
            </a:r>
            <a:r>
              <a:rPr lang="en-IN" sz="2400" i="1">
                <a:solidFill>
                  <a:schemeClr val="dk1"/>
                </a:solidFill>
                <a:latin typeface="Calibri"/>
                <a:ea typeface="Calibri"/>
                <a:cs typeface="Calibri"/>
                <a:sym typeface="Calibri"/>
              </a:rPr>
              <a:t>ab)</a:t>
            </a:r>
            <a:r>
              <a:rPr lang="en-IN" sz="2400" i="1" baseline="30000">
                <a:solidFill>
                  <a:schemeClr val="dk1"/>
                </a:solidFill>
                <a:latin typeface="Calibri"/>
                <a:ea typeface="Calibri"/>
                <a:cs typeface="Calibri"/>
                <a:sym typeface="Calibri"/>
              </a:rPr>
              <a:t>n</a:t>
            </a:r>
            <a:r>
              <a:rPr lang="en-IN" sz="2400">
                <a:solidFill>
                  <a:schemeClr val="dk1"/>
                </a:solidFill>
                <a:latin typeface="Calibri"/>
                <a:ea typeface="Calibri"/>
                <a:cs typeface="Calibri"/>
                <a:sym typeface="Calibri"/>
              </a:rPr>
              <a:t> | </a:t>
            </a:r>
            <a:r>
              <a:rPr lang="en-IN" sz="2400" i="1">
                <a:solidFill>
                  <a:schemeClr val="dk1"/>
                </a:solidFill>
                <a:latin typeface="Calibri"/>
                <a:ea typeface="Calibri"/>
                <a:cs typeface="Calibri"/>
                <a:sym typeface="Calibri"/>
              </a:rPr>
              <a:t>n</a:t>
            </a:r>
            <a:r>
              <a:rPr lang="en-IN" sz="2400">
                <a:solidFill>
                  <a:schemeClr val="dk1"/>
                </a:solidFill>
                <a:latin typeface="Calibri"/>
                <a:ea typeface="Calibri"/>
                <a:cs typeface="Calibri"/>
                <a:sym typeface="Calibri"/>
              </a:rPr>
              <a:t> ∈ N}</a:t>
            </a:r>
            <a:endParaRPr sz="2400">
              <a:solidFill>
                <a:schemeClr val="dk1"/>
              </a:solidFill>
              <a:latin typeface="Calibri"/>
              <a:ea typeface="Calibri"/>
              <a:cs typeface="Calibri"/>
              <a:sym typeface="Calibri"/>
            </a:endParaRPr>
          </a:p>
          <a:p>
            <a:pPr marL="514350" marR="0" lvl="0" indent="-514350" algn="just" rtl="0">
              <a:lnSpc>
                <a:spcPct val="150000"/>
              </a:lnSpc>
              <a:spcBef>
                <a:spcPts val="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Write a automata code for Let Σ = {0, 1}. </a:t>
            </a:r>
            <a:endParaRPr/>
          </a:p>
          <a:p>
            <a:pPr marL="0" marR="0" lvl="0" indent="0" algn="just" rtl="0">
              <a:lnSpc>
                <a:spcPct val="150000"/>
              </a:lnSpc>
              <a:spcBef>
                <a:spcPts val="0"/>
              </a:spcBef>
              <a:spcAft>
                <a:spcPts val="0"/>
              </a:spcAft>
              <a:buNone/>
            </a:pPr>
            <a:r>
              <a:rPr lang="en-IN" sz="2400">
                <a:solidFill>
                  <a:schemeClr val="dk1"/>
                </a:solidFill>
                <a:latin typeface="Calibri"/>
                <a:ea typeface="Calibri"/>
                <a:cs typeface="Calibri"/>
                <a:sym typeface="Calibri"/>
              </a:rPr>
              <a:t>	        Given DFAs for {}, {ε}, Σ</a:t>
            </a:r>
            <a:r>
              <a:rPr lang="en-IN" sz="2400" baseline="30000">
                <a:solidFill>
                  <a:schemeClr val="dk1"/>
                </a:solidFill>
                <a:latin typeface="Calibri"/>
                <a:ea typeface="Calibri"/>
                <a:cs typeface="Calibri"/>
                <a:sym typeface="Calibri"/>
              </a:rPr>
              <a:t>*</a:t>
            </a:r>
            <a:r>
              <a:rPr lang="en-IN" sz="2400">
                <a:solidFill>
                  <a:schemeClr val="dk1"/>
                </a:solidFill>
                <a:latin typeface="Calibri"/>
                <a:ea typeface="Calibri"/>
                <a:cs typeface="Calibri"/>
                <a:sym typeface="Calibri"/>
              </a:rPr>
              <a:t>, and Σ</a:t>
            </a:r>
            <a:r>
              <a:rPr lang="en-IN" sz="2400" baseline="30000">
                <a:solidFill>
                  <a:schemeClr val="dk1"/>
                </a:solidFill>
                <a:latin typeface="Calibri"/>
                <a:ea typeface="Calibri"/>
                <a:cs typeface="Calibri"/>
                <a:sym typeface="Calibri"/>
              </a:rPr>
              <a:t>+</a:t>
            </a:r>
            <a:r>
              <a:rPr lang="en-IN" sz="2400">
                <a:solidFill>
                  <a:schemeClr val="dk1"/>
                </a:solidFill>
                <a:latin typeface="Calibri"/>
                <a:ea typeface="Calibri"/>
                <a:cs typeface="Calibri"/>
                <a:sym typeface="Calibri"/>
              </a:rPr>
              <a:t>.</a:t>
            </a:r>
            <a:endParaRPr sz="2800" b="1">
              <a:solidFill>
                <a:schemeClr val="dk1"/>
              </a:solidFill>
              <a:latin typeface="Arial"/>
              <a:ea typeface="Arial"/>
              <a:cs typeface="Arial"/>
              <a:sym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196"/>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432" name="Google Shape;2432;p196"/>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NDFA</a:t>
            </a:r>
            <a:endParaRPr sz="2563" b="1">
              <a:solidFill>
                <a:srgbClr val="010103"/>
              </a:solidFill>
              <a:latin typeface="Arial"/>
              <a:ea typeface="Arial"/>
              <a:cs typeface="Arial"/>
              <a:sym typeface="Arial"/>
            </a:endParaRPr>
          </a:p>
        </p:txBody>
      </p:sp>
      <p:sp>
        <p:nvSpPr>
          <p:cNvPr id="2433" name="Google Shape;2433;p196"/>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434" name="Google Shape;2434;p196"/>
          <p:cNvGrpSpPr/>
          <p:nvPr/>
        </p:nvGrpSpPr>
        <p:grpSpPr>
          <a:xfrm>
            <a:off x="29982" y="480475"/>
            <a:ext cx="12105503" cy="6072628"/>
            <a:chOff x="150886" y="1274313"/>
            <a:chExt cx="9296400" cy="859477"/>
          </a:xfrm>
        </p:grpSpPr>
        <p:sp>
          <p:nvSpPr>
            <p:cNvPr id="2435" name="Google Shape;2435;p196"/>
            <p:cNvSpPr/>
            <p:nvPr/>
          </p:nvSpPr>
          <p:spPr>
            <a:xfrm>
              <a:off x="150886" y="1287540"/>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436" name="Google Shape;2436;p196"/>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437" name="Google Shape;2437;p196"/>
          <p:cNvSpPr txBox="1"/>
          <p:nvPr/>
        </p:nvSpPr>
        <p:spPr>
          <a:xfrm>
            <a:off x="344772" y="894435"/>
            <a:ext cx="11347555" cy="45259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50000"/>
              </a:lnSpc>
              <a:spcBef>
                <a:spcPts val="0"/>
              </a:spcBef>
              <a:spcAft>
                <a:spcPts val="0"/>
              </a:spcAft>
              <a:buClr>
                <a:schemeClr val="dk1"/>
              </a:buClr>
              <a:buSzPts val="2590"/>
              <a:buFont typeface="Arial"/>
              <a:buChar char="•"/>
            </a:pPr>
            <a:r>
              <a:rPr lang="en-IN" sz="2590">
                <a:solidFill>
                  <a:schemeClr val="dk1"/>
                </a:solidFill>
                <a:latin typeface="Calibri"/>
                <a:ea typeface="Calibri"/>
                <a:cs typeface="Calibri"/>
                <a:sym typeface="Calibri"/>
              </a:rPr>
              <a:t>A nondeterministic finite automaton M is a five-tuple M = (Q, Σ, δ, q</a:t>
            </a:r>
            <a:r>
              <a:rPr lang="en-IN" sz="2590" baseline="-25000">
                <a:solidFill>
                  <a:schemeClr val="dk1"/>
                </a:solidFill>
                <a:latin typeface="Calibri"/>
                <a:ea typeface="Calibri"/>
                <a:cs typeface="Calibri"/>
                <a:sym typeface="Calibri"/>
              </a:rPr>
              <a:t>0</a:t>
            </a:r>
            <a:r>
              <a:rPr lang="en-IN" sz="2590">
                <a:solidFill>
                  <a:schemeClr val="dk1"/>
                </a:solidFill>
                <a:latin typeface="Calibri"/>
                <a:ea typeface="Calibri"/>
                <a:cs typeface="Calibri"/>
                <a:sym typeface="Calibri"/>
              </a:rPr>
              <a:t>, F), where:</a:t>
            </a:r>
            <a:endParaRPr/>
          </a:p>
          <a:p>
            <a:pPr marL="685800" marR="0" lvl="1" indent="-228600" algn="l" rtl="0">
              <a:lnSpc>
                <a:spcPct val="150000"/>
              </a:lnSpc>
              <a:spcBef>
                <a:spcPts val="500"/>
              </a:spcBef>
              <a:spcAft>
                <a:spcPts val="0"/>
              </a:spcAft>
              <a:buClr>
                <a:schemeClr val="dk1"/>
              </a:buClr>
              <a:buSzPts val="2220"/>
              <a:buFont typeface="Arial"/>
              <a:buChar char="•"/>
            </a:pPr>
            <a:r>
              <a:rPr lang="en-IN" sz="2220" b="0" i="0" u="none" strike="noStrike" cap="none">
                <a:solidFill>
                  <a:schemeClr val="dk1"/>
                </a:solidFill>
                <a:latin typeface="Calibri"/>
                <a:ea typeface="Calibri"/>
                <a:cs typeface="Calibri"/>
                <a:sym typeface="Calibri"/>
              </a:rPr>
              <a:t>Q is a finite set of states of M</a:t>
            </a:r>
            <a:endParaRPr/>
          </a:p>
          <a:p>
            <a:pPr marL="685800" marR="0" lvl="1" indent="-228600" algn="l" rtl="0">
              <a:lnSpc>
                <a:spcPct val="150000"/>
              </a:lnSpc>
              <a:spcBef>
                <a:spcPts val="500"/>
              </a:spcBef>
              <a:spcAft>
                <a:spcPts val="0"/>
              </a:spcAft>
              <a:buClr>
                <a:schemeClr val="dk1"/>
              </a:buClr>
              <a:buSzPts val="2220"/>
              <a:buFont typeface="Arial"/>
              <a:buChar char="•"/>
            </a:pPr>
            <a:r>
              <a:rPr lang="en-IN" sz="2220" b="0" i="0" u="none" strike="noStrike" cap="none">
                <a:solidFill>
                  <a:schemeClr val="dk1"/>
                </a:solidFill>
                <a:latin typeface="Calibri"/>
                <a:ea typeface="Calibri"/>
                <a:cs typeface="Calibri"/>
                <a:sym typeface="Calibri"/>
              </a:rPr>
              <a:t>Σ is the finite input alphabet of M</a:t>
            </a:r>
            <a:endParaRPr/>
          </a:p>
          <a:p>
            <a:pPr marL="685800" marR="0" lvl="1" indent="-228600" algn="l" rtl="0">
              <a:lnSpc>
                <a:spcPct val="150000"/>
              </a:lnSpc>
              <a:spcBef>
                <a:spcPts val="500"/>
              </a:spcBef>
              <a:spcAft>
                <a:spcPts val="0"/>
              </a:spcAft>
              <a:buClr>
                <a:schemeClr val="dk1"/>
              </a:buClr>
              <a:buSzPts val="2220"/>
              <a:buFont typeface="Arial"/>
              <a:buChar char="•"/>
            </a:pPr>
            <a:r>
              <a:rPr lang="en-IN" sz="2220" b="0" i="0" u="none" strike="noStrike" cap="none">
                <a:solidFill>
                  <a:schemeClr val="dk1"/>
                </a:solidFill>
                <a:latin typeface="Calibri"/>
                <a:ea typeface="Calibri"/>
                <a:cs typeface="Calibri"/>
                <a:sym typeface="Calibri"/>
              </a:rPr>
              <a:t>δ: Q × Σ → power set of Q, is the state transition function mapping a state-symbol pair to a subset of Q</a:t>
            </a:r>
            <a:endParaRPr/>
          </a:p>
          <a:p>
            <a:pPr marL="685800" marR="0" lvl="1" indent="-228600" algn="l" rtl="0">
              <a:lnSpc>
                <a:spcPct val="150000"/>
              </a:lnSpc>
              <a:spcBef>
                <a:spcPts val="500"/>
              </a:spcBef>
              <a:spcAft>
                <a:spcPts val="0"/>
              </a:spcAft>
              <a:buClr>
                <a:schemeClr val="dk1"/>
              </a:buClr>
              <a:buSzPts val="2220"/>
              <a:buFont typeface="Arial"/>
              <a:buChar char="•"/>
            </a:pPr>
            <a:r>
              <a:rPr lang="en-IN" sz="2220" b="0" i="0" u="none" strike="noStrike" cap="none">
                <a:solidFill>
                  <a:schemeClr val="dk1"/>
                </a:solidFill>
                <a:latin typeface="Calibri"/>
                <a:ea typeface="Calibri"/>
                <a:cs typeface="Calibri"/>
                <a:sym typeface="Calibri"/>
              </a:rPr>
              <a:t>q</a:t>
            </a:r>
            <a:r>
              <a:rPr lang="en-IN" sz="2220" b="0" i="0" u="none" strike="noStrike" cap="none" baseline="-25000">
                <a:solidFill>
                  <a:schemeClr val="dk1"/>
                </a:solidFill>
                <a:latin typeface="Calibri"/>
                <a:ea typeface="Calibri"/>
                <a:cs typeface="Calibri"/>
                <a:sym typeface="Calibri"/>
              </a:rPr>
              <a:t>0</a:t>
            </a:r>
            <a:r>
              <a:rPr lang="en-IN" sz="2220" b="0" i="0" u="none" strike="noStrike" cap="none">
                <a:solidFill>
                  <a:schemeClr val="dk1"/>
                </a:solidFill>
                <a:latin typeface="Calibri"/>
                <a:ea typeface="Calibri"/>
                <a:cs typeface="Calibri"/>
                <a:sym typeface="Calibri"/>
              </a:rPr>
              <a:t> is the start state of M</a:t>
            </a:r>
            <a:endParaRPr/>
          </a:p>
          <a:p>
            <a:pPr marL="685800" marR="0" lvl="1" indent="-228600" algn="l" rtl="0">
              <a:lnSpc>
                <a:spcPct val="150000"/>
              </a:lnSpc>
              <a:spcBef>
                <a:spcPts val="500"/>
              </a:spcBef>
              <a:spcAft>
                <a:spcPts val="0"/>
              </a:spcAft>
              <a:buClr>
                <a:schemeClr val="dk1"/>
              </a:buClr>
              <a:buSzPts val="2220"/>
              <a:buFont typeface="Arial"/>
              <a:buChar char="•"/>
            </a:pPr>
            <a:r>
              <a:rPr lang="en-IN" sz="2220" b="0" i="0" u="none" strike="noStrike" cap="none">
                <a:solidFill>
                  <a:schemeClr val="dk1"/>
                </a:solidFill>
                <a:latin typeface="Calibri"/>
                <a:ea typeface="Calibri"/>
                <a:cs typeface="Calibri"/>
                <a:sym typeface="Calibri"/>
              </a:rPr>
              <a:t>F ⊆ Q is the set of accepting states or final states of M</a:t>
            </a:r>
            <a:endParaRPr sz="2220" b="0" i="0" u="none" strike="noStrike" cap="none">
              <a:solidFill>
                <a:schemeClr val="dk1"/>
              </a:solidFill>
              <a:latin typeface="Calibri"/>
              <a:ea typeface="Calibri"/>
              <a:cs typeface="Calibri"/>
              <a:sym typeface="Calibri"/>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197"/>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443" name="Google Shape;2443;p197"/>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Example NDFA</a:t>
            </a:r>
            <a:endParaRPr sz="2563" b="1">
              <a:solidFill>
                <a:srgbClr val="010103"/>
              </a:solidFill>
              <a:latin typeface="Arial"/>
              <a:ea typeface="Arial"/>
              <a:cs typeface="Arial"/>
              <a:sym typeface="Arial"/>
            </a:endParaRPr>
          </a:p>
        </p:txBody>
      </p:sp>
      <p:sp>
        <p:nvSpPr>
          <p:cNvPr id="2444" name="Google Shape;2444;p197"/>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445" name="Google Shape;2445;p197"/>
          <p:cNvGrpSpPr/>
          <p:nvPr/>
        </p:nvGrpSpPr>
        <p:grpSpPr>
          <a:xfrm>
            <a:off x="29982" y="480475"/>
            <a:ext cx="12105503" cy="6072628"/>
            <a:chOff x="150886" y="1274313"/>
            <a:chExt cx="9296400" cy="859477"/>
          </a:xfrm>
        </p:grpSpPr>
        <p:sp>
          <p:nvSpPr>
            <p:cNvPr id="2446" name="Google Shape;2446;p197"/>
            <p:cNvSpPr/>
            <p:nvPr/>
          </p:nvSpPr>
          <p:spPr>
            <a:xfrm>
              <a:off x="150886" y="1287540"/>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447" name="Google Shape;2447;p197"/>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448" name="Google Shape;2448;p197"/>
          <p:cNvSpPr txBox="1"/>
          <p:nvPr/>
        </p:nvSpPr>
        <p:spPr>
          <a:xfrm>
            <a:off x="344772" y="894435"/>
            <a:ext cx="11347555" cy="7844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50000"/>
              </a:lnSpc>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NFA that recognizes the language of strings that end in 01</a:t>
            </a:r>
            <a:endParaRPr/>
          </a:p>
        </p:txBody>
      </p:sp>
      <p:sp>
        <p:nvSpPr>
          <p:cNvPr id="2449" name="Google Shape;2449;p197"/>
          <p:cNvSpPr txBox="1"/>
          <p:nvPr/>
        </p:nvSpPr>
        <p:spPr>
          <a:xfrm>
            <a:off x="7849849" y="3015883"/>
            <a:ext cx="3124200" cy="707886"/>
          </a:xfrm>
          <a:prstGeom prst="rect">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IN" sz="2000">
                <a:solidFill>
                  <a:schemeClr val="dk1"/>
                </a:solidFill>
                <a:latin typeface="Calibri"/>
                <a:ea typeface="Calibri"/>
                <a:cs typeface="Calibri"/>
                <a:sym typeface="Calibri"/>
              </a:rPr>
              <a:t>Exercise: Draw the complete transition table for this NFA</a:t>
            </a:r>
            <a:endParaRPr/>
          </a:p>
        </p:txBody>
      </p:sp>
      <p:grpSp>
        <p:nvGrpSpPr>
          <p:cNvPr id="2450" name="Google Shape;2450;p197"/>
          <p:cNvGrpSpPr/>
          <p:nvPr/>
        </p:nvGrpSpPr>
        <p:grpSpPr>
          <a:xfrm>
            <a:off x="1430612" y="2064901"/>
            <a:ext cx="5257800" cy="2609850"/>
            <a:chOff x="990600" y="3352800"/>
            <a:chExt cx="5257800" cy="2609850"/>
          </a:xfrm>
        </p:grpSpPr>
        <p:sp>
          <p:nvSpPr>
            <p:cNvPr id="2451" name="Google Shape;2451;p197"/>
            <p:cNvSpPr/>
            <p:nvPr/>
          </p:nvSpPr>
          <p:spPr>
            <a:xfrm>
              <a:off x="1524000" y="4038600"/>
              <a:ext cx="838200" cy="914400"/>
            </a:xfrm>
            <a:prstGeom prst="ellipse">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q</a:t>
              </a:r>
              <a:r>
                <a:rPr lang="en-IN" sz="1800" baseline="-25000">
                  <a:solidFill>
                    <a:schemeClr val="dk1"/>
                  </a:solidFill>
                  <a:latin typeface="Arial"/>
                  <a:ea typeface="Arial"/>
                  <a:cs typeface="Arial"/>
                  <a:sym typeface="Arial"/>
                </a:rPr>
                <a:t>0</a:t>
              </a:r>
              <a:endParaRPr/>
            </a:p>
          </p:txBody>
        </p:sp>
        <p:sp>
          <p:nvSpPr>
            <p:cNvPr id="2452" name="Google Shape;2452;p197"/>
            <p:cNvSpPr/>
            <p:nvPr/>
          </p:nvSpPr>
          <p:spPr>
            <a:xfrm>
              <a:off x="5410200" y="3886200"/>
              <a:ext cx="838200" cy="990600"/>
            </a:xfrm>
            <a:prstGeom prst="ellipse">
              <a:avLst/>
            </a:prstGeom>
            <a:solidFill>
              <a:schemeClr val="accent1"/>
            </a:solidFill>
            <a:ln w="698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q</a:t>
              </a:r>
              <a:r>
                <a:rPr lang="en-IN" sz="1800" baseline="-25000">
                  <a:solidFill>
                    <a:schemeClr val="dk1"/>
                  </a:solidFill>
                  <a:latin typeface="Arial"/>
                  <a:ea typeface="Arial"/>
                  <a:cs typeface="Arial"/>
                  <a:sym typeface="Arial"/>
                </a:rPr>
                <a:t>2</a:t>
              </a:r>
              <a:endParaRPr/>
            </a:p>
          </p:txBody>
        </p:sp>
        <p:cxnSp>
          <p:nvCxnSpPr>
            <p:cNvPr id="2453" name="Google Shape;2453;p197"/>
            <p:cNvCxnSpPr/>
            <p:nvPr/>
          </p:nvCxnSpPr>
          <p:spPr>
            <a:xfrm>
              <a:off x="990600" y="4419600"/>
              <a:ext cx="533400" cy="0"/>
            </a:xfrm>
            <a:prstGeom prst="straightConnector1">
              <a:avLst/>
            </a:prstGeom>
            <a:noFill/>
            <a:ln w="9525" cap="flat" cmpd="sng">
              <a:solidFill>
                <a:schemeClr val="dk1"/>
              </a:solidFill>
              <a:prstDash val="solid"/>
              <a:miter lim="800000"/>
              <a:headEnd type="none" w="med" len="med"/>
              <a:tailEnd type="triangle" w="med" len="med"/>
            </a:ln>
          </p:spPr>
        </p:cxnSp>
        <p:cxnSp>
          <p:nvCxnSpPr>
            <p:cNvPr id="2454" name="Google Shape;2454;p197"/>
            <p:cNvCxnSpPr>
              <a:stCxn id="2451" idx="1"/>
              <a:endCxn id="2451" idx="7"/>
            </p:cNvCxnSpPr>
            <p:nvPr/>
          </p:nvCxnSpPr>
          <p:spPr>
            <a:xfrm rot="-5400000" flipH="1">
              <a:off x="1942852" y="3876411"/>
              <a:ext cx="600" cy="592800"/>
            </a:xfrm>
            <a:prstGeom prst="curvedConnector3">
              <a:avLst>
                <a:gd name="adj1" fmla="val 58301952"/>
              </a:avLst>
            </a:prstGeom>
            <a:noFill/>
            <a:ln w="9525" cap="flat" cmpd="sng">
              <a:solidFill>
                <a:schemeClr val="dk1"/>
              </a:solidFill>
              <a:prstDash val="solid"/>
              <a:miter lim="800000"/>
              <a:headEnd type="none" w="med" len="med"/>
              <a:tailEnd type="triangle" w="med" len="med"/>
            </a:ln>
          </p:spPr>
        </p:cxnSp>
        <p:sp>
          <p:nvSpPr>
            <p:cNvPr id="2455" name="Google Shape;2455;p197"/>
            <p:cNvSpPr txBox="1"/>
            <p:nvPr/>
          </p:nvSpPr>
          <p:spPr>
            <a:xfrm>
              <a:off x="1447800" y="3352800"/>
              <a:ext cx="8382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0,1</a:t>
              </a:r>
              <a:endParaRPr/>
            </a:p>
          </p:txBody>
        </p:sp>
        <p:sp>
          <p:nvSpPr>
            <p:cNvPr id="2456" name="Google Shape;2456;p197"/>
            <p:cNvSpPr txBox="1"/>
            <p:nvPr/>
          </p:nvSpPr>
          <p:spPr>
            <a:xfrm>
              <a:off x="2819400" y="3962400"/>
              <a:ext cx="350838"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0</a:t>
              </a:r>
              <a:endParaRPr/>
            </a:p>
          </p:txBody>
        </p:sp>
        <p:sp>
          <p:nvSpPr>
            <p:cNvPr id="2457" name="Google Shape;2457;p197"/>
            <p:cNvSpPr txBox="1"/>
            <p:nvPr/>
          </p:nvSpPr>
          <p:spPr>
            <a:xfrm>
              <a:off x="4572000" y="3886200"/>
              <a:ext cx="350838"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1</a:t>
              </a:r>
              <a:endParaRPr/>
            </a:p>
          </p:txBody>
        </p:sp>
        <p:sp>
          <p:nvSpPr>
            <p:cNvPr id="2458" name="Google Shape;2458;p197"/>
            <p:cNvSpPr/>
            <p:nvPr/>
          </p:nvSpPr>
          <p:spPr>
            <a:xfrm>
              <a:off x="3352800" y="3962400"/>
              <a:ext cx="838200" cy="914400"/>
            </a:xfrm>
            <a:prstGeom prst="ellipse">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q</a:t>
              </a:r>
              <a:r>
                <a:rPr lang="en-IN" sz="1800" baseline="-25000">
                  <a:solidFill>
                    <a:schemeClr val="dk1"/>
                  </a:solidFill>
                  <a:latin typeface="Arial"/>
                  <a:ea typeface="Arial"/>
                  <a:cs typeface="Arial"/>
                  <a:sym typeface="Arial"/>
                </a:rPr>
                <a:t>1</a:t>
              </a:r>
              <a:endParaRPr/>
            </a:p>
          </p:txBody>
        </p:sp>
        <p:cxnSp>
          <p:nvCxnSpPr>
            <p:cNvPr id="2459" name="Google Shape;2459;p197"/>
            <p:cNvCxnSpPr/>
            <p:nvPr/>
          </p:nvCxnSpPr>
          <p:spPr>
            <a:xfrm>
              <a:off x="2362200" y="4419600"/>
              <a:ext cx="914400" cy="0"/>
            </a:xfrm>
            <a:prstGeom prst="straightConnector1">
              <a:avLst/>
            </a:prstGeom>
            <a:noFill/>
            <a:ln w="9525" cap="flat" cmpd="sng">
              <a:solidFill>
                <a:schemeClr val="dk1"/>
              </a:solidFill>
              <a:prstDash val="solid"/>
              <a:miter lim="800000"/>
              <a:headEnd type="none" w="med" len="med"/>
              <a:tailEnd type="triangle" w="med" len="med"/>
            </a:ln>
          </p:spPr>
        </p:cxnSp>
        <p:cxnSp>
          <p:nvCxnSpPr>
            <p:cNvPr id="2460" name="Google Shape;2460;p197"/>
            <p:cNvCxnSpPr/>
            <p:nvPr/>
          </p:nvCxnSpPr>
          <p:spPr>
            <a:xfrm>
              <a:off x="4191000" y="4419600"/>
              <a:ext cx="1219200" cy="0"/>
            </a:xfrm>
            <a:prstGeom prst="straightConnector1">
              <a:avLst/>
            </a:prstGeom>
            <a:noFill/>
            <a:ln w="9525" cap="flat" cmpd="sng">
              <a:solidFill>
                <a:schemeClr val="dk1"/>
              </a:solidFill>
              <a:prstDash val="solid"/>
              <a:miter lim="800000"/>
              <a:headEnd type="none" w="med" len="med"/>
              <a:tailEnd type="triangle" w="med" len="med"/>
            </a:ln>
          </p:spPr>
        </p:cxnSp>
        <p:sp>
          <p:nvSpPr>
            <p:cNvPr id="2461" name="Google Shape;2461;p197"/>
            <p:cNvSpPr txBox="1"/>
            <p:nvPr/>
          </p:nvSpPr>
          <p:spPr>
            <a:xfrm>
              <a:off x="2346325" y="5140325"/>
              <a:ext cx="3378200" cy="822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note:	δ(q</a:t>
              </a:r>
              <a:r>
                <a:rPr lang="en-IN" sz="1800" baseline="-25000">
                  <a:solidFill>
                    <a:schemeClr val="dk1"/>
                  </a:solidFill>
                  <a:latin typeface="Arial"/>
                  <a:ea typeface="Arial"/>
                  <a:cs typeface="Arial"/>
                  <a:sym typeface="Arial"/>
                </a:rPr>
                <a:t>0</a:t>
              </a:r>
              <a:r>
                <a:rPr lang="en-IN" sz="1800">
                  <a:solidFill>
                    <a:schemeClr val="dk1"/>
                  </a:solidFill>
                  <a:latin typeface="Arial"/>
                  <a:ea typeface="Arial"/>
                  <a:cs typeface="Arial"/>
                  <a:sym typeface="Arial"/>
                </a:rPr>
                <a:t>,0) = {q</a:t>
              </a:r>
              <a:r>
                <a:rPr lang="en-IN" sz="1800" baseline="-25000">
                  <a:solidFill>
                    <a:schemeClr val="dk1"/>
                  </a:solidFill>
                  <a:latin typeface="Arial"/>
                  <a:ea typeface="Arial"/>
                  <a:cs typeface="Arial"/>
                  <a:sym typeface="Arial"/>
                </a:rPr>
                <a:t>0</a:t>
              </a:r>
              <a:r>
                <a:rPr lang="en-IN" sz="1800">
                  <a:solidFill>
                    <a:schemeClr val="dk1"/>
                  </a:solidFill>
                  <a:latin typeface="Arial"/>
                  <a:ea typeface="Arial"/>
                  <a:cs typeface="Arial"/>
                  <a:sym typeface="Arial"/>
                </a:rPr>
                <a:t>,q</a:t>
              </a:r>
              <a:r>
                <a:rPr lang="en-IN" sz="1800" baseline="-25000">
                  <a:solidFill>
                    <a:schemeClr val="dk1"/>
                  </a:solidFill>
                  <a:latin typeface="Arial"/>
                  <a:ea typeface="Arial"/>
                  <a:cs typeface="Arial"/>
                  <a:sym typeface="Arial"/>
                </a:rPr>
                <a:t>1</a:t>
              </a:r>
              <a:r>
                <a:rPr lang="en-IN" sz="1800">
                  <a:solidFill>
                    <a:schemeClr val="dk1"/>
                  </a:solidFill>
                  <a:latin typeface="Arial"/>
                  <a:ea typeface="Arial"/>
                  <a:cs typeface="Arial"/>
                  <a:sym typeface="Arial"/>
                </a:rPr>
                <a:t>}</a:t>
              </a:r>
              <a:br>
                <a:rPr lang="en-IN" sz="1800">
                  <a:solidFill>
                    <a:schemeClr val="dk1"/>
                  </a:solidFill>
                  <a:latin typeface="Arial"/>
                  <a:ea typeface="Arial"/>
                  <a:cs typeface="Arial"/>
                  <a:sym typeface="Arial"/>
                </a:rPr>
              </a:br>
              <a:r>
                <a:rPr lang="en-IN" sz="1800">
                  <a:solidFill>
                    <a:schemeClr val="dk1"/>
                  </a:solidFill>
                  <a:latin typeface="Arial"/>
                  <a:ea typeface="Arial"/>
                  <a:cs typeface="Arial"/>
                  <a:sym typeface="Arial"/>
                </a:rPr>
                <a:t>	δ(q</a:t>
              </a:r>
              <a:r>
                <a:rPr lang="en-IN" sz="1800" baseline="-25000">
                  <a:solidFill>
                    <a:schemeClr val="dk1"/>
                  </a:solidFill>
                  <a:latin typeface="Arial"/>
                  <a:ea typeface="Arial"/>
                  <a:cs typeface="Arial"/>
                  <a:sym typeface="Arial"/>
                </a:rPr>
                <a:t>1</a:t>
              </a:r>
              <a:r>
                <a:rPr lang="en-IN" sz="1800">
                  <a:solidFill>
                    <a:schemeClr val="dk1"/>
                  </a:solidFill>
                  <a:latin typeface="Arial"/>
                  <a:ea typeface="Arial"/>
                  <a:cs typeface="Arial"/>
                  <a:sym typeface="Arial"/>
                </a:rPr>
                <a:t>,0) = {}</a:t>
              </a:r>
              <a:endParaRPr/>
            </a:p>
          </p:txBody>
        </p:sp>
      </p:gr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198"/>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467" name="Google Shape;2467;p198"/>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NDFA</a:t>
            </a:r>
            <a:endParaRPr sz="2563" b="1">
              <a:solidFill>
                <a:srgbClr val="010103"/>
              </a:solidFill>
              <a:latin typeface="Arial"/>
              <a:ea typeface="Arial"/>
              <a:cs typeface="Arial"/>
              <a:sym typeface="Arial"/>
            </a:endParaRPr>
          </a:p>
        </p:txBody>
      </p:sp>
      <p:sp>
        <p:nvSpPr>
          <p:cNvPr id="2468" name="Google Shape;2468;p198"/>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469" name="Google Shape;2469;p198"/>
          <p:cNvGrpSpPr/>
          <p:nvPr/>
        </p:nvGrpSpPr>
        <p:grpSpPr>
          <a:xfrm>
            <a:off x="29982" y="480475"/>
            <a:ext cx="12105503" cy="6072628"/>
            <a:chOff x="150886" y="1274313"/>
            <a:chExt cx="9296400" cy="859477"/>
          </a:xfrm>
        </p:grpSpPr>
        <p:sp>
          <p:nvSpPr>
            <p:cNvPr id="2470" name="Google Shape;2470;p198"/>
            <p:cNvSpPr/>
            <p:nvPr/>
          </p:nvSpPr>
          <p:spPr>
            <a:xfrm>
              <a:off x="150886" y="1287540"/>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471" name="Google Shape;2471;p198"/>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472" name="Google Shape;2472;p198"/>
          <p:cNvSpPr txBox="1"/>
          <p:nvPr/>
        </p:nvSpPr>
        <p:spPr>
          <a:xfrm>
            <a:off x="89671" y="577947"/>
            <a:ext cx="11985112" cy="7844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2000"/>
              <a:buFont typeface="Arial"/>
              <a:buNone/>
            </a:pPr>
            <a:r>
              <a:rPr lang="en-IN" sz="2000">
                <a:solidFill>
                  <a:schemeClr val="dk1"/>
                </a:solidFill>
                <a:latin typeface="Calibri"/>
                <a:ea typeface="Calibri"/>
                <a:cs typeface="Calibri"/>
                <a:sym typeface="Calibri"/>
              </a:rPr>
              <a:t>A nondeterministic finite automaton (NFA) over an alphabet A is similar to a DFA except that epislon-edges are allowed, there is no requirement to emit edges from a state, and multiple  edges with the same letter can be emitted from a state. </a:t>
            </a:r>
            <a:endParaRPr/>
          </a:p>
          <a:p>
            <a:pPr marL="0" marR="0" lvl="0" indent="0" algn="l" rtl="0">
              <a:lnSpc>
                <a:spcPct val="150000"/>
              </a:lnSpc>
              <a:spcBef>
                <a:spcPts val="1000"/>
              </a:spcBef>
              <a:spcAft>
                <a:spcPts val="0"/>
              </a:spcAft>
              <a:buClr>
                <a:schemeClr val="dk1"/>
              </a:buClr>
              <a:buSzPts val="2000"/>
              <a:buFont typeface="Arial"/>
              <a:buNone/>
            </a:pPr>
            <a:r>
              <a:rPr lang="en-IN" sz="2000" b="1">
                <a:solidFill>
                  <a:schemeClr val="dk1"/>
                </a:solidFill>
                <a:latin typeface="Calibri"/>
                <a:ea typeface="Calibri"/>
                <a:cs typeface="Calibri"/>
                <a:sym typeface="Calibri"/>
              </a:rPr>
              <a:t>Example</a:t>
            </a:r>
            <a:r>
              <a:rPr lang="en-IN" sz="2000">
                <a:solidFill>
                  <a:schemeClr val="dk1"/>
                </a:solidFill>
                <a:latin typeface="Calibri"/>
                <a:ea typeface="Calibri"/>
                <a:cs typeface="Calibri"/>
                <a:sym typeface="Calibri"/>
              </a:rPr>
              <a:t>. The following NFA recognizes the language of a + aa*b + a*b.</a:t>
            </a:r>
            <a:endParaRPr/>
          </a:p>
          <a:p>
            <a:pPr marL="0" marR="0" lvl="0" indent="0" algn="l" rtl="0">
              <a:lnSpc>
                <a:spcPct val="150000"/>
              </a:lnSpc>
              <a:spcBef>
                <a:spcPts val="10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l" rtl="0">
              <a:lnSpc>
                <a:spcPct val="150000"/>
              </a:lnSpc>
              <a:spcBef>
                <a:spcPts val="10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l" rtl="0">
              <a:lnSpc>
                <a:spcPct val="150000"/>
              </a:lnSpc>
              <a:spcBef>
                <a:spcPts val="10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28600" marR="0" lvl="0" indent="-228600" algn="l" rtl="0">
              <a:lnSpc>
                <a:spcPct val="150000"/>
              </a:lnSpc>
              <a:spcBef>
                <a:spcPts val="0"/>
              </a:spcBef>
              <a:spcAft>
                <a:spcPts val="0"/>
              </a:spcAft>
              <a:buClr>
                <a:schemeClr val="dk1"/>
              </a:buClr>
              <a:buSzPts val="2000"/>
              <a:buFont typeface="Arial"/>
              <a:buNone/>
            </a:pPr>
            <a:r>
              <a:rPr lang="en-IN" sz="2000" b="1">
                <a:solidFill>
                  <a:schemeClr val="dk1"/>
                </a:solidFill>
                <a:latin typeface="Calibri"/>
                <a:ea typeface="Calibri"/>
                <a:cs typeface="Calibri"/>
                <a:sym typeface="Calibri"/>
              </a:rPr>
              <a:t>Table representation of NFA</a:t>
            </a:r>
            <a:endParaRPr/>
          </a:p>
          <a:p>
            <a:pPr marL="228600" marR="0" lvl="0" indent="-228600" algn="l" rtl="0">
              <a:lnSpc>
                <a:spcPct val="150000"/>
              </a:lnSpc>
              <a:spcBef>
                <a:spcPts val="0"/>
              </a:spcBef>
              <a:spcAft>
                <a:spcPts val="0"/>
              </a:spcAft>
              <a:buClr>
                <a:schemeClr val="dk1"/>
              </a:buClr>
              <a:buSzPts val="2000"/>
              <a:buFont typeface="Arial"/>
              <a:buNone/>
            </a:pPr>
            <a:r>
              <a:rPr lang="en-IN" sz="2000">
                <a:solidFill>
                  <a:schemeClr val="dk1"/>
                </a:solidFill>
                <a:latin typeface="Calibri"/>
                <a:ea typeface="Calibri"/>
                <a:cs typeface="Calibri"/>
                <a:sym typeface="Calibri"/>
              </a:rPr>
              <a:t>An NFA over A can be represented by a function T : States × A ∪ {L} → power(States), where T(i, a) is the set of states reached from state i along the edge labeled a, and we mark  the start and final states. The following figure shows the table for the preceding NFA.</a:t>
            </a:r>
            <a:endParaRPr/>
          </a:p>
          <a:p>
            <a:pPr marL="0" marR="0" lvl="0" indent="0" algn="l" rtl="0">
              <a:lnSpc>
                <a:spcPct val="150000"/>
              </a:lnSpc>
              <a:spcBef>
                <a:spcPts val="10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grpSp>
        <p:nvGrpSpPr>
          <p:cNvPr id="2473" name="Google Shape;2473;p198"/>
          <p:cNvGrpSpPr/>
          <p:nvPr/>
        </p:nvGrpSpPr>
        <p:grpSpPr>
          <a:xfrm>
            <a:off x="3624275" y="2864306"/>
            <a:ext cx="3405188" cy="1250950"/>
            <a:chOff x="1167" y="1140"/>
            <a:chExt cx="2145" cy="788"/>
          </a:xfrm>
        </p:grpSpPr>
        <p:sp>
          <p:nvSpPr>
            <p:cNvPr id="2474" name="Google Shape;2474;p198"/>
            <p:cNvSpPr/>
            <p:nvPr/>
          </p:nvSpPr>
          <p:spPr>
            <a:xfrm>
              <a:off x="1914" y="1659"/>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475" name="Google Shape;2475;p198"/>
            <p:cNvSpPr/>
            <p:nvPr/>
          </p:nvSpPr>
          <p:spPr>
            <a:xfrm>
              <a:off x="2504" y="1174"/>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2476" name="Google Shape;2476;p198"/>
            <p:cNvCxnSpPr/>
            <p:nvPr/>
          </p:nvCxnSpPr>
          <p:spPr>
            <a:xfrm>
              <a:off x="2678" y="1398"/>
              <a:ext cx="350" cy="296"/>
            </a:xfrm>
            <a:prstGeom prst="straightConnector1">
              <a:avLst/>
            </a:prstGeom>
            <a:noFill/>
            <a:ln w="9525" cap="flat" cmpd="sng">
              <a:solidFill>
                <a:schemeClr val="dk1"/>
              </a:solidFill>
              <a:prstDash val="solid"/>
              <a:round/>
              <a:headEnd type="none" w="med" len="med"/>
              <a:tailEnd type="triangle" w="med" len="med"/>
            </a:ln>
          </p:spPr>
        </p:cxnSp>
        <p:grpSp>
          <p:nvGrpSpPr>
            <p:cNvPr id="2477" name="Google Shape;2477;p198"/>
            <p:cNvGrpSpPr/>
            <p:nvPr/>
          </p:nvGrpSpPr>
          <p:grpSpPr>
            <a:xfrm>
              <a:off x="3008" y="1620"/>
              <a:ext cx="304" cy="308"/>
              <a:chOff x="1680" y="2016"/>
              <a:chExt cx="304" cy="308"/>
            </a:xfrm>
          </p:grpSpPr>
          <p:sp>
            <p:nvSpPr>
              <p:cNvPr id="2478" name="Google Shape;2478;p198"/>
              <p:cNvSpPr/>
              <p:nvPr/>
            </p:nvSpPr>
            <p:spPr>
              <a:xfrm>
                <a:off x="1712" y="205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479" name="Google Shape;2479;p198"/>
              <p:cNvSpPr/>
              <p:nvPr/>
            </p:nvSpPr>
            <p:spPr>
              <a:xfrm>
                <a:off x="1680" y="2016"/>
                <a:ext cx="304" cy="30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480" name="Google Shape;2480;p198"/>
            <p:cNvSpPr txBox="1"/>
            <p:nvPr/>
          </p:nvSpPr>
          <p:spPr>
            <a:xfrm>
              <a:off x="1167" y="1662"/>
              <a:ext cx="435"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Start</a:t>
              </a:r>
              <a:endParaRPr/>
            </a:p>
          </p:txBody>
        </p:sp>
        <p:sp>
          <p:nvSpPr>
            <p:cNvPr id="2481" name="Google Shape;2481;p198"/>
            <p:cNvSpPr txBox="1"/>
            <p:nvPr/>
          </p:nvSpPr>
          <p:spPr>
            <a:xfrm>
              <a:off x="1944" y="1663"/>
              <a:ext cx="1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0</a:t>
              </a:r>
              <a:endParaRPr/>
            </a:p>
          </p:txBody>
        </p:sp>
        <p:cxnSp>
          <p:nvCxnSpPr>
            <p:cNvPr id="2482" name="Google Shape;2482;p198"/>
            <p:cNvCxnSpPr/>
            <p:nvPr/>
          </p:nvCxnSpPr>
          <p:spPr>
            <a:xfrm>
              <a:off x="1594" y="1780"/>
              <a:ext cx="320" cy="0"/>
            </a:xfrm>
            <a:prstGeom prst="straightConnector1">
              <a:avLst/>
            </a:prstGeom>
            <a:noFill/>
            <a:ln w="9525" cap="flat" cmpd="sng">
              <a:solidFill>
                <a:schemeClr val="dk1"/>
              </a:solidFill>
              <a:prstDash val="solid"/>
              <a:round/>
              <a:headEnd type="none" w="med" len="med"/>
              <a:tailEnd type="triangle" w="med" len="med"/>
            </a:ln>
          </p:spPr>
        </p:cxnSp>
        <p:sp>
          <p:nvSpPr>
            <p:cNvPr id="2483" name="Google Shape;2483;p198"/>
            <p:cNvSpPr txBox="1"/>
            <p:nvPr/>
          </p:nvSpPr>
          <p:spPr>
            <a:xfrm>
              <a:off x="3068" y="1655"/>
              <a:ext cx="1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2</a:t>
              </a:r>
              <a:endParaRPr/>
            </a:p>
          </p:txBody>
        </p:sp>
        <p:sp>
          <p:nvSpPr>
            <p:cNvPr id="2484" name="Google Shape;2484;p198"/>
            <p:cNvSpPr txBox="1"/>
            <p:nvPr/>
          </p:nvSpPr>
          <p:spPr>
            <a:xfrm>
              <a:off x="2536" y="1175"/>
              <a:ext cx="1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1</a:t>
              </a:r>
              <a:endParaRPr/>
            </a:p>
          </p:txBody>
        </p:sp>
        <p:sp>
          <p:nvSpPr>
            <p:cNvPr id="2485" name="Google Shape;2485;p198"/>
            <p:cNvSpPr txBox="1"/>
            <p:nvPr/>
          </p:nvSpPr>
          <p:spPr>
            <a:xfrm>
              <a:off x="2520" y="1574"/>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486" name="Google Shape;2486;p198"/>
            <p:cNvSpPr/>
            <p:nvPr/>
          </p:nvSpPr>
          <p:spPr>
            <a:xfrm rot="10800000" flipH="1">
              <a:off x="2719" y="1178"/>
              <a:ext cx="190" cy="174"/>
            </a:xfrm>
            <a:custGeom>
              <a:avLst/>
              <a:gdLst/>
              <a:ahLst/>
              <a:cxnLst/>
              <a:rect l="l" t="t" r="r" b="b"/>
              <a:pathLst>
                <a:path w="39807" h="43200" fill="none"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path>
                <a:path w="39807" h="43200" extrusionOk="0">
                  <a:moveTo>
                    <a:pt x="3777" y="5527"/>
                  </a:moveTo>
                  <a:cubicBezTo>
                    <a:pt x="7741" y="1968"/>
                    <a:pt x="12880" y="0"/>
                    <a:pt x="18207" y="0"/>
                  </a:cubicBezTo>
                  <a:cubicBezTo>
                    <a:pt x="30136" y="0"/>
                    <a:pt x="39807" y="9670"/>
                    <a:pt x="39807" y="21600"/>
                  </a:cubicBezTo>
                  <a:cubicBezTo>
                    <a:pt x="39807" y="33529"/>
                    <a:pt x="30136" y="43200"/>
                    <a:pt x="18207" y="43200"/>
                  </a:cubicBezTo>
                  <a:cubicBezTo>
                    <a:pt x="10832" y="43200"/>
                    <a:pt x="3967" y="39437"/>
                    <a:pt x="-1" y="33221"/>
                  </a:cubicBezTo>
                  <a:lnTo>
                    <a:pt x="18207" y="21600"/>
                  </a:lnTo>
                  <a:lnTo>
                    <a:pt x="3777" y="5527"/>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487" name="Google Shape;2487;p198"/>
            <p:cNvCxnSpPr/>
            <p:nvPr/>
          </p:nvCxnSpPr>
          <p:spPr>
            <a:xfrm>
              <a:off x="2154" y="1778"/>
              <a:ext cx="852" cy="0"/>
            </a:xfrm>
            <a:prstGeom prst="straightConnector1">
              <a:avLst/>
            </a:prstGeom>
            <a:noFill/>
            <a:ln w="9525" cap="flat" cmpd="sng">
              <a:solidFill>
                <a:schemeClr val="dk1"/>
              </a:solidFill>
              <a:prstDash val="solid"/>
              <a:round/>
              <a:headEnd type="none" w="med" len="med"/>
              <a:tailEnd type="triangle" w="med" len="med"/>
            </a:ln>
          </p:spPr>
        </p:cxnSp>
        <p:sp>
          <p:nvSpPr>
            <p:cNvPr id="2488" name="Google Shape;2488;p198"/>
            <p:cNvSpPr/>
            <p:nvPr/>
          </p:nvSpPr>
          <p:spPr>
            <a:xfrm flipH="1">
              <a:off x="2042" y="1295"/>
              <a:ext cx="539" cy="545"/>
            </a:xfrm>
            <a:custGeom>
              <a:avLst/>
              <a:gdLst/>
              <a:ahLst/>
              <a:cxnLst/>
              <a:rect l="l" t="t" r="r" b="b"/>
              <a:pathLst>
                <a:path w="20375" h="21380" fill="none" extrusionOk="0">
                  <a:moveTo>
                    <a:pt x="3074" y="-1"/>
                  </a:moveTo>
                  <a:cubicBezTo>
                    <a:pt x="11037" y="1144"/>
                    <a:pt x="17705" y="6621"/>
                    <a:pt x="20375" y="14210"/>
                  </a:cubicBezTo>
                </a:path>
                <a:path w="20375" h="21380" extrusionOk="0">
                  <a:moveTo>
                    <a:pt x="3074" y="-1"/>
                  </a:moveTo>
                  <a:cubicBezTo>
                    <a:pt x="11037" y="1144"/>
                    <a:pt x="17705" y="6621"/>
                    <a:pt x="20375" y="14210"/>
                  </a:cubicBezTo>
                  <a:lnTo>
                    <a:pt x="0" y="21380"/>
                  </a:lnTo>
                  <a:lnTo>
                    <a:pt x="3074" y="-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9" name="Google Shape;2489;p198"/>
            <p:cNvSpPr/>
            <p:nvPr/>
          </p:nvSpPr>
          <p:spPr>
            <a:xfrm rot="10800000" flipH="1">
              <a:off x="1894" y="1207"/>
              <a:ext cx="664" cy="533"/>
            </a:xfrm>
            <a:custGeom>
              <a:avLst/>
              <a:gdLst/>
              <a:ahLst/>
              <a:cxnLst/>
              <a:rect l="l" t="t" r="r" b="b"/>
              <a:pathLst>
                <a:path w="20405" h="20172" fill="none" extrusionOk="0">
                  <a:moveTo>
                    <a:pt x="7723" y="-1"/>
                  </a:moveTo>
                  <a:cubicBezTo>
                    <a:pt x="13674" y="2278"/>
                    <a:pt x="18315" y="7068"/>
                    <a:pt x="20405" y="13088"/>
                  </a:cubicBezTo>
                </a:path>
                <a:path w="20405" h="20172" extrusionOk="0">
                  <a:moveTo>
                    <a:pt x="7723" y="-1"/>
                  </a:moveTo>
                  <a:cubicBezTo>
                    <a:pt x="13674" y="2278"/>
                    <a:pt x="18315" y="7068"/>
                    <a:pt x="20405" y="13088"/>
                  </a:cubicBezTo>
                  <a:lnTo>
                    <a:pt x="0" y="20172"/>
                  </a:lnTo>
                  <a:lnTo>
                    <a:pt x="7723" y="-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0" name="Google Shape;2490;p198"/>
            <p:cNvSpPr txBox="1"/>
            <p:nvPr/>
          </p:nvSpPr>
          <p:spPr>
            <a:xfrm>
              <a:off x="2242" y="1436"/>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491" name="Google Shape;2491;p198"/>
            <p:cNvSpPr txBox="1"/>
            <p:nvPr/>
          </p:nvSpPr>
          <p:spPr>
            <a:xfrm>
              <a:off x="2018" y="1258"/>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ɛ</a:t>
              </a:r>
              <a:endParaRPr/>
            </a:p>
          </p:txBody>
        </p:sp>
        <p:sp>
          <p:nvSpPr>
            <p:cNvPr id="2492" name="Google Shape;2492;p198"/>
            <p:cNvSpPr txBox="1"/>
            <p:nvPr/>
          </p:nvSpPr>
          <p:spPr>
            <a:xfrm>
              <a:off x="2886" y="1140"/>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493" name="Google Shape;2493;p198"/>
            <p:cNvSpPr txBox="1"/>
            <p:nvPr/>
          </p:nvSpPr>
          <p:spPr>
            <a:xfrm>
              <a:off x="2850" y="1384"/>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grpSp>
      <p:pic>
        <p:nvPicPr>
          <p:cNvPr id="2494" name="Google Shape;2494;p198"/>
          <p:cNvPicPr preferRelativeResize="0"/>
          <p:nvPr/>
        </p:nvPicPr>
        <p:blipFill rotWithShape="1">
          <a:blip r:embed="rId3">
            <a:alphaModFix/>
          </a:blip>
          <a:srcRect/>
          <a:stretch/>
        </p:blipFill>
        <p:spPr>
          <a:xfrm>
            <a:off x="8004187" y="2746037"/>
            <a:ext cx="2849597" cy="15711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3"/>
                                        </p:tgtEl>
                                        <p:attrNameLst>
                                          <p:attrName>style.visibility</p:attrName>
                                        </p:attrNameLst>
                                      </p:cBhvr>
                                      <p:to>
                                        <p:strVal val="visible"/>
                                      </p:to>
                                    </p:set>
                                    <p:animEffect transition="in" filter="fade">
                                      <p:cBhvr>
                                        <p:cTn id="7" dur="1"/>
                                        <p:tgtEl>
                                          <p:spTgt spid="2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199"/>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500" name="Google Shape;2500;p199"/>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Examples</a:t>
            </a:r>
            <a:endParaRPr sz="2563">
              <a:solidFill>
                <a:schemeClr val="dk1"/>
              </a:solidFill>
              <a:latin typeface="Arial"/>
              <a:ea typeface="Arial"/>
              <a:cs typeface="Arial"/>
              <a:sym typeface="Arial"/>
            </a:endParaRPr>
          </a:p>
        </p:txBody>
      </p:sp>
      <p:sp>
        <p:nvSpPr>
          <p:cNvPr id="2501" name="Google Shape;2501;p199"/>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502" name="Google Shape;2502;p199"/>
          <p:cNvGrpSpPr/>
          <p:nvPr/>
        </p:nvGrpSpPr>
        <p:grpSpPr>
          <a:xfrm>
            <a:off x="44973" y="554459"/>
            <a:ext cx="12105503" cy="5997663"/>
            <a:chOff x="162398" y="1274313"/>
            <a:chExt cx="9296400" cy="848867"/>
          </a:xfrm>
        </p:grpSpPr>
        <p:sp>
          <p:nvSpPr>
            <p:cNvPr id="2503" name="Google Shape;2503;p199"/>
            <p:cNvSpPr/>
            <p:nvPr/>
          </p:nvSpPr>
          <p:spPr>
            <a:xfrm>
              <a:off x="162398" y="1276930"/>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504" name="Google Shape;2504;p199"/>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505" name="Google Shape;2505;p199"/>
          <p:cNvSpPr/>
          <p:nvPr/>
        </p:nvSpPr>
        <p:spPr>
          <a:xfrm>
            <a:off x="200025" y="3416300"/>
            <a:ext cx="8685213" cy="960438"/>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chemeClr val="dk1"/>
              </a:buClr>
              <a:buSzPts val="1800"/>
              <a:buFont typeface="Arial"/>
              <a:buNone/>
            </a:pPr>
            <a:endParaRPr sz="1800">
              <a:solidFill>
                <a:schemeClr val="dk1"/>
              </a:solidFill>
              <a:latin typeface="Times"/>
              <a:ea typeface="Times"/>
              <a:cs typeface="Times"/>
              <a:sym typeface="Times"/>
            </a:endParaRPr>
          </a:p>
          <a:p>
            <a:pPr marL="0" marR="0" lvl="0" indent="0" algn="l" rtl="0">
              <a:lnSpc>
                <a:spcPct val="95000"/>
              </a:lnSpc>
              <a:spcBef>
                <a:spcPts val="0"/>
              </a:spcBef>
              <a:spcAft>
                <a:spcPts val="0"/>
              </a:spcAft>
              <a:buClr>
                <a:schemeClr val="dk1"/>
              </a:buClr>
              <a:buSzPts val="1800"/>
              <a:buFont typeface="Arial"/>
              <a:buNone/>
            </a:pPr>
            <a:endParaRPr sz="1800">
              <a:solidFill>
                <a:schemeClr val="dk1"/>
              </a:solidFill>
              <a:latin typeface="Times"/>
              <a:ea typeface="Times"/>
              <a:cs typeface="Times"/>
              <a:sym typeface="Times"/>
            </a:endParaRPr>
          </a:p>
          <a:p>
            <a:pPr marL="0" marR="0" lvl="0" indent="0" algn="l" rtl="0">
              <a:lnSpc>
                <a:spcPct val="95000"/>
              </a:lnSpc>
              <a:spcBef>
                <a:spcPts val="0"/>
              </a:spcBef>
              <a:spcAft>
                <a:spcPts val="0"/>
              </a:spcAft>
              <a:buClr>
                <a:schemeClr val="dk1"/>
              </a:buClr>
              <a:buSzPts val="2400"/>
              <a:buFont typeface="Arial"/>
              <a:buNone/>
            </a:pPr>
            <a:endParaRPr sz="2400">
              <a:solidFill>
                <a:schemeClr val="dk1"/>
              </a:solidFill>
              <a:latin typeface="Times"/>
              <a:ea typeface="Times"/>
              <a:cs typeface="Times"/>
              <a:sym typeface="Times"/>
            </a:endParaRPr>
          </a:p>
        </p:txBody>
      </p:sp>
      <p:sp>
        <p:nvSpPr>
          <p:cNvPr id="2506" name="Google Shape;2506;p199"/>
          <p:cNvSpPr/>
          <p:nvPr/>
        </p:nvSpPr>
        <p:spPr>
          <a:xfrm>
            <a:off x="835025" y="3248025"/>
            <a:ext cx="18415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nvGrpSpPr>
          <p:cNvPr id="2507" name="Google Shape;2507;p199"/>
          <p:cNvGrpSpPr/>
          <p:nvPr/>
        </p:nvGrpSpPr>
        <p:grpSpPr>
          <a:xfrm>
            <a:off x="1670050" y="2493963"/>
            <a:ext cx="3549650" cy="814387"/>
            <a:chOff x="184" y="3434"/>
            <a:chExt cx="2236" cy="513"/>
          </a:xfrm>
        </p:grpSpPr>
        <p:grpSp>
          <p:nvGrpSpPr>
            <p:cNvPr id="2508" name="Google Shape;2508;p199"/>
            <p:cNvGrpSpPr/>
            <p:nvPr/>
          </p:nvGrpSpPr>
          <p:grpSpPr>
            <a:xfrm>
              <a:off x="645" y="3434"/>
              <a:ext cx="1775" cy="513"/>
              <a:chOff x="645" y="3434"/>
              <a:chExt cx="1775" cy="513"/>
            </a:xfrm>
          </p:grpSpPr>
          <p:sp>
            <p:nvSpPr>
              <p:cNvPr id="2509" name="Google Shape;2509;p199"/>
              <p:cNvSpPr/>
              <p:nvPr/>
            </p:nvSpPr>
            <p:spPr>
              <a:xfrm>
                <a:off x="2180" y="3638"/>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nvGrpSpPr>
              <p:cNvPr id="2510" name="Google Shape;2510;p199"/>
              <p:cNvGrpSpPr/>
              <p:nvPr/>
            </p:nvGrpSpPr>
            <p:grpSpPr>
              <a:xfrm>
                <a:off x="1470" y="3620"/>
                <a:ext cx="304" cy="308"/>
                <a:chOff x="1680" y="2016"/>
                <a:chExt cx="304" cy="308"/>
              </a:xfrm>
            </p:grpSpPr>
            <p:sp>
              <p:nvSpPr>
                <p:cNvPr id="2511" name="Google Shape;2511;p199"/>
                <p:cNvSpPr/>
                <p:nvPr/>
              </p:nvSpPr>
              <p:spPr>
                <a:xfrm>
                  <a:off x="1712" y="205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12" name="Google Shape;2512;p199"/>
                <p:cNvSpPr/>
                <p:nvPr/>
              </p:nvSpPr>
              <p:spPr>
                <a:xfrm>
                  <a:off x="1680" y="2016"/>
                  <a:ext cx="304" cy="30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513" name="Google Shape;2513;p199"/>
              <p:cNvSpPr/>
              <p:nvPr/>
            </p:nvSpPr>
            <p:spPr>
              <a:xfrm rot="10800000" flipH="1">
                <a:off x="1747" y="3716"/>
                <a:ext cx="456" cy="196"/>
              </a:xfrm>
              <a:custGeom>
                <a:avLst/>
                <a:gdLst/>
                <a:ahLst/>
                <a:cxnLst/>
                <a:rect l="l" t="t" r="r" b="b"/>
                <a:pathLst>
                  <a:path w="31947" h="21600" fill="none" extrusionOk="0">
                    <a:moveTo>
                      <a:pt x="-1" y="4995"/>
                    </a:moveTo>
                    <a:cubicBezTo>
                      <a:pt x="3879" y="1767"/>
                      <a:pt x="8767" y="0"/>
                      <a:pt x="13815" y="0"/>
                    </a:cubicBezTo>
                    <a:cubicBezTo>
                      <a:pt x="21140" y="0"/>
                      <a:pt x="27966" y="3712"/>
                      <a:pt x="31947" y="9862"/>
                    </a:cubicBezTo>
                  </a:path>
                  <a:path w="31947" h="21600" extrusionOk="0">
                    <a:moveTo>
                      <a:pt x="-1" y="4995"/>
                    </a:moveTo>
                    <a:cubicBezTo>
                      <a:pt x="3879" y="1767"/>
                      <a:pt x="8767" y="0"/>
                      <a:pt x="13815" y="0"/>
                    </a:cubicBezTo>
                    <a:cubicBezTo>
                      <a:pt x="21140" y="0"/>
                      <a:pt x="27966" y="3712"/>
                      <a:pt x="31947" y="9862"/>
                    </a:cubicBezTo>
                    <a:lnTo>
                      <a:pt x="13815" y="21600"/>
                    </a:lnTo>
                    <a:lnTo>
                      <a:pt x="-1" y="4995"/>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4" name="Google Shape;2514;p199"/>
              <p:cNvSpPr/>
              <p:nvPr/>
            </p:nvSpPr>
            <p:spPr>
              <a:xfrm flipH="1">
                <a:off x="1738" y="3618"/>
                <a:ext cx="459" cy="196"/>
              </a:xfrm>
              <a:custGeom>
                <a:avLst/>
                <a:gdLst/>
                <a:ahLst/>
                <a:cxnLst/>
                <a:rect l="l" t="t" r="r" b="b"/>
                <a:pathLst>
                  <a:path w="30601" h="21600" fill="none" extrusionOk="0">
                    <a:moveTo>
                      <a:pt x="-1" y="7433"/>
                    </a:moveTo>
                    <a:cubicBezTo>
                      <a:pt x="4101" y="2711"/>
                      <a:pt x="10049" y="0"/>
                      <a:pt x="16305" y="0"/>
                    </a:cubicBezTo>
                    <a:cubicBezTo>
                      <a:pt x="21570" y="0"/>
                      <a:pt x="26654" y="1923"/>
                      <a:pt x="30601" y="5408"/>
                    </a:cubicBezTo>
                  </a:path>
                  <a:path w="30601" h="21600" extrusionOk="0">
                    <a:moveTo>
                      <a:pt x="-1" y="7433"/>
                    </a:moveTo>
                    <a:cubicBezTo>
                      <a:pt x="4101" y="2711"/>
                      <a:pt x="10049" y="0"/>
                      <a:pt x="16305" y="0"/>
                    </a:cubicBezTo>
                    <a:cubicBezTo>
                      <a:pt x="21570" y="0"/>
                      <a:pt x="26654" y="1923"/>
                      <a:pt x="30601" y="5408"/>
                    </a:cubicBezTo>
                    <a:lnTo>
                      <a:pt x="16305" y="21600"/>
                    </a:lnTo>
                    <a:lnTo>
                      <a:pt x="-1" y="7433"/>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5" name="Google Shape;2515;p199"/>
              <p:cNvSpPr txBox="1"/>
              <p:nvPr/>
            </p:nvSpPr>
            <p:spPr>
              <a:xfrm>
                <a:off x="645" y="3654"/>
                <a:ext cx="515"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Start</a:t>
                </a:r>
                <a:endParaRPr/>
              </a:p>
            </p:txBody>
          </p:sp>
          <p:cxnSp>
            <p:nvCxnSpPr>
              <p:cNvPr id="2516" name="Google Shape;2516;p199"/>
              <p:cNvCxnSpPr/>
              <p:nvPr/>
            </p:nvCxnSpPr>
            <p:spPr>
              <a:xfrm>
                <a:off x="1152" y="3772"/>
                <a:ext cx="320" cy="0"/>
              </a:xfrm>
              <a:prstGeom prst="straightConnector1">
                <a:avLst/>
              </a:prstGeom>
              <a:noFill/>
              <a:ln w="9525" cap="flat" cmpd="sng">
                <a:solidFill>
                  <a:schemeClr val="dk1"/>
                </a:solidFill>
                <a:prstDash val="solid"/>
                <a:round/>
                <a:headEnd type="none" w="med" len="med"/>
                <a:tailEnd type="triangle" w="med" len="med"/>
              </a:ln>
            </p:spPr>
          </p:cxnSp>
          <p:sp>
            <p:nvSpPr>
              <p:cNvPr id="2517" name="Google Shape;2517;p199"/>
              <p:cNvSpPr txBox="1"/>
              <p:nvPr/>
            </p:nvSpPr>
            <p:spPr>
              <a:xfrm>
                <a:off x="1909" y="3434"/>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sp>
            <p:nvSpPr>
              <p:cNvPr id="2518" name="Google Shape;2518;p199"/>
              <p:cNvSpPr txBox="1"/>
              <p:nvPr/>
            </p:nvSpPr>
            <p:spPr>
              <a:xfrm>
                <a:off x="1876" y="3716"/>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grpSp>
        <p:sp>
          <p:nvSpPr>
            <p:cNvPr id="2519" name="Google Shape;2519;p199"/>
            <p:cNvSpPr/>
            <p:nvPr/>
          </p:nvSpPr>
          <p:spPr>
            <a:xfrm>
              <a:off x="184" y="3649"/>
              <a:ext cx="326" cy="224"/>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(c):</a:t>
              </a:r>
              <a:endParaRPr/>
            </a:p>
          </p:txBody>
        </p:sp>
      </p:grpSp>
      <p:sp>
        <p:nvSpPr>
          <p:cNvPr id="2520" name="Google Shape;2520;p199"/>
          <p:cNvSpPr/>
          <p:nvPr/>
        </p:nvSpPr>
        <p:spPr>
          <a:xfrm>
            <a:off x="327025" y="3457575"/>
            <a:ext cx="8607425"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Find an NFA to recognize the language (</a:t>
            </a:r>
            <a:r>
              <a:rPr lang="en-IN" sz="1800" i="1">
                <a:solidFill>
                  <a:schemeClr val="dk1"/>
                </a:solidFill>
                <a:latin typeface="Arial"/>
                <a:ea typeface="Arial"/>
                <a:cs typeface="Arial"/>
                <a:sym typeface="Arial"/>
              </a:rPr>
              <a:t>a</a:t>
            </a:r>
            <a:r>
              <a:rPr lang="en-IN" sz="1800">
                <a:solidFill>
                  <a:schemeClr val="dk1"/>
                </a:solidFill>
                <a:latin typeface="Arial"/>
                <a:ea typeface="Arial"/>
                <a:cs typeface="Arial"/>
                <a:sym typeface="Arial"/>
              </a:rPr>
              <a:t> + </a:t>
            </a:r>
            <a:r>
              <a:rPr lang="en-IN" sz="1800" i="1">
                <a:solidFill>
                  <a:schemeClr val="dk1"/>
                </a:solidFill>
                <a:latin typeface="Arial"/>
                <a:ea typeface="Arial"/>
                <a:cs typeface="Arial"/>
                <a:sym typeface="Arial"/>
              </a:rPr>
              <a:t>ba</a:t>
            </a:r>
            <a:r>
              <a:rPr lang="en-IN" sz="1800">
                <a:solidFill>
                  <a:schemeClr val="dk1"/>
                </a:solidFill>
                <a:latin typeface="Arial"/>
                <a:ea typeface="Arial"/>
                <a:cs typeface="Arial"/>
                <a:sym typeface="Arial"/>
              </a:rPr>
              <a:t>)*</a:t>
            </a:r>
            <a:r>
              <a:rPr lang="en-IN" sz="1800" i="1">
                <a:solidFill>
                  <a:schemeClr val="dk1"/>
                </a:solidFill>
                <a:latin typeface="Arial"/>
                <a:ea typeface="Arial"/>
                <a:cs typeface="Arial"/>
                <a:sym typeface="Arial"/>
              </a:rPr>
              <a:t>bb</a:t>
            </a:r>
            <a:r>
              <a:rPr lang="en-IN" sz="1800">
                <a:solidFill>
                  <a:schemeClr val="dk1"/>
                </a:solidFill>
                <a:latin typeface="Arial"/>
                <a:ea typeface="Arial"/>
                <a:cs typeface="Arial"/>
                <a:sym typeface="Arial"/>
              </a:rPr>
              <a:t>(</a:t>
            </a:r>
            <a:r>
              <a:rPr lang="en-IN" sz="1800" i="1">
                <a:solidFill>
                  <a:schemeClr val="dk1"/>
                </a:solidFill>
                <a:latin typeface="Arial"/>
                <a:ea typeface="Arial"/>
                <a:cs typeface="Arial"/>
                <a:sym typeface="Arial"/>
              </a:rPr>
              <a:t>a</a:t>
            </a:r>
            <a:r>
              <a:rPr lang="en-IN" sz="1800">
                <a:solidFill>
                  <a:schemeClr val="dk1"/>
                </a:solidFill>
                <a:latin typeface="Arial"/>
                <a:ea typeface="Arial"/>
                <a:cs typeface="Arial"/>
                <a:sym typeface="Arial"/>
              </a:rPr>
              <a:t> + </a:t>
            </a:r>
            <a:r>
              <a:rPr lang="en-IN" sz="1800" i="1">
                <a:solidFill>
                  <a:schemeClr val="dk1"/>
                </a:solidFill>
                <a:latin typeface="Arial"/>
                <a:ea typeface="Arial"/>
                <a:cs typeface="Arial"/>
                <a:sym typeface="Arial"/>
              </a:rPr>
              <a:t>ab</a:t>
            </a:r>
            <a:r>
              <a:rPr lang="en-IN" sz="1800">
                <a:solidFill>
                  <a:schemeClr val="dk1"/>
                </a:solidFill>
                <a:latin typeface="Arial"/>
                <a:ea typeface="Arial"/>
                <a:cs typeface="Arial"/>
                <a:sym typeface="Arial"/>
              </a:rPr>
              <a:t>)*. </a:t>
            </a:r>
            <a:endParaRPr/>
          </a:p>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nvGrpSpPr>
          <p:cNvPr id="2521" name="Google Shape;2521;p199"/>
          <p:cNvGrpSpPr/>
          <p:nvPr/>
        </p:nvGrpSpPr>
        <p:grpSpPr>
          <a:xfrm>
            <a:off x="714376" y="4402931"/>
            <a:ext cx="4984750" cy="1597025"/>
            <a:chOff x="224" y="3037"/>
            <a:chExt cx="3140" cy="1006"/>
          </a:xfrm>
        </p:grpSpPr>
        <p:sp>
          <p:nvSpPr>
            <p:cNvPr id="2522" name="Google Shape;2522;p199"/>
            <p:cNvSpPr/>
            <p:nvPr/>
          </p:nvSpPr>
          <p:spPr>
            <a:xfrm>
              <a:off x="224" y="3037"/>
              <a:ext cx="862" cy="224"/>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chemeClr val="dk1"/>
                </a:buClr>
                <a:buSzPts val="1800"/>
                <a:buFont typeface="Arial"/>
                <a:buNone/>
              </a:pPr>
              <a:r>
                <a:rPr lang="en-IN" sz="1800" b="1" i="1">
                  <a:solidFill>
                    <a:schemeClr val="dk1"/>
                  </a:solidFill>
                  <a:latin typeface="Arial"/>
                  <a:ea typeface="Arial"/>
                  <a:cs typeface="Arial"/>
                  <a:sym typeface="Arial"/>
                </a:rPr>
                <a:t>A solution</a:t>
              </a:r>
              <a:r>
                <a:rPr lang="en-IN" sz="1800">
                  <a:solidFill>
                    <a:schemeClr val="dk1"/>
                  </a:solidFill>
                  <a:latin typeface="Arial"/>
                  <a:ea typeface="Arial"/>
                  <a:cs typeface="Arial"/>
                  <a:sym typeface="Arial"/>
                </a:rPr>
                <a:t>:</a:t>
              </a:r>
              <a:endParaRPr/>
            </a:p>
          </p:txBody>
        </p:sp>
        <p:grpSp>
          <p:nvGrpSpPr>
            <p:cNvPr id="2523" name="Google Shape;2523;p199"/>
            <p:cNvGrpSpPr/>
            <p:nvPr/>
          </p:nvGrpSpPr>
          <p:grpSpPr>
            <a:xfrm>
              <a:off x="714" y="3065"/>
              <a:ext cx="2650" cy="978"/>
              <a:chOff x="714" y="3065"/>
              <a:chExt cx="2650" cy="978"/>
            </a:xfrm>
          </p:grpSpPr>
          <p:sp>
            <p:nvSpPr>
              <p:cNvPr id="2524" name="Google Shape;2524;p199"/>
              <p:cNvSpPr/>
              <p:nvPr/>
            </p:nvSpPr>
            <p:spPr>
              <a:xfrm>
                <a:off x="1542" y="3348"/>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25" name="Google Shape;2525;p199"/>
              <p:cNvSpPr/>
              <p:nvPr/>
            </p:nvSpPr>
            <p:spPr>
              <a:xfrm>
                <a:off x="2186" y="3349"/>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nvGrpSpPr>
              <p:cNvPr id="2526" name="Google Shape;2526;p199"/>
              <p:cNvGrpSpPr/>
              <p:nvPr/>
            </p:nvGrpSpPr>
            <p:grpSpPr>
              <a:xfrm>
                <a:off x="2838" y="3309"/>
                <a:ext cx="304" cy="308"/>
                <a:chOff x="1680" y="2016"/>
                <a:chExt cx="304" cy="308"/>
              </a:xfrm>
            </p:grpSpPr>
            <p:sp>
              <p:nvSpPr>
                <p:cNvPr id="2527" name="Google Shape;2527;p199"/>
                <p:cNvSpPr/>
                <p:nvPr/>
              </p:nvSpPr>
              <p:spPr>
                <a:xfrm>
                  <a:off x="1712" y="205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28" name="Google Shape;2528;p199"/>
                <p:cNvSpPr/>
                <p:nvPr/>
              </p:nvSpPr>
              <p:spPr>
                <a:xfrm>
                  <a:off x="1680" y="2016"/>
                  <a:ext cx="304" cy="30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529" name="Google Shape;2529;p199"/>
              <p:cNvSpPr txBox="1"/>
              <p:nvPr/>
            </p:nvSpPr>
            <p:spPr>
              <a:xfrm>
                <a:off x="714" y="3355"/>
                <a:ext cx="532"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Start</a:t>
                </a:r>
                <a:endParaRPr/>
              </a:p>
            </p:txBody>
          </p:sp>
          <p:cxnSp>
            <p:nvCxnSpPr>
              <p:cNvPr id="2530" name="Google Shape;2530;p199"/>
              <p:cNvCxnSpPr/>
              <p:nvPr/>
            </p:nvCxnSpPr>
            <p:spPr>
              <a:xfrm>
                <a:off x="1218" y="3473"/>
                <a:ext cx="320" cy="0"/>
              </a:xfrm>
              <a:prstGeom prst="straightConnector1">
                <a:avLst/>
              </a:prstGeom>
              <a:noFill/>
              <a:ln w="9525" cap="flat" cmpd="sng">
                <a:solidFill>
                  <a:schemeClr val="dk1"/>
                </a:solidFill>
                <a:prstDash val="solid"/>
                <a:round/>
                <a:headEnd type="none" w="med" len="med"/>
                <a:tailEnd type="triangle" w="med" len="med"/>
              </a:ln>
            </p:spPr>
          </p:cxnSp>
          <p:sp>
            <p:nvSpPr>
              <p:cNvPr id="2531" name="Google Shape;2531;p199"/>
              <p:cNvSpPr txBox="1"/>
              <p:nvPr/>
            </p:nvSpPr>
            <p:spPr>
              <a:xfrm>
                <a:off x="1704" y="3065"/>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532" name="Google Shape;2532;p199"/>
              <p:cNvSpPr/>
              <p:nvPr/>
            </p:nvSpPr>
            <p:spPr>
              <a:xfrm rot="5400000" flipH="1">
                <a:off x="1551" y="3164"/>
                <a:ext cx="197" cy="190"/>
              </a:xfrm>
              <a:custGeom>
                <a:avLst/>
                <a:gdLst/>
                <a:ahLst/>
                <a:cxnLst/>
                <a:rect l="l" t="t" r="r" b="b"/>
                <a:pathLst>
                  <a:path w="41015" h="43200" fill="none" extrusionOk="0">
                    <a:moveTo>
                      <a:pt x="861" y="10539"/>
                    </a:moveTo>
                    <a:cubicBezTo>
                      <a:pt x="4757" y="4003"/>
                      <a:pt x="11805" y="0"/>
                      <a:pt x="19415" y="0"/>
                    </a:cubicBezTo>
                    <a:cubicBezTo>
                      <a:pt x="31344" y="0"/>
                      <a:pt x="41015" y="9670"/>
                      <a:pt x="41015" y="21600"/>
                    </a:cubicBezTo>
                    <a:cubicBezTo>
                      <a:pt x="41015" y="33529"/>
                      <a:pt x="31344" y="43200"/>
                      <a:pt x="19415" y="43200"/>
                    </a:cubicBezTo>
                    <a:cubicBezTo>
                      <a:pt x="11155" y="43200"/>
                      <a:pt x="3618" y="38489"/>
                      <a:pt x="-2" y="31064"/>
                    </a:cubicBezTo>
                  </a:path>
                  <a:path w="41015" h="43200" extrusionOk="0">
                    <a:moveTo>
                      <a:pt x="861" y="10539"/>
                    </a:moveTo>
                    <a:cubicBezTo>
                      <a:pt x="4757" y="4003"/>
                      <a:pt x="11805" y="0"/>
                      <a:pt x="19415" y="0"/>
                    </a:cubicBezTo>
                    <a:cubicBezTo>
                      <a:pt x="31344" y="0"/>
                      <a:pt x="41015" y="9670"/>
                      <a:pt x="41015" y="21600"/>
                    </a:cubicBezTo>
                    <a:cubicBezTo>
                      <a:pt x="41015" y="33529"/>
                      <a:pt x="31344" y="43200"/>
                      <a:pt x="19415" y="43200"/>
                    </a:cubicBezTo>
                    <a:cubicBezTo>
                      <a:pt x="11155" y="43200"/>
                      <a:pt x="3618" y="38489"/>
                      <a:pt x="-2" y="31064"/>
                    </a:cubicBezTo>
                    <a:lnTo>
                      <a:pt x="19415" y="21600"/>
                    </a:lnTo>
                    <a:lnTo>
                      <a:pt x="861" y="10539"/>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3" name="Google Shape;2533;p199"/>
              <p:cNvSpPr txBox="1"/>
              <p:nvPr/>
            </p:nvSpPr>
            <p:spPr>
              <a:xfrm>
                <a:off x="1902" y="3275"/>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sp>
            <p:nvSpPr>
              <p:cNvPr id="2534" name="Google Shape;2534;p199"/>
              <p:cNvSpPr txBox="1"/>
              <p:nvPr/>
            </p:nvSpPr>
            <p:spPr>
              <a:xfrm>
                <a:off x="3092" y="3087"/>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535" name="Google Shape;2535;p199"/>
              <p:cNvSpPr txBox="1"/>
              <p:nvPr/>
            </p:nvSpPr>
            <p:spPr>
              <a:xfrm>
                <a:off x="2510" y="3269"/>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cxnSp>
            <p:nvCxnSpPr>
              <p:cNvPr id="2536" name="Google Shape;2536;p199"/>
              <p:cNvCxnSpPr/>
              <p:nvPr/>
            </p:nvCxnSpPr>
            <p:spPr>
              <a:xfrm>
                <a:off x="1782" y="3469"/>
                <a:ext cx="400" cy="0"/>
              </a:xfrm>
              <a:prstGeom prst="straightConnector1">
                <a:avLst/>
              </a:prstGeom>
              <a:noFill/>
              <a:ln w="9525" cap="flat" cmpd="sng">
                <a:solidFill>
                  <a:schemeClr val="dk1"/>
                </a:solidFill>
                <a:prstDash val="solid"/>
                <a:round/>
                <a:headEnd type="none" w="med" len="med"/>
                <a:tailEnd type="triangle" w="med" len="med"/>
              </a:ln>
            </p:spPr>
          </p:cxnSp>
          <p:cxnSp>
            <p:nvCxnSpPr>
              <p:cNvPr id="2537" name="Google Shape;2537;p199"/>
              <p:cNvCxnSpPr/>
              <p:nvPr/>
            </p:nvCxnSpPr>
            <p:spPr>
              <a:xfrm>
                <a:off x="2430" y="3465"/>
                <a:ext cx="408" cy="0"/>
              </a:xfrm>
              <a:prstGeom prst="straightConnector1">
                <a:avLst/>
              </a:prstGeom>
              <a:noFill/>
              <a:ln w="9525" cap="flat" cmpd="sng">
                <a:solidFill>
                  <a:schemeClr val="dk1"/>
                </a:solidFill>
                <a:prstDash val="solid"/>
                <a:round/>
                <a:headEnd type="none" w="med" len="med"/>
                <a:tailEnd type="triangle" w="med" len="med"/>
              </a:ln>
            </p:spPr>
          </p:cxnSp>
          <p:sp>
            <p:nvSpPr>
              <p:cNvPr id="2538" name="Google Shape;2538;p199"/>
              <p:cNvSpPr/>
              <p:nvPr/>
            </p:nvSpPr>
            <p:spPr>
              <a:xfrm rot="5400000" flipH="1">
                <a:off x="2893" y="3126"/>
                <a:ext cx="197" cy="190"/>
              </a:xfrm>
              <a:custGeom>
                <a:avLst/>
                <a:gdLst/>
                <a:ahLst/>
                <a:cxnLst/>
                <a:rect l="l" t="t" r="r" b="b"/>
                <a:pathLst>
                  <a:path w="41015" h="43200" fill="none" extrusionOk="0">
                    <a:moveTo>
                      <a:pt x="861" y="10539"/>
                    </a:moveTo>
                    <a:cubicBezTo>
                      <a:pt x="4757" y="4003"/>
                      <a:pt x="11805" y="0"/>
                      <a:pt x="19415" y="0"/>
                    </a:cubicBezTo>
                    <a:cubicBezTo>
                      <a:pt x="31344" y="0"/>
                      <a:pt x="41015" y="9670"/>
                      <a:pt x="41015" y="21600"/>
                    </a:cubicBezTo>
                    <a:cubicBezTo>
                      <a:pt x="41015" y="33529"/>
                      <a:pt x="31344" y="43200"/>
                      <a:pt x="19415" y="43200"/>
                    </a:cubicBezTo>
                    <a:cubicBezTo>
                      <a:pt x="11155" y="43200"/>
                      <a:pt x="3618" y="38489"/>
                      <a:pt x="-2" y="31064"/>
                    </a:cubicBezTo>
                  </a:path>
                  <a:path w="41015" h="43200" extrusionOk="0">
                    <a:moveTo>
                      <a:pt x="861" y="10539"/>
                    </a:moveTo>
                    <a:cubicBezTo>
                      <a:pt x="4757" y="4003"/>
                      <a:pt x="11805" y="0"/>
                      <a:pt x="19415" y="0"/>
                    </a:cubicBezTo>
                    <a:cubicBezTo>
                      <a:pt x="31344" y="0"/>
                      <a:pt x="41015" y="9670"/>
                      <a:pt x="41015" y="21600"/>
                    </a:cubicBezTo>
                    <a:cubicBezTo>
                      <a:pt x="41015" y="33529"/>
                      <a:pt x="31344" y="43200"/>
                      <a:pt x="19415" y="43200"/>
                    </a:cubicBezTo>
                    <a:cubicBezTo>
                      <a:pt x="11155" y="43200"/>
                      <a:pt x="3618" y="38489"/>
                      <a:pt x="-2" y="31064"/>
                    </a:cubicBezTo>
                    <a:lnTo>
                      <a:pt x="19415" y="21600"/>
                    </a:lnTo>
                    <a:lnTo>
                      <a:pt x="861" y="10539"/>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9" name="Google Shape;2539;p199"/>
              <p:cNvSpPr/>
              <p:nvPr/>
            </p:nvSpPr>
            <p:spPr>
              <a:xfrm>
                <a:off x="1694" y="3765"/>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40" name="Google Shape;2540;p199"/>
              <p:cNvSpPr/>
              <p:nvPr/>
            </p:nvSpPr>
            <p:spPr>
              <a:xfrm>
                <a:off x="1616" y="3522"/>
                <a:ext cx="256" cy="256"/>
              </a:xfrm>
              <a:custGeom>
                <a:avLst/>
                <a:gdLst/>
                <a:ahLst/>
                <a:cxnLst/>
                <a:rect l="l" t="t" r="r" b="b"/>
                <a:pathLst>
                  <a:path w="21600" h="18381" fill="none" extrusionOk="0">
                    <a:moveTo>
                      <a:pt x="12799" y="-2"/>
                    </a:moveTo>
                    <a:cubicBezTo>
                      <a:pt x="18332" y="4069"/>
                      <a:pt x="21600" y="10528"/>
                      <a:pt x="21600" y="17398"/>
                    </a:cubicBezTo>
                    <a:cubicBezTo>
                      <a:pt x="21600" y="17725"/>
                      <a:pt x="21592" y="18053"/>
                      <a:pt x="21577" y="18381"/>
                    </a:cubicBezTo>
                  </a:path>
                  <a:path w="21600" h="18381" extrusionOk="0">
                    <a:moveTo>
                      <a:pt x="12799" y="-2"/>
                    </a:moveTo>
                    <a:cubicBezTo>
                      <a:pt x="18332" y="4069"/>
                      <a:pt x="21600" y="10528"/>
                      <a:pt x="21600" y="17398"/>
                    </a:cubicBezTo>
                    <a:cubicBezTo>
                      <a:pt x="21600" y="17725"/>
                      <a:pt x="21592" y="18053"/>
                      <a:pt x="21577" y="18381"/>
                    </a:cubicBezTo>
                    <a:lnTo>
                      <a:pt x="0" y="17398"/>
                    </a:lnTo>
                    <a:lnTo>
                      <a:pt x="12799" y="-2"/>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1" name="Google Shape;2541;p199"/>
              <p:cNvSpPr/>
              <p:nvPr/>
            </p:nvSpPr>
            <p:spPr>
              <a:xfrm rot="10800000">
                <a:off x="1598" y="3572"/>
                <a:ext cx="256" cy="260"/>
              </a:xfrm>
              <a:custGeom>
                <a:avLst/>
                <a:gdLst/>
                <a:ahLst/>
                <a:cxnLst/>
                <a:rect l="l" t="t" r="r" b="b"/>
                <a:pathLst>
                  <a:path w="21600" h="18666" fill="none" extrusionOk="0">
                    <a:moveTo>
                      <a:pt x="12799" y="-2"/>
                    </a:moveTo>
                    <a:cubicBezTo>
                      <a:pt x="18332" y="4069"/>
                      <a:pt x="21600" y="10528"/>
                      <a:pt x="21600" y="17398"/>
                    </a:cubicBezTo>
                    <a:cubicBezTo>
                      <a:pt x="21600" y="17820"/>
                      <a:pt x="21587" y="18243"/>
                      <a:pt x="21562" y="18666"/>
                    </a:cubicBezTo>
                  </a:path>
                  <a:path w="21600" h="18666" extrusionOk="0">
                    <a:moveTo>
                      <a:pt x="12799" y="-2"/>
                    </a:moveTo>
                    <a:cubicBezTo>
                      <a:pt x="18332" y="4069"/>
                      <a:pt x="21600" y="10528"/>
                      <a:pt x="21600" y="17398"/>
                    </a:cubicBezTo>
                    <a:cubicBezTo>
                      <a:pt x="21600" y="17820"/>
                      <a:pt x="21587" y="18243"/>
                      <a:pt x="21562" y="18666"/>
                    </a:cubicBezTo>
                    <a:lnTo>
                      <a:pt x="0" y="17398"/>
                    </a:lnTo>
                    <a:lnTo>
                      <a:pt x="12799" y="-2"/>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2" name="Google Shape;2542;p199"/>
              <p:cNvSpPr txBox="1"/>
              <p:nvPr/>
            </p:nvSpPr>
            <p:spPr>
              <a:xfrm>
                <a:off x="1824" y="3511"/>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sp>
            <p:nvSpPr>
              <p:cNvPr id="2543" name="Google Shape;2543;p199"/>
              <p:cNvSpPr txBox="1"/>
              <p:nvPr/>
            </p:nvSpPr>
            <p:spPr>
              <a:xfrm>
                <a:off x="1474" y="3645"/>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544" name="Google Shape;2544;p199"/>
              <p:cNvSpPr/>
              <p:nvPr/>
            </p:nvSpPr>
            <p:spPr>
              <a:xfrm>
                <a:off x="3048" y="3803"/>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45" name="Google Shape;2545;p199"/>
              <p:cNvSpPr/>
              <p:nvPr/>
            </p:nvSpPr>
            <p:spPr>
              <a:xfrm>
                <a:off x="2970" y="3557"/>
                <a:ext cx="256" cy="259"/>
              </a:xfrm>
              <a:custGeom>
                <a:avLst/>
                <a:gdLst/>
                <a:ahLst/>
                <a:cxnLst/>
                <a:rect l="l" t="t" r="r" b="b"/>
                <a:pathLst>
                  <a:path w="21600" h="18627" fill="none" extrusionOk="0">
                    <a:moveTo>
                      <a:pt x="12459" y="-1"/>
                    </a:moveTo>
                    <a:cubicBezTo>
                      <a:pt x="18191" y="4047"/>
                      <a:pt x="21600" y="10626"/>
                      <a:pt x="21600" y="17644"/>
                    </a:cubicBezTo>
                    <a:cubicBezTo>
                      <a:pt x="21600" y="17971"/>
                      <a:pt x="21592" y="18299"/>
                      <a:pt x="21577" y="18627"/>
                    </a:cubicBezTo>
                  </a:path>
                  <a:path w="21600" h="18627" extrusionOk="0">
                    <a:moveTo>
                      <a:pt x="12459" y="-1"/>
                    </a:moveTo>
                    <a:cubicBezTo>
                      <a:pt x="18191" y="4047"/>
                      <a:pt x="21600" y="10626"/>
                      <a:pt x="21600" y="17644"/>
                    </a:cubicBezTo>
                    <a:cubicBezTo>
                      <a:pt x="21600" y="17971"/>
                      <a:pt x="21592" y="18299"/>
                      <a:pt x="21577" y="18627"/>
                    </a:cubicBezTo>
                    <a:lnTo>
                      <a:pt x="0" y="17644"/>
                    </a:lnTo>
                    <a:lnTo>
                      <a:pt x="12459" y="-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6" name="Google Shape;2546;p199"/>
              <p:cNvSpPr/>
              <p:nvPr/>
            </p:nvSpPr>
            <p:spPr>
              <a:xfrm rot="10800000">
                <a:off x="2952" y="3610"/>
                <a:ext cx="256" cy="260"/>
              </a:xfrm>
              <a:custGeom>
                <a:avLst/>
                <a:gdLst/>
                <a:ahLst/>
                <a:cxnLst/>
                <a:rect l="l" t="t" r="r" b="b"/>
                <a:pathLst>
                  <a:path w="21600" h="18666" fill="none" extrusionOk="0">
                    <a:moveTo>
                      <a:pt x="12799" y="-2"/>
                    </a:moveTo>
                    <a:cubicBezTo>
                      <a:pt x="18332" y="4069"/>
                      <a:pt x="21600" y="10528"/>
                      <a:pt x="21600" y="17398"/>
                    </a:cubicBezTo>
                    <a:cubicBezTo>
                      <a:pt x="21600" y="17820"/>
                      <a:pt x="21587" y="18243"/>
                      <a:pt x="21562" y="18666"/>
                    </a:cubicBezTo>
                  </a:path>
                  <a:path w="21600" h="18666" extrusionOk="0">
                    <a:moveTo>
                      <a:pt x="12799" y="-2"/>
                    </a:moveTo>
                    <a:cubicBezTo>
                      <a:pt x="18332" y="4069"/>
                      <a:pt x="21600" y="10528"/>
                      <a:pt x="21600" y="17398"/>
                    </a:cubicBezTo>
                    <a:cubicBezTo>
                      <a:pt x="21600" y="17820"/>
                      <a:pt x="21587" y="18243"/>
                      <a:pt x="21562" y="18666"/>
                    </a:cubicBezTo>
                    <a:lnTo>
                      <a:pt x="0" y="17398"/>
                    </a:lnTo>
                    <a:lnTo>
                      <a:pt x="12799" y="-2"/>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7" name="Google Shape;2547;p199"/>
              <p:cNvSpPr txBox="1"/>
              <p:nvPr/>
            </p:nvSpPr>
            <p:spPr>
              <a:xfrm>
                <a:off x="3178" y="3549"/>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
            <p:nvSpPr>
              <p:cNvPr id="2548" name="Google Shape;2548;p199"/>
              <p:cNvSpPr txBox="1"/>
              <p:nvPr/>
            </p:nvSpPr>
            <p:spPr>
              <a:xfrm>
                <a:off x="2828" y="3683"/>
                <a:ext cx="18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sz="1800">
                  <a:solidFill>
                    <a:schemeClr val="dk1"/>
                  </a:solidFill>
                  <a:latin typeface="Arial"/>
                  <a:ea typeface="Arial"/>
                  <a:cs typeface="Arial"/>
                  <a:sym typeface="Arial"/>
                </a:endParaRPr>
              </a:p>
            </p:txBody>
          </p:sp>
        </p:grpSp>
      </p:grpSp>
      <p:grpSp>
        <p:nvGrpSpPr>
          <p:cNvPr id="2549" name="Google Shape;2549;p199"/>
          <p:cNvGrpSpPr/>
          <p:nvPr/>
        </p:nvGrpSpPr>
        <p:grpSpPr>
          <a:xfrm>
            <a:off x="464695" y="872332"/>
            <a:ext cx="3667567" cy="381000"/>
            <a:chOff x="240" y="1168"/>
            <a:chExt cx="2152" cy="240"/>
          </a:xfrm>
        </p:grpSpPr>
        <p:grpSp>
          <p:nvGrpSpPr>
            <p:cNvPr id="2550" name="Google Shape;2550;p199"/>
            <p:cNvGrpSpPr/>
            <p:nvPr/>
          </p:nvGrpSpPr>
          <p:grpSpPr>
            <a:xfrm>
              <a:off x="1263" y="1168"/>
              <a:ext cx="1129" cy="240"/>
              <a:chOff x="287" y="2871"/>
              <a:chExt cx="1129" cy="240"/>
            </a:xfrm>
          </p:grpSpPr>
          <p:sp>
            <p:nvSpPr>
              <p:cNvPr id="2551" name="Google Shape;2551;p199"/>
              <p:cNvSpPr/>
              <p:nvPr/>
            </p:nvSpPr>
            <p:spPr>
              <a:xfrm>
                <a:off x="1176" y="2871"/>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52" name="Google Shape;2552;p199"/>
              <p:cNvSpPr txBox="1"/>
              <p:nvPr/>
            </p:nvSpPr>
            <p:spPr>
              <a:xfrm>
                <a:off x="287" y="2874"/>
                <a:ext cx="577"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Start</a:t>
                </a:r>
                <a:endParaRPr/>
              </a:p>
            </p:txBody>
          </p:sp>
          <p:cxnSp>
            <p:nvCxnSpPr>
              <p:cNvPr id="2553" name="Google Shape;2553;p199"/>
              <p:cNvCxnSpPr/>
              <p:nvPr/>
            </p:nvCxnSpPr>
            <p:spPr>
              <a:xfrm>
                <a:off x="856" y="2992"/>
                <a:ext cx="320" cy="0"/>
              </a:xfrm>
              <a:prstGeom prst="straightConnector1">
                <a:avLst/>
              </a:prstGeom>
              <a:noFill/>
              <a:ln w="9525" cap="flat" cmpd="sng">
                <a:solidFill>
                  <a:schemeClr val="dk1"/>
                </a:solidFill>
                <a:prstDash val="solid"/>
                <a:round/>
                <a:headEnd type="none" w="med" len="med"/>
                <a:tailEnd type="triangle" w="med" len="med"/>
              </a:ln>
            </p:spPr>
          </p:cxnSp>
        </p:grpSp>
        <p:sp>
          <p:nvSpPr>
            <p:cNvPr id="2554" name="Google Shape;2554;p199"/>
            <p:cNvSpPr/>
            <p:nvPr/>
          </p:nvSpPr>
          <p:spPr>
            <a:xfrm>
              <a:off x="240" y="1168"/>
              <a:ext cx="1078" cy="224"/>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chemeClr val="dk1"/>
                </a:buClr>
                <a:buSzPts val="1800"/>
                <a:buFont typeface="Arial"/>
                <a:buNone/>
              </a:pPr>
              <a:r>
                <a:rPr lang="en-IN" sz="1800" b="1" i="1">
                  <a:solidFill>
                    <a:schemeClr val="dk1"/>
                  </a:solidFill>
                  <a:latin typeface="Arial"/>
                  <a:ea typeface="Arial"/>
                  <a:cs typeface="Arial"/>
                  <a:sym typeface="Arial"/>
                </a:rPr>
                <a:t>Solutions</a:t>
              </a:r>
              <a:r>
                <a:rPr lang="en-IN" sz="1800">
                  <a:solidFill>
                    <a:schemeClr val="dk1"/>
                  </a:solidFill>
                  <a:latin typeface="Arial"/>
                  <a:ea typeface="Arial"/>
                  <a:cs typeface="Arial"/>
                  <a:sym typeface="Arial"/>
                </a:rPr>
                <a:t>: (a):</a:t>
              </a:r>
              <a:endParaRPr/>
            </a:p>
          </p:txBody>
        </p:sp>
      </p:grpSp>
      <p:grpSp>
        <p:nvGrpSpPr>
          <p:cNvPr id="2555" name="Google Shape;2555;p199"/>
          <p:cNvGrpSpPr/>
          <p:nvPr/>
        </p:nvGrpSpPr>
        <p:grpSpPr>
          <a:xfrm>
            <a:off x="1697038" y="1722438"/>
            <a:ext cx="2552700" cy="488950"/>
            <a:chOff x="176" y="3052"/>
            <a:chExt cx="1608" cy="308"/>
          </a:xfrm>
        </p:grpSpPr>
        <p:grpSp>
          <p:nvGrpSpPr>
            <p:cNvPr id="2556" name="Google Shape;2556;p199"/>
            <p:cNvGrpSpPr/>
            <p:nvPr/>
          </p:nvGrpSpPr>
          <p:grpSpPr>
            <a:xfrm>
              <a:off x="645" y="3052"/>
              <a:ext cx="1139" cy="308"/>
              <a:chOff x="1125" y="2628"/>
              <a:chExt cx="1139" cy="308"/>
            </a:xfrm>
          </p:grpSpPr>
          <p:grpSp>
            <p:nvGrpSpPr>
              <p:cNvPr id="2557" name="Google Shape;2557;p199"/>
              <p:cNvGrpSpPr/>
              <p:nvPr/>
            </p:nvGrpSpPr>
            <p:grpSpPr>
              <a:xfrm>
                <a:off x="1960" y="2628"/>
                <a:ext cx="304" cy="308"/>
                <a:chOff x="1680" y="2016"/>
                <a:chExt cx="304" cy="308"/>
              </a:xfrm>
            </p:grpSpPr>
            <p:sp>
              <p:nvSpPr>
                <p:cNvPr id="2558" name="Google Shape;2558;p199"/>
                <p:cNvSpPr/>
                <p:nvPr/>
              </p:nvSpPr>
              <p:spPr>
                <a:xfrm>
                  <a:off x="1712" y="205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59" name="Google Shape;2559;p199"/>
                <p:cNvSpPr/>
                <p:nvPr/>
              </p:nvSpPr>
              <p:spPr>
                <a:xfrm>
                  <a:off x="1680" y="2016"/>
                  <a:ext cx="304" cy="30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560" name="Google Shape;2560;p199"/>
              <p:cNvSpPr txBox="1"/>
              <p:nvPr/>
            </p:nvSpPr>
            <p:spPr>
              <a:xfrm>
                <a:off x="1125" y="2674"/>
                <a:ext cx="515"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Start</a:t>
                </a:r>
                <a:endParaRPr/>
              </a:p>
            </p:txBody>
          </p:sp>
          <p:cxnSp>
            <p:nvCxnSpPr>
              <p:cNvPr id="2561" name="Google Shape;2561;p199"/>
              <p:cNvCxnSpPr/>
              <p:nvPr/>
            </p:nvCxnSpPr>
            <p:spPr>
              <a:xfrm>
                <a:off x="1632" y="2792"/>
                <a:ext cx="320" cy="0"/>
              </a:xfrm>
              <a:prstGeom prst="straightConnector1">
                <a:avLst/>
              </a:prstGeom>
              <a:noFill/>
              <a:ln w="9525" cap="flat" cmpd="sng">
                <a:solidFill>
                  <a:schemeClr val="dk1"/>
                </a:solidFill>
                <a:prstDash val="solid"/>
                <a:round/>
                <a:headEnd type="none" w="med" len="med"/>
                <a:tailEnd type="triangle" w="med" len="med"/>
              </a:ln>
            </p:spPr>
          </p:cxnSp>
        </p:grpSp>
        <p:sp>
          <p:nvSpPr>
            <p:cNvPr id="2562" name="Google Shape;2562;p199"/>
            <p:cNvSpPr/>
            <p:nvPr/>
          </p:nvSpPr>
          <p:spPr>
            <a:xfrm>
              <a:off x="176" y="3095"/>
              <a:ext cx="324" cy="222"/>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(b):</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5">
                                            <p:txEl>
                                              <p:pRg st="0" end="0"/>
                                            </p:txEl>
                                          </p:spTgt>
                                        </p:tgtEl>
                                        <p:attrNameLst>
                                          <p:attrName>style.visibility</p:attrName>
                                        </p:attrNameLst>
                                      </p:cBhvr>
                                      <p:to>
                                        <p:strVal val="visible"/>
                                      </p:to>
                                    </p:set>
                                    <p:animEffect transition="in" filter="fade">
                                      <p:cBhvr>
                                        <p:cTn id="7" dur="1"/>
                                        <p:tgtEl>
                                          <p:spTgt spid="25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05">
                                            <p:txEl>
                                              <p:pRg st="1" end="1"/>
                                            </p:txEl>
                                          </p:spTgt>
                                        </p:tgtEl>
                                        <p:attrNameLst>
                                          <p:attrName>style.visibility</p:attrName>
                                        </p:attrNameLst>
                                      </p:cBhvr>
                                      <p:to>
                                        <p:strVal val="visible"/>
                                      </p:to>
                                    </p:set>
                                    <p:animEffect transition="in" filter="fade">
                                      <p:cBhvr>
                                        <p:cTn id="12" dur="1"/>
                                        <p:tgtEl>
                                          <p:spTgt spid="25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05">
                                            <p:txEl>
                                              <p:pRg st="2" end="2"/>
                                            </p:txEl>
                                          </p:spTgt>
                                        </p:tgtEl>
                                        <p:attrNameLst>
                                          <p:attrName>style.visibility</p:attrName>
                                        </p:attrNameLst>
                                      </p:cBhvr>
                                      <p:to>
                                        <p:strVal val="visible"/>
                                      </p:to>
                                    </p:set>
                                    <p:animEffect transition="in" filter="fade">
                                      <p:cBhvr>
                                        <p:cTn id="17" dur="1"/>
                                        <p:tgtEl>
                                          <p:spTgt spid="25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6"/>
                                        </p:tgtEl>
                                        <p:attrNameLst>
                                          <p:attrName>style.visibility</p:attrName>
                                        </p:attrNameLst>
                                      </p:cBhvr>
                                      <p:to>
                                        <p:strVal val="visible"/>
                                      </p:to>
                                    </p:set>
                                    <p:animEffect transition="in" filter="fade">
                                      <p:cBhvr>
                                        <p:cTn id="22" dur="1"/>
                                        <p:tgtEl>
                                          <p:spTgt spid="25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07"/>
                                        </p:tgtEl>
                                        <p:attrNameLst>
                                          <p:attrName>style.visibility</p:attrName>
                                        </p:attrNameLst>
                                      </p:cBhvr>
                                      <p:to>
                                        <p:strVal val="visible"/>
                                      </p:to>
                                    </p:set>
                                    <p:animEffect transition="in" filter="fade">
                                      <p:cBhvr>
                                        <p:cTn id="27" dur="1"/>
                                        <p:tgtEl>
                                          <p:spTgt spid="250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20"/>
                                        </p:tgtEl>
                                        <p:attrNameLst>
                                          <p:attrName>style.visibility</p:attrName>
                                        </p:attrNameLst>
                                      </p:cBhvr>
                                      <p:to>
                                        <p:strVal val="visible"/>
                                      </p:to>
                                    </p:set>
                                    <p:animEffect transition="in" filter="fade">
                                      <p:cBhvr>
                                        <p:cTn id="32" dur="1"/>
                                        <p:tgtEl>
                                          <p:spTgt spid="25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21"/>
                                        </p:tgtEl>
                                        <p:attrNameLst>
                                          <p:attrName>style.visibility</p:attrName>
                                        </p:attrNameLst>
                                      </p:cBhvr>
                                      <p:to>
                                        <p:strVal val="visible"/>
                                      </p:to>
                                    </p:set>
                                    <p:animEffect transition="in" filter="fade">
                                      <p:cBhvr>
                                        <p:cTn id="37" dur="1"/>
                                        <p:tgtEl>
                                          <p:spTgt spid="25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49"/>
                                        </p:tgtEl>
                                        <p:attrNameLst>
                                          <p:attrName>style.visibility</p:attrName>
                                        </p:attrNameLst>
                                      </p:cBhvr>
                                      <p:to>
                                        <p:strVal val="visible"/>
                                      </p:to>
                                    </p:set>
                                    <p:animEffect transition="in" filter="fade">
                                      <p:cBhvr>
                                        <p:cTn id="42" dur="1"/>
                                        <p:tgtEl>
                                          <p:spTgt spid="25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55"/>
                                        </p:tgtEl>
                                        <p:attrNameLst>
                                          <p:attrName>style.visibility</p:attrName>
                                        </p:attrNameLst>
                                      </p:cBhvr>
                                      <p:to>
                                        <p:strVal val="visible"/>
                                      </p:to>
                                    </p:set>
                                    <p:animEffect transition="in" filter="fade">
                                      <p:cBhvr>
                                        <p:cTn id="47" dur="1"/>
                                        <p:tgtEl>
                                          <p:spTgt spid="2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200"/>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568" name="Google Shape;2568;p200"/>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Examples</a:t>
            </a:r>
            <a:endParaRPr sz="2563">
              <a:solidFill>
                <a:schemeClr val="dk1"/>
              </a:solidFill>
              <a:latin typeface="Arial"/>
              <a:ea typeface="Arial"/>
              <a:cs typeface="Arial"/>
              <a:sym typeface="Arial"/>
            </a:endParaRPr>
          </a:p>
        </p:txBody>
      </p:sp>
      <p:sp>
        <p:nvSpPr>
          <p:cNvPr id="2569" name="Google Shape;2569;p200"/>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570" name="Google Shape;2570;p200"/>
          <p:cNvGrpSpPr/>
          <p:nvPr/>
        </p:nvGrpSpPr>
        <p:grpSpPr>
          <a:xfrm>
            <a:off x="44973" y="554459"/>
            <a:ext cx="12105503" cy="5997663"/>
            <a:chOff x="162398" y="1274313"/>
            <a:chExt cx="9296400" cy="848867"/>
          </a:xfrm>
        </p:grpSpPr>
        <p:sp>
          <p:nvSpPr>
            <p:cNvPr id="2571" name="Google Shape;2571;p200"/>
            <p:cNvSpPr/>
            <p:nvPr/>
          </p:nvSpPr>
          <p:spPr>
            <a:xfrm>
              <a:off x="162398" y="1276930"/>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572" name="Google Shape;2572;p200"/>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573" name="Google Shape;2573;p200"/>
          <p:cNvSpPr/>
          <p:nvPr/>
        </p:nvSpPr>
        <p:spPr>
          <a:xfrm>
            <a:off x="200025" y="3416300"/>
            <a:ext cx="8685213" cy="960438"/>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chemeClr val="dk1"/>
              </a:buClr>
              <a:buSzPts val="1800"/>
              <a:buFont typeface="Arial"/>
              <a:buNone/>
            </a:pPr>
            <a:endParaRPr sz="1800">
              <a:solidFill>
                <a:schemeClr val="dk1"/>
              </a:solidFill>
              <a:latin typeface="Times"/>
              <a:ea typeface="Times"/>
              <a:cs typeface="Times"/>
              <a:sym typeface="Times"/>
            </a:endParaRPr>
          </a:p>
          <a:p>
            <a:pPr marL="0" marR="0" lvl="0" indent="0" algn="l" rtl="0">
              <a:lnSpc>
                <a:spcPct val="95000"/>
              </a:lnSpc>
              <a:spcBef>
                <a:spcPts val="0"/>
              </a:spcBef>
              <a:spcAft>
                <a:spcPts val="0"/>
              </a:spcAft>
              <a:buClr>
                <a:schemeClr val="dk1"/>
              </a:buClr>
              <a:buSzPts val="1800"/>
              <a:buFont typeface="Arial"/>
              <a:buNone/>
            </a:pPr>
            <a:endParaRPr sz="1800">
              <a:solidFill>
                <a:schemeClr val="dk1"/>
              </a:solidFill>
              <a:latin typeface="Times"/>
              <a:ea typeface="Times"/>
              <a:cs typeface="Times"/>
              <a:sym typeface="Times"/>
            </a:endParaRPr>
          </a:p>
          <a:p>
            <a:pPr marL="0" marR="0" lvl="0" indent="0" algn="l" rtl="0">
              <a:lnSpc>
                <a:spcPct val="95000"/>
              </a:lnSpc>
              <a:spcBef>
                <a:spcPts val="0"/>
              </a:spcBef>
              <a:spcAft>
                <a:spcPts val="0"/>
              </a:spcAft>
              <a:buClr>
                <a:schemeClr val="dk1"/>
              </a:buClr>
              <a:buSzPts val="2400"/>
              <a:buFont typeface="Arial"/>
              <a:buNone/>
            </a:pPr>
            <a:endParaRPr sz="2400">
              <a:solidFill>
                <a:schemeClr val="dk1"/>
              </a:solidFill>
              <a:latin typeface="Times"/>
              <a:ea typeface="Times"/>
              <a:cs typeface="Times"/>
              <a:sym typeface="Times"/>
            </a:endParaRPr>
          </a:p>
        </p:txBody>
      </p:sp>
      <p:sp>
        <p:nvSpPr>
          <p:cNvPr id="2574" name="Google Shape;2574;p200"/>
          <p:cNvSpPr/>
          <p:nvPr/>
        </p:nvSpPr>
        <p:spPr>
          <a:xfrm>
            <a:off x="835025" y="3248025"/>
            <a:ext cx="18415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75" name="Google Shape;2575;p2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898989"/>
              </a:buClr>
              <a:buSzPts val="1200"/>
              <a:buFont typeface="Arial"/>
              <a:buNone/>
            </a:pPr>
            <a:fld id="{00000000-1234-1234-1234-123412341234}" type="slidenum">
              <a:rPr lang="en-IN" sz="1200">
                <a:solidFill>
                  <a:srgbClr val="898989"/>
                </a:solidFill>
                <a:latin typeface="Calibri"/>
                <a:ea typeface="Calibri"/>
                <a:cs typeface="Calibri"/>
                <a:sym typeface="Calibri"/>
              </a:rPr>
              <a:pPr marL="0" marR="0" lvl="0" indent="0" algn="r" rtl="0">
                <a:spcBef>
                  <a:spcPts val="0"/>
                </a:spcBef>
                <a:spcAft>
                  <a:spcPts val="0"/>
                </a:spcAft>
                <a:buClr>
                  <a:srgbClr val="898989"/>
                </a:buClr>
                <a:buSzPts val="1200"/>
                <a:buFont typeface="Arial"/>
                <a:buNone/>
              </a:pPr>
              <a:t>208</a:t>
            </a:fld>
            <a:endParaRPr sz="1200">
              <a:solidFill>
                <a:srgbClr val="898989"/>
              </a:solidFill>
              <a:latin typeface="Calibri"/>
              <a:ea typeface="Calibri"/>
              <a:cs typeface="Calibri"/>
              <a:sym typeface="Calibri"/>
            </a:endParaRPr>
          </a:p>
        </p:txBody>
      </p:sp>
      <p:sp>
        <p:nvSpPr>
          <p:cNvPr id="2576" name="Google Shape;2576;p200"/>
          <p:cNvSpPr/>
          <p:nvPr/>
        </p:nvSpPr>
        <p:spPr>
          <a:xfrm>
            <a:off x="163513" y="478632"/>
            <a:ext cx="8610600" cy="612775"/>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None/>
            </a:pPr>
            <a:r>
              <a:rPr lang="en-IN" sz="1800">
                <a:solidFill>
                  <a:schemeClr val="dk1"/>
                </a:solidFill>
                <a:latin typeface="Times"/>
                <a:ea typeface="Times"/>
                <a:cs typeface="Times"/>
                <a:sym typeface="Times"/>
              </a:rPr>
              <a:t>Algorithm: </a:t>
            </a:r>
            <a:r>
              <a:rPr lang="en-IN" sz="1800" i="1">
                <a:solidFill>
                  <a:schemeClr val="dk1"/>
                </a:solidFill>
                <a:latin typeface="Times"/>
                <a:ea typeface="Times"/>
                <a:cs typeface="Times"/>
                <a:sym typeface="Times"/>
              </a:rPr>
              <a:t>Transform a Regular Expression into a Finite Automaton</a:t>
            </a:r>
            <a:endParaRPr sz="1800">
              <a:solidFill>
                <a:schemeClr val="dk1"/>
              </a:solidFill>
              <a:latin typeface="Times"/>
              <a:ea typeface="Times"/>
              <a:cs typeface="Times"/>
              <a:sym typeface="Times"/>
            </a:endParaRPr>
          </a:p>
          <a:p>
            <a:pPr marL="0" marR="0" lvl="0" indent="0" algn="l" rtl="0">
              <a:lnSpc>
                <a:spcPct val="95000"/>
              </a:lnSpc>
              <a:spcBef>
                <a:spcPts val="0"/>
              </a:spcBef>
              <a:spcAft>
                <a:spcPts val="0"/>
              </a:spcAft>
              <a:buNone/>
            </a:pPr>
            <a:r>
              <a:rPr lang="en-IN" sz="1800">
                <a:solidFill>
                  <a:schemeClr val="dk1"/>
                </a:solidFill>
                <a:latin typeface="Times"/>
                <a:ea typeface="Times"/>
                <a:cs typeface="Times"/>
                <a:sym typeface="Times"/>
              </a:rPr>
              <a:t>Start by placing the regular expression on the edge between a start and final state:</a:t>
            </a:r>
            <a:endParaRPr/>
          </a:p>
        </p:txBody>
      </p:sp>
      <p:grpSp>
        <p:nvGrpSpPr>
          <p:cNvPr id="2577" name="Google Shape;2577;p200"/>
          <p:cNvGrpSpPr/>
          <p:nvPr/>
        </p:nvGrpSpPr>
        <p:grpSpPr>
          <a:xfrm>
            <a:off x="1019175" y="947738"/>
            <a:ext cx="4718050" cy="590550"/>
            <a:chOff x="434" y="1141"/>
            <a:chExt cx="2972" cy="372"/>
          </a:xfrm>
        </p:grpSpPr>
        <p:grpSp>
          <p:nvGrpSpPr>
            <p:cNvPr id="2578" name="Google Shape;2578;p200"/>
            <p:cNvGrpSpPr/>
            <p:nvPr/>
          </p:nvGrpSpPr>
          <p:grpSpPr>
            <a:xfrm>
              <a:off x="3102" y="1205"/>
              <a:ext cx="304" cy="308"/>
              <a:chOff x="1680" y="2016"/>
              <a:chExt cx="304" cy="308"/>
            </a:xfrm>
          </p:grpSpPr>
          <p:sp>
            <p:nvSpPr>
              <p:cNvPr id="2579" name="Google Shape;2579;p200"/>
              <p:cNvSpPr/>
              <p:nvPr/>
            </p:nvSpPr>
            <p:spPr>
              <a:xfrm>
                <a:off x="1712" y="205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80" name="Google Shape;2580;p200"/>
              <p:cNvSpPr/>
              <p:nvPr/>
            </p:nvSpPr>
            <p:spPr>
              <a:xfrm>
                <a:off x="1680" y="2016"/>
                <a:ext cx="304" cy="30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581" name="Google Shape;2581;p200"/>
            <p:cNvSpPr txBox="1"/>
            <p:nvPr/>
          </p:nvSpPr>
          <p:spPr>
            <a:xfrm>
              <a:off x="1790" y="1141"/>
              <a:ext cx="1242"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Regular expression</a:t>
              </a:r>
              <a:endParaRPr/>
            </a:p>
          </p:txBody>
        </p:sp>
        <p:cxnSp>
          <p:nvCxnSpPr>
            <p:cNvPr id="2582" name="Google Shape;2582;p200"/>
            <p:cNvCxnSpPr/>
            <p:nvPr/>
          </p:nvCxnSpPr>
          <p:spPr>
            <a:xfrm>
              <a:off x="1718" y="1361"/>
              <a:ext cx="1384" cy="0"/>
            </a:xfrm>
            <a:prstGeom prst="straightConnector1">
              <a:avLst/>
            </a:prstGeom>
            <a:noFill/>
            <a:ln w="9525" cap="flat" cmpd="sng">
              <a:solidFill>
                <a:schemeClr val="dk1"/>
              </a:solidFill>
              <a:prstDash val="solid"/>
              <a:round/>
              <a:headEnd type="none" w="med" len="med"/>
              <a:tailEnd type="triangle" w="med" len="med"/>
            </a:ln>
          </p:spPr>
        </p:cxnSp>
        <p:grpSp>
          <p:nvGrpSpPr>
            <p:cNvPr id="2583" name="Google Shape;2583;p200"/>
            <p:cNvGrpSpPr/>
            <p:nvPr/>
          </p:nvGrpSpPr>
          <p:grpSpPr>
            <a:xfrm>
              <a:off x="434" y="1240"/>
              <a:ext cx="1286" cy="240"/>
              <a:chOff x="130" y="2871"/>
              <a:chExt cx="1286" cy="240"/>
            </a:xfrm>
          </p:grpSpPr>
          <p:sp>
            <p:nvSpPr>
              <p:cNvPr id="2584" name="Google Shape;2584;p200"/>
              <p:cNvSpPr/>
              <p:nvPr/>
            </p:nvSpPr>
            <p:spPr>
              <a:xfrm>
                <a:off x="1176" y="2871"/>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85" name="Google Shape;2585;p200"/>
              <p:cNvSpPr txBox="1"/>
              <p:nvPr/>
            </p:nvSpPr>
            <p:spPr>
              <a:xfrm>
                <a:off x="130" y="2874"/>
                <a:ext cx="73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Start</a:t>
                </a:r>
                <a:endParaRPr/>
              </a:p>
            </p:txBody>
          </p:sp>
          <p:cxnSp>
            <p:nvCxnSpPr>
              <p:cNvPr id="2586" name="Google Shape;2586;p200"/>
              <p:cNvCxnSpPr/>
              <p:nvPr/>
            </p:nvCxnSpPr>
            <p:spPr>
              <a:xfrm>
                <a:off x="856" y="2992"/>
                <a:ext cx="320" cy="0"/>
              </a:xfrm>
              <a:prstGeom prst="straightConnector1">
                <a:avLst/>
              </a:prstGeom>
              <a:noFill/>
              <a:ln w="9525" cap="flat" cmpd="sng">
                <a:solidFill>
                  <a:schemeClr val="dk1"/>
                </a:solidFill>
                <a:prstDash val="solid"/>
                <a:round/>
                <a:headEnd type="none" w="med" len="med"/>
                <a:tailEnd type="triangle" w="med" len="med"/>
              </a:ln>
            </p:spPr>
          </p:cxnSp>
        </p:grpSp>
      </p:grpSp>
      <p:sp>
        <p:nvSpPr>
          <p:cNvPr id="2587" name="Google Shape;2587;p200"/>
          <p:cNvSpPr/>
          <p:nvPr/>
        </p:nvSpPr>
        <p:spPr>
          <a:xfrm>
            <a:off x="200025" y="1639888"/>
            <a:ext cx="8678863"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Apply the following rules to obtain a finite automaton after erasing any ∅-edges.</a:t>
            </a:r>
            <a:endParaRPr/>
          </a:p>
        </p:txBody>
      </p:sp>
      <p:grpSp>
        <p:nvGrpSpPr>
          <p:cNvPr id="2588" name="Google Shape;2588;p200"/>
          <p:cNvGrpSpPr/>
          <p:nvPr/>
        </p:nvGrpSpPr>
        <p:grpSpPr>
          <a:xfrm>
            <a:off x="1216025" y="2005013"/>
            <a:ext cx="5924550" cy="917575"/>
            <a:chOff x="766" y="1263"/>
            <a:chExt cx="3732" cy="578"/>
          </a:xfrm>
        </p:grpSpPr>
        <p:grpSp>
          <p:nvGrpSpPr>
            <p:cNvPr id="2589" name="Google Shape;2589;p200"/>
            <p:cNvGrpSpPr/>
            <p:nvPr/>
          </p:nvGrpSpPr>
          <p:grpSpPr>
            <a:xfrm>
              <a:off x="766" y="1367"/>
              <a:ext cx="1226" cy="328"/>
              <a:chOff x="876" y="1703"/>
              <a:chExt cx="1226" cy="328"/>
            </a:xfrm>
          </p:grpSpPr>
          <p:sp>
            <p:nvSpPr>
              <p:cNvPr id="2590" name="Google Shape;2590;p200"/>
              <p:cNvSpPr/>
              <p:nvPr/>
            </p:nvSpPr>
            <p:spPr>
              <a:xfrm>
                <a:off x="1862" y="1791"/>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91" name="Google Shape;2591;p200"/>
              <p:cNvSpPr txBox="1"/>
              <p:nvPr/>
            </p:nvSpPr>
            <p:spPr>
              <a:xfrm>
                <a:off x="1262" y="1703"/>
                <a:ext cx="47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R</a:t>
                </a:r>
                <a:r>
                  <a:rPr lang="en-IN" sz="1800">
                    <a:solidFill>
                      <a:schemeClr val="dk1"/>
                    </a:solidFill>
                    <a:latin typeface="Arial"/>
                    <a:ea typeface="Arial"/>
                    <a:cs typeface="Arial"/>
                    <a:sym typeface="Arial"/>
                  </a:rPr>
                  <a:t> + </a:t>
                </a:r>
                <a:r>
                  <a:rPr lang="en-IN" sz="1800" i="1">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cxnSp>
            <p:nvCxnSpPr>
              <p:cNvPr id="2592" name="Google Shape;2592;p200"/>
              <p:cNvCxnSpPr/>
              <p:nvPr/>
            </p:nvCxnSpPr>
            <p:spPr>
              <a:xfrm>
                <a:off x="1118" y="1913"/>
                <a:ext cx="740" cy="2"/>
              </a:xfrm>
              <a:prstGeom prst="straightConnector1">
                <a:avLst/>
              </a:prstGeom>
              <a:noFill/>
              <a:ln w="9525" cap="flat" cmpd="sng">
                <a:solidFill>
                  <a:schemeClr val="dk1"/>
                </a:solidFill>
                <a:prstDash val="solid"/>
                <a:round/>
                <a:headEnd type="none" w="med" len="med"/>
                <a:tailEnd type="triangle" w="med" len="med"/>
              </a:ln>
            </p:spPr>
          </p:cxnSp>
          <p:sp>
            <p:nvSpPr>
              <p:cNvPr id="2593" name="Google Shape;2593;p200"/>
              <p:cNvSpPr/>
              <p:nvPr/>
            </p:nvSpPr>
            <p:spPr>
              <a:xfrm>
                <a:off x="876" y="1788"/>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94" name="Google Shape;2594;p200"/>
              <p:cNvSpPr txBox="1"/>
              <p:nvPr/>
            </p:nvSpPr>
            <p:spPr>
              <a:xfrm>
                <a:off x="918" y="1789"/>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sp>
            <p:nvSpPr>
              <p:cNvPr id="2595" name="Google Shape;2595;p200"/>
              <p:cNvSpPr txBox="1"/>
              <p:nvPr/>
            </p:nvSpPr>
            <p:spPr>
              <a:xfrm>
                <a:off x="1902" y="1793"/>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j</a:t>
                </a:r>
                <a:endParaRPr sz="1800">
                  <a:solidFill>
                    <a:schemeClr val="dk1"/>
                  </a:solidFill>
                  <a:latin typeface="Arial"/>
                  <a:ea typeface="Arial"/>
                  <a:cs typeface="Arial"/>
                  <a:sym typeface="Arial"/>
                </a:endParaRPr>
              </a:p>
            </p:txBody>
          </p:sp>
        </p:grpSp>
        <p:grpSp>
          <p:nvGrpSpPr>
            <p:cNvPr id="2596" name="Google Shape;2596;p200"/>
            <p:cNvGrpSpPr/>
            <p:nvPr/>
          </p:nvGrpSpPr>
          <p:grpSpPr>
            <a:xfrm>
              <a:off x="3272" y="1263"/>
              <a:ext cx="1226" cy="578"/>
              <a:chOff x="3160" y="1623"/>
              <a:chExt cx="1226" cy="578"/>
            </a:xfrm>
          </p:grpSpPr>
          <p:sp>
            <p:nvSpPr>
              <p:cNvPr id="2597" name="Google Shape;2597;p200"/>
              <p:cNvSpPr/>
              <p:nvPr/>
            </p:nvSpPr>
            <p:spPr>
              <a:xfrm>
                <a:off x="3380" y="1817"/>
                <a:ext cx="789" cy="384"/>
              </a:xfrm>
              <a:custGeom>
                <a:avLst/>
                <a:gdLst/>
                <a:ahLst/>
                <a:cxnLst/>
                <a:rect l="l" t="t" r="r" b="b"/>
                <a:pathLst>
                  <a:path w="24887" h="21600" fill="none" extrusionOk="0">
                    <a:moveTo>
                      <a:pt x="-1" y="4089"/>
                    </a:moveTo>
                    <a:cubicBezTo>
                      <a:pt x="3680" y="1431"/>
                      <a:pt x="8106" y="0"/>
                      <a:pt x="12647" y="0"/>
                    </a:cubicBezTo>
                    <a:cubicBezTo>
                      <a:pt x="17017" y="0"/>
                      <a:pt x="21285" y="1326"/>
                      <a:pt x="24887" y="3802"/>
                    </a:cubicBezTo>
                  </a:path>
                  <a:path w="24887" h="21600" extrusionOk="0">
                    <a:moveTo>
                      <a:pt x="-1" y="4089"/>
                    </a:moveTo>
                    <a:cubicBezTo>
                      <a:pt x="3680" y="1431"/>
                      <a:pt x="8106" y="0"/>
                      <a:pt x="12647" y="0"/>
                    </a:cubicBezTo>
                    <a:cubicBezTo>
                      <a:pt x="17017" y="0"/>
                      <a:pt x="21285" y="1326"/>
                      <a:pt x="24887" y="3802"/>
                    </a:cubicBezTo>
                    <a:lnTo>
                      <a:pt x="12647" y="21600"/>
                    </a:lnTo>
                    <a:lnTo>
                      <a:pt x="-1" y="4089"/>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8" name="Google Shape;2598;p200"/>
              <p:cNvSpPr/>
              <p:nvPr/>
            </p:nvSpPr>
            <p:spPr>
              <a:xfrm>
                <a:off x="4146" y="1839"/>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99" name="Google Shape;2599;p200"/>
              <p:cNvSpPr txBox="1"/>
              <p:nvPr/>
            </p:nvSpPr>
            <p:spPr>
              <a:xfrm>
                <a:off x="3684" y="1623"/>
                <a:ext cx="19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p:txBody>
          </p:sp>
          <p:sp>
            <p:nvSpPr>
              <p:cNvPr id="2600" name="Google Shape;2600;p200"/>
              <p:cNvSpPr/>
              <p:nvPr/>
            </p:nvSpPr>
            <p:spPr>
              <a:xfrm>
                <a:off x="3160" y="1836"/>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01" name="Google Shape;2601;p200"/>
              <p:cNvSpPr txBox="1"/>
              <p:nvPr/>
            </p:nvSpPr>
            <p:spPr>
              <a:xfrm>
                <a:off x="3202" y="1837"/>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sp>
            <p:nvSpPr>
              <p:cNvPr id="2602" name="Google Shape;2602;p200"/>
              <p:cNvSpPr txBox="1"/>
              <p:nvPr/>
            </p:nvSpPr>
            <p:spPr>
              <a:xfrm>
                <a:off x="4186" y="1841"/>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j</a:t>
                </a:r>
                <a:endParaRPr sz="1800">
                  <a:solidFill>
                    <a:schemeClr val="dk1"/>
                  </a:solidFill>
                  <a:latin typeface="Arial"/>
                  <a:ea typeface="Arial"/>
                  <a:cs typeface="Arial"/>
                  <a:sym typeface="Arial"/>
                </a:endParaRPr>
              </a:p>
            </p:txBody>
          </p:sp>
          <p:sp>
            <p:nvSpPr>
              <p:cNvPr id="2603" name="Google Shape;2603;p200"/>
              <p:cNvSpPr/>
              <p:nvPr/>
            </p:nvSpPr>
            <p:spPr>
              <a:xfrm rot="10800000" flipH="1">
                <a:off x="3384" y="1708"/>
                <a:ext cx="782" cy="384"/>
              </a:xfrm>
              <a:custGeom>
                <a:avLst/>
                <a:gdLst/>
                <a:ahLst/>
                <a:cxnLst/>
                <a:rect l="l" t="t" r="r" b="b"/>
                <a:pathLst>
                  <a:path w="24672" h="21600" fill="none" extrusionOk="0">
                    <a:moveTo>
                      <a:pt x="-1" y="4089"/>
                    </a:moveTo>
                    <a:cubicBezTo>
                      <a:pt x="3680" y="1431"/>
                      <a:pt x="8106" y="0"/>
                      <a:pt x="12647" y="0"/>
                    </a:cubicBezTo>
                    <a:cubicBezTo>
                      <a:pt x="16929" y="0"/>
                      <a:pt x="21115" y="1272"/>
                      <a:pt x="24672" y="3657"/>
                    </a:cubicBezTo>
                  </a:path>
                  <a:path w="24672" h="21600" extrusionOk="0">
                    <a:moveTo>
                      <a:pt x="-1" y="4089"/>
                    </a:moveTo>
                    <a:cubicBezTo>
                      <a:pt x="3680" y="1431"/>
                      <a:pt x="8106" y="0"/>
                      <a:pt x="12647" y="0"/>
                    </a:cubicBezTo>
                    <a:cubicBezTo>
                      <a:pt x="16929" y="0"/>
                      <a:pt x="21115" y="1272"/>
                      <a:pt x="24672" y="3657"/>
                    </a:cubicBezTo>
                    <a:lnTo>
                      <a:pt x="12647" y="21600"/>
                    </a:lnTo>
                    <a:lnTo>
                      <a:pt x="-1" y="4089"/>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4" name="Google Shape;2604;p200"/>
              <p:cNvSpPr txBox="1"/>
              <p:nvPr/>
            </p:nvSpPr>
            <p:spPr>
              <a:xfrm>
                <a:off x="3686" y="1897"/>
                <a:ext cx="19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grpSp>
        <p:sp>
          <p:nvSpPr>
            <p:cNvPr id="2605" name="Google Shape;2605;p200"/>
            <p:cNvSpPr/>
            <p:nvPr/>
          </p:nvSpPr>
          <p:spPr>
            <a:xfrm>
              <a:off x="2198" y="1465"/>
              <a:ext cx="8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transforms to</a:t>
              </a:r>
              <a:endParaRPr/>
            </a:p>
          </p:txBody>
        </p:sp>
      </p:grpSp>
      <p:grpSp>
        <p:nvGrpSpPr>
          <p:cNvPr id="2606" name="Google Shape;2606;p200"/>
          <p:cNvGrpSpPr/>
          <p:nvPr/>
        </p:nvGrpSpPr>
        <p:grpSpPr>
          <a:xfrm>
            <a:off x="1216025" y="2960688"/>
            <a:ext cx="6832600" cy="573087"/>
            <a:chOff x="766" y="1865"/>
            <a:chExt cx="4304" cy="361"/>
          </a:xfrm>
        </p:grpSpPr>
        <p:grpSp>
          <p:nvGrpSpPr>
            <p:cNvPr id="2607" name="Google Shape;2607;p200"/>
            <p:cNvGrpSpPr/>
            <p:nvPr/>
          </p:nvGrpSpPr>
          <p:grpSpPr>
            <a:xfrm>
              <a:off x="766" y="1865"/>
              <a:ext cx="1226" cy="328"/>
              <a:chOff x="872" y="2233"/>
              <a:chExt cx="1226" cy="328"/>
            </a:xfrm>
          </p:grpSpPr>
          <p:sp>
            <p:nvSpPr>
              <p:cNvPr id="2608" name="Google Shape;2608;p200"/>
              <p:cNvSpPr/>
              <p:nvPr/>
            </p:nvSpPr>
            <p:spPr>
              <a:xfrm>
                <a:off x="1858" y="2321"/>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09" name="Google Shape;2609;p200"/>
              <p:cNvSpPr txBox="1"/>
              <p:nvPr/>
            </p:nvSpPr>
            <p:spPr>
              <a:xfrm>
                <a:off x="1328" y="2233"/>
                <a:ext cx="29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RS</a:t>
                </a:r>
                <a:endParaRPr sz="1800">
                  <a:solidFill>
                    <a:schemeClr val="dk1"/>
                  </a:solidFill>
                  <a:latin typeface="Arial"/>
                  <a:ea typeface="Arial"/>
                  <a:cs typeface="Arial"/>
                  <a:sym typeface="Arial"/>
                </a:endParaRPr>
              </a:p>
            </p:txBody>
          </p:sp>
          <p:cxnSp>
            <p:nvCxnSpPr>
              <p:cNvPr id="2610" name="Google Shape;2610;p200"/>
              <p:cNvCxnSpPr/>
              <p:nvPr/>
            </p:nvCxnSpPr>
            <p:spPr>
              <a:xfrm>
                <a:off x="1114" y="2443"/>
                <a:ext cx="740" cy="2"/>
              </a:xfrm>
              <a:prstGeom prst="straightConnector1">
                <a:avLst/>
              </a:prstGeom>
              <a:noFill/>
              <a:ln w="9525" cap="flat" cmpd="sng">
                <a:solidFill>
                  <a:schemeClr val="dk1"/>
                </a:solidFill>
                <a:prstDash val="solid"/>
                <a:round/>
                <a:headEnd type="none" w="med" len="med"/>
                <a:tailEnd type="triangle" w="med" len="med"/>
              </a:ln>
            </p:spPr>
          </p:cxnSp>
          <p:sp>
            <p:nvSpPr>
              <p:cNvPr id="2611" name="Google Shape;2611;p200"/>
              <p:cNvSpPr/>
              <p:nvPr/>
            </p:nvSpPr>
            <p:spPr>
              <a:xfrm>
                <a:off x="872" y="2318"/>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12" name="Google Shape;2612;p200"/>
              <p:cNvSpPr txBox="1"/>
              <p:nvPr/>
            </p:nvSpPr>
            <p:spPr>
              <a:xfrm>
                <a:off x="914" y="2319"/>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sp>
            <p:nvSpPr>
              <p:cNvPr id="2613" name="Google Shape;2613;p200"/>
              <p:cNvSpPr txBox="1"/>
              <p:nvPr/>
            </p:nvSpPr>
            <p:spPr>
              <a:xfrm>
                <a:off x="1898" y="2323"/>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j</a:t>
                </a:r>
                <a:endParaRPr sz="1800">
                  <a:solidFill>
                    <a:schemeClr val="dk1"/>
                  </a:solidFill>
                  <a:latin typeface="Arial"/>
                  <a:ea typeface="Arial"/>
                  <a:cs typeface="Arial"/>
                  <a:sym typeface="Arial"/>
                </a:endParaRPr>
              </a:p>
            </p:txBody>
          </p:sp>
        </p:grpSp>
        <p:grpSp>
          <p:nvGrpSpPr>
            <p:cNvPr id="2614" name="Google Shape;2614;p200"/>
            <p:cNvGrpSpPr/>
            <p:nvPr/>
          </p:nvGrpSpPr>
          <p:grpSpPr>
            <a:xfrm>
              <a:off x="3272" y="1913"/>
              <a:ext cx="1798" cy="313"/>
              <a:chOff x="2634" y="2265"/>
              <a:chExt cx="1798" cy="313"/>
            </a:xfrm>
          </p:grpSpPr>
          <p:sp>
            <p:nvSpPr>
              <p:cNvPr id="2615" name="Google Shape;2615;p200"/>
              <p:cNvSpPr/>
              <p:nvPr/>
            </p:nvSpPr>
            <p:spPr>
              <a:xfrm>
                <a:off x="4192" y="2333"/>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16" name="Google Shape;2616;p200"/>
              <p:cNvSpPr/>
              <p:nvPr/>
            </p:nvSpPr>
            <p:spPr>
              <a:xfrm>
                <a:off x="2634" y="2334"/>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17" name="Google Shape;2617;p200"/>
              <p:cNvSpPr txBox="1"/>
              <p:nvPr/>
            </p:nvSpPr>
            <p:spPr>
              <a:xfrm>
                <a:off x="2676" y="2335"/>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sp>
            <p:nvSpPr>
              <p:cNvPr id="2618" name="Google Shape;2618;p200"/>
              <p:cNvSpPr txBox="1"/>
              <p:nvPr/>
            </p:nvSpPr>
            <p:spPr>
              <a:xfrm>
                <a:off x="4232" y="2335"/>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j</a:t>
                </a:r>
                <a:endParaRPr sz="1800">
                  <a:solidFill>
                    <a:schemeClr val="dk1"/>
                  </a:solidFill>
                  <a:latin typeface="Arial"/>
                  <a:ea typeface="Arial"/>
                  <a:cs typeface="Arial"/>
                  <a:sym typeface="Arial"/>
                </a:endParaRPr>
              </a:p>
            </p:txBody>
          </p:sp>
          <p:cxnSp>
            <p:nvCxnSpPr>
              <p:cNvPr id="2619" name="Google Shape;2619;p200"/>
              <p:cNvCxnSpPr/>
              <p:nvPr/>
            </p:nvCxnSpPr>
            <p:spPr>
              <a:xfrm>
                <a:off x="3656" y="2455"/>
                <a:ext cx="540" cy="2"/>
              </a:xfrm>
              <a:prstGeom prst="straightConnector1">
                <a:avLst/>
              </a:prstGeom>
              <a:noFill/>
              <a:ln w="9525" cap="flat" cmpd="sng">
                <a:solidFill>
                  <a:schemeClr val="dk1"/>
                </a:solidFill>
                <a:prstDash val="solid"/>
                <a:round/>
                <a:headEnd type="none" w="med" len="med"/>
                <a:tailEnd type="triangle" w="med" len="med"/>
              </a:ln>
            </p:spPr>
          </p:cxnSp>
          <p:sp>
            <p:nvSpPr>
              <p:cNvPr id="2620" name="Google Shape;2620;p200"/>
              <p:cNvSpPr/>
              <p:nvPr/>
            </p:nvSpPr>
            <p:spPr>
              <a:xfrm>
                <a:off x="3416" y="2338"/>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21" name="Google Shape;2621;p200"/>
              <p:cNvSpPr txBox="1"/>
              <p:nvPr/>
            </p:nvSpPr>
            <p:spPr>
              <a:xfrm>
                <a:off x="2992" y="2265"/>
                <a:ext cx="19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p:txBody>
          </p:sp>
          <p:sp>
            <p:nvSpPr>
              <p:cNvPr id="2622" name="Google Shape;2622;p200"/>
              <p:cNvSpPr txBox="1"/>
              <p:nvPr/>
            </p:nvSpPr>
            <p:spPr>
              <a:xfrm>
                <a:off x="3810" y="2269"/>
                <a:ext cx="19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cxnSp>
            <p:nvCxnSpPr>
              <p:cNvPr id="2623" name="Google Shape;2623;p200"/>
              <p:cNvCxnSpPr/>
              <p:nvPr/>
            </p:nvCxnSpPr>
            <p:spPr>
              <a:xfrm>
                <a:off x="2874" y="2457"/>
                <a:ext cx="540" cy="2"/>
              </a:xfrm>
              <a:prstGeom prst="straightConnector1">
                <a:avLst/>
              </a:prstGeom>
              <a:noFill/>
              <a:ln w="9525" cap="flat" cmpd="sng">
                <a:solidFill>
                  <a:schemeClr val="dk1"/>
                </a:solidFill>
                <a:prstDash val="solid"/>
                <a:round/>
                <a:headEnd type="none" w="med" len="med"/>
                <a:tailEnd type="triangle" w="med" len="med"/>
              </a:ln>
            </p:spPr>
          </p:cxnSp>
        </p:grpSp>
        <p:sp>
          <p:nvSpPr>
            <p:cNvPr id="2624" name="Google Shape;2624;p200"/>
            <p:cNvSpPr/>
            <p:nvPr/>
          </p:nvSpPr>
          <p:spPr>
            <a:xfrm>
              <a:off x="2198" y="1977"/>
              <a:ext cx="8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transforms to</a:t>
              </a:r>
              <a:endParaRPr/>
            </a:p>
          </p:txBody>
        </p:sp>
      </p:grpSp>
      <p:grpSp>
        <p:nvGrpSpPr>
          <p:cNvPr id="2625" name="Google Shape;2625;p200"/>
          <p:cNvGrpSpPr/>
          <p:nvPr/>
        </p:nvGrpSpPr>
        <p:grpSpPr>
          <a:xfrm>
            <a:off x="1216025" y="3633788"/>
            <a:ext cx="6832600" cy="1114425"/>
            <a:chOff x="766" y="2289"/>
            <a:chExt cx="4304" cy="702"/>
          </a:xfrm>
        </p:grpSpPr>
        <p:grpSp>
          <p:nvGrpSpPr>
            <p:cNvPr id="2626" name="Google Shape;2626;p200"/>
            <p:cNvGrpSpPr/>
            <p:nvPr/>
          </p:nvGrpSpPr>
          <p:grpSpPr>
            <a:xfrm>
              <a:off x="766" y="2453"/>
              <a:ext cx="1226" cy="328"/>
              <a:chOff x="862" y="2797"/>
              <a:chExt cx="1226" cy="328"/>
            </a:xfrm>
          </p:grpSpPr>
          <p:sp>
            <p:nvSpPr>
              <p:cNvPr id="2627" name="Google Shape;2627;p200"/>
              <p:cNvSpPr/>
              <p:nvPr/>
            </p:nvSpPr>
            <p:spPr>
              <a:xfrm>
                <a:off x="1848" y="2885"/>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28" name="Google Shape;2628;p200"/>
              <p:cNvSpPr txBox="1"/>
              <p:nvPr/>
            </p:nvSpPr>
            <p:spPr>
              <a:xfrm>
                <a:off x="1318" y="2797"/>
                <a:ext cx="29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R</a:t>
                </a:r>
                <a:r>
                  <a:rPr lang="en-IN" sz="1800">
                    <a:solidFill>
                      <a:schemeClr val="dk1"/>
                    </a:solidFill>
                    <a:latin typeface="Arial"/>
                    <a:ea typeface="Arial"/>
                    <a:cs typeface="Arial"/>
                    <a:sym typeface="Arial"/>
                  </a:rPr>
                  <a:t>*</a:t>
                </a:r>
                <a:endParaRPr/>
              </a:p>
            </p:txBody>
          </p:sp>
          <p:cxnSp>
            <p:nvCxnSpPr>
              <p:cNvPr id="2629" name="Google Shape;2629;p200"/>
              <p:cNvCxnSpPr/>
              <p:nvPr/>
            </p:nvCxnSpPr>
            <p:spPr>
              <a:xfrm>
                <a:off x="1104" y="3007"/>
                <a:ext cx="740" cy="2"/>
              </a:xfrm>
              <a:prstGeom prst="straightConnector1">
                <a:avLst/>
              </a:prstGeom>
              <a:noFill/>
              <a:ln w="9525" cap="flat" cmpd="sng">
                <a:solidFill>
                  <a:schemeClr val="dk1"/>
                </a:solidFill>
                <a:prstDash val="solid"/>
                <a:round/>
                <a:headEnd type="none" w="med" len="med"/>
                <a:tailEnd type="triangle" w="med" len="med"/>
              </a:ln>
            </p:spPr>
          </p:cxnSp>
          <p:sp>
            <p:nvSpPr>
              <p:cNvPr id="2630" name="Google Shape;2630;p200"/>
              <p:cNvSpPr/>
              <p:nvPr/>
            </p:nvSpPr>
            <p:spPr>
              <a:xfrm>
                <a:off x="862" y="2882"/>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31" name="Google Shape;2631;p200"/>
              <p:cNvSpPr txBox="1"/>
              <p:nvPr/>
            </p:nvSpPr>
            <p:spPr>
              <a:xfrm>
                <a:off x="904" y="2883"/>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sp>
            <p:nvSpPr>
              <p:cNvPr id="2632" name="Google Shape;2632;p200"/>
              <p:cNvSpPr txBox="1"/>
              <p:nvPr/>
            </p:nvSpPr>
            <p:spPr>
              <a:xfrm>
                <a:off x="1888" y="2887"/>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j</a:t>
                </a:r>
                <a:endParaRPr sz="1800">
                  <a:solidFill>
                    <a:schemeClr val="dk1"/>
                  </a:solidFill>
                  <a:latin typeface="Arial"/>
                  <a:ea typeface="Arial"/>
                  <a:cs typeface="Arial"/>
                  <a:sym typeface="Arial"/>
                </a:endParaRPr>
              </a:p>
            </p:txBody>
          </p:sp>
        </p:grpSp>
        <p:grpSp>
          <p:nvGrpSpPr>
            <p:cNvPr id="2633" name="Google Shape;2633;p200"/>
            <p:cNvGrpSpPr/>
            <p:nvPr/>
          </p:nvGrpSpPr>
          <p:grpSpPr>
            <a:xfrm>
              <a:off x="3272" y="2289"/>
              <a:ext cx="1798" cy="702"/>
              <a:chOff x="2624" y="2689"/>
              <a:chExt cx="1798" cy="702"/>
            </a:xfrm>
          </p:grpSpPr>
          <p:sp>
            <p:nvSpPr>
              <p:cNvPr id="2634" name="Google Shape;2634;p200"/>
              <p:cNvSpPr/>
              <p:nvPr/>
            </p:nvSpPr>
            <p:spPr>
              <a:xfrm>
                <a:off x="4182" y="2965"/>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35" name="Google Shape;2635;p200"/>
              <p:cNvSpPr/>
              <p:nvPr/>
            </p:nvSpPr>
            <p:spPr>
              <a:xfrm>
                <a:off x="2624" y="2966"/>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36" name="Google Shape;2636;p200"/>
              <p:cNvSpPr txBox="1"/>
              <p:nvPr/>
            </p:nvSpPr>
            <p:spPr>
              <a:xfrm>
                <a:off x="2666" y="2967"/>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sp>
            <p:nvSpPr>
              <p:cNvPr id="2637" name="Google Shape;2637;p200"/>
              <p:cNvSpPr txBox="1"/>
              <p:nvPr/>
            </p:nvSpPr>
            <p:spPr>
              <a:xfrm>
                <a:off x="4222" y="2967"/>
                <a:ext cx="15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j</a:t>
                </a:r>
                <a:endParaRPr sz="1800">
                  <a:solidFill>
                    <a:schemeClr val="dk1"/>
                  </a:solidFill>
                  <a:latin typeface="Arial"/>
                  <a:ea typeface="Arial"/>
                  <a:cs typeface="Arial"/>
                  <a:sym typeface="Arial"/>
                </a:endParaRPr>
              </a:p>
            </p:txBody>
          </p:sp>
          <p:cxnSp>
            <p:nvCxnSpPr>
              <p:cNvPr id="2638" name="Google Shape;2638;p200"/>
              <p:cNvCxnSpPr/>
              <p:nvPr/>
            </p:nvCxnSpPr>
            <p:spPr>
              <a:xfrm>
                <a:off x="3646" y="3087"/>
                <a:ext cx="540" cy="2"/>
              </a:xfrm>
              <a:prstGeom prst="straightConnector1">
                <a:avLst/>
              </a:prstGeom>
              <a:noFill/>
              <a:ln w="9525" cap="flat" cmpd="sng">
                <a:solidFill>
                  <a:schemeClr val="dk1"/>
                </a:solidFill>
                <a:prstDash val="solid"/>
                <a:round/>
                <a:headEnd type="none" w="med" len="med"/>
                <a:tailEnd type="triangle" w="med" len="med"/>
              </a:ln>
            </p:spPr>
          </p:cxnSp>
          <p:sp>
            <p:nvSpPr>
              <p:cNvPr id="2639" name="Google Shape;2639;p200"/>
              <p:cNvSpPr/>
              <p:nvPr/>
            </p:nvSpPr>
            <p:spPr>
              <a:xfrm>
                <a:off x="3406" y="297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40" name="Google Shape;2640;p200"/>
              <p:cNvSpPr txBox="1"/>
              <p:nvPr/>
            </p:nvSpPr>
            <p:spPr>
              <a:xfrm>
                <a:off x="2982" y="2897"/>
                <a:ext cx="198" cy="4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ɛ</a:t>
                </a:r>
                <a:endParaRPr/>
              </a:p>
              <a:p>
                <a:pPr marL="0" marR="0" lvl="0" indent="0" algn="l" rtl="0">
                  <a:spcBef>
                    <a:spcPts val="90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41" name="Google Shape;2641;p200"/>
              <p:cNvSpPr txBox="1"/>
              <p:nvPr/>
            </p:nvSpPr>
            <p:spPr>
              <a:xfrm>
                <a:off x="3800" y="2901"/>
                <a:ext cx="19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Noto Sans Symbols"/>
                  <a:ea typeface="Noto Sans Symbols"/>
                  <a:cs typeface="Noto Sans Symbols"/>
                  <a:sym typeface="Noto Sans Symbols"/>
                </a:endParaRPr>
              </a:p>
            </p:txBody>
          </p:sp>
          <p:cxnSp>
            <p:nvCxnSpPr>
              <p:cNvPr id="2642" name="Google Shape;2642;p200"/>
              <p:cNvCxnSpPr/>
              <p:nvPr/>
            </p:nvCxnSpPr>
            <p:spPr>
              <a:xfrm>
                <a:off x="2864" y="3089"/>
                <a:ext cx="540" cy="2"/>
              </a:xfrm>
              <a:prstGeom prst="straightConnector1">
                <a:avLst/>
              </a:prstGeom>
              <a:noFill/>
              <a:ln w="9525" cap="flat" cmpd="sng">
                <a:solidFill>
                  <a:schemeClr val="dk1"/>
                </a:solidFill>
                <a:prstDash val="solid"/>
                <a:round/>
                <a:headEnd type="none" w="med" len="med"/>
                <a:tailEnd type="triangle" w="med" len="med"/>
              </a:ln>
            </p:spPr>
          </p:cxnSp>
          <p:sp>
            <p:nvSpPr>
              <p:cNvPr id="2643" name="Google Shape;2643;p200"/>
              <p:cNvSpPr/>
              <p:nvPr/>
            </p:nvSpPr>
            <p:spPr>
              <a:xfrm rot="10800000" flipH="1">
                <a:off x="3439" y="2794"/>
                <a:ext cx="260" cy="243"/>
              </a:xfrm>
              <a:custGeom>
                <a:avLst/>
                <a:gdLst/>
                <a:ahLst/>
                <a:cxnLst/>
                <a:rect l="l" t="t" r="r" b="b"/>
                <a:pathLst>
                  <a:path w="43200" h="40407" fill="none" extrusionOk="0">
                    <a:moveTo>
                      <a:pt x="32222" y="-1"/>
                    </a:moveTo>
                    <a:cubicBezTo>
                      <a:pt x="39005" y="3830"/>
                      <a:pt x="43200" y="11016"/>
                      <a:pt x="43200" y="18807"/>
                    </a:cubicBezTo>
                    <a:cubicBezTo>
                      <a:pt x="43200" y="30736"/>
                      <a:pt x="33529" y="40407"/>
                      <a:pt x="21600" y="40407"/>
                    </a:cubicBezTo>
                    <a:cubicBezTo>
                      <a:pt x="9670" y="40407"/>
                      <a:pt x="0" y="30736"/>
                      <a:pt x="0" y="18807"/>
                    </a:cubicBezTo>
                    <a:cubicBezTo>
                      <a:pt x="0" y="14939"/>
                      <a:pt x="1038" y="11142"/>
                      <a:pt x="3007" y="7812"/>
                    </a:cubicBezTo>
                  </a:path>
                  <a:path w="43200" h="40407" extrusionOk="0">
                    <a:moveTo>
                      <a:pt x="32222" y="-1"/>
                    </a:moveTo>
                    <a:cubicBezTo>
                      <a:pt x="39005" y="3830"/>
                      <a:pt x="43200" y="11016"/>
                      <a:pt x="43200" y="18807"/>
                    </a:cubicBezTo>
                    <a:cubicBezTo>
                      <a:pt x="43200" y="30736"/>
                      <a:pt x="33529" y="40407"/>
                      <a:pt x="21600" y="40407"/>
                    </a:cubicBezTo>
                    <a:cubicBezTo>
                      <a:pt x="9670" y="40407"/>
                      <a:pt x="0" y="30736"/>
                      <a:pt x="0" y="18807"/>
                    </a:cubicBezTo>
                    <a:cubicBezTo>
                      <a:pt x="0" y="14939"/>
                      <a:pt x="1038" y="11142"/>
                      <a:pt x="3007" y="7812"/>
                    </a:cubicBezTo>
                    <a:lnTo>
                      <a:pt x="21600" y="18807"/>
                    </a:lnTo>
                    <a:lnTo>
                      <a:pt x="32222" y="-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4" name="Google Shape;2644;p200"/>
              <p:cNvSpPr txBox="1"/>
              <p:nvPr/>
            </p:nvSpPr>
            <p:spPr>
              <a:xfrm>
                <a:off x="3672" y="2689"/>
                <a:ext cx="19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p:txBody>
          </p:sp>
        </p:grpSp>
        <p:sp>
          <p:nvSpPr>
            <p:cNvPr id="2645" name="Google Shape;2645;p200"/>
            <p:cNvSpPr/>
            <p:nvPr/>
          </p:nvSpPr>
          <p:spPr>
            <a:xfrm>
              <a:off x="2198" y="2561"/>
              <a:ext cx="88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transforms to</a:t>
              </a:r>
              <a:endParaRPr/>
            </a:p>
          </p:txBody>
        </p:sp>
      </p:grpSp>
      <p:sp>
        <p:nvSpPr>
          <p:cNvPr id="2646" name="Google Shape;2646;p200"/>
          <p:cNvSpPr/>
          <p:nvPr/>
        </p:nvSpPr>
        <p:spPr>
          <a:xfrm>
            <a:off x="200025" y="4697413"/>
            <a:ext cx="8574088"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Quiz.</a:t>
            </a:r>
            <a:r>
              <a:rPr lang="en-IN" sz="1800">
                <a:solidFill>
                  <a:schemeClr val="dk1"/>
                </a:solidFill>
                <a:latin typeface="Arial"/>
                <a:ea typeface="Arial"/>
                <a:cs typeface="Arial"/>
                <a:sym typeface="Arial"/>
              </a:rPr>
              <a:t> Use the algorithm to construct a finite automaton for (</a:t>
            </a:r>
            <a:r>
              <a:rPr lang="en-IN" sz="1800" i="1">
                <a:solidFill>
                  <a:schemeClr val="dk1"/>
                </a:solidFill>
                <a:latin typeface="Arial"/>
                <a:ea typeface="Arial"/>
                <a:cs typeface="Arial"/>
                <a:sym typeface="Arial"/>
              </a:rPr>
              <a:t>ab</a:t>
            </a:r>
            <a:r>
              <a:rPr lang="en-IN" sz="1800">
                <a:solidFill>
                  <a:schemeClr val="dk1"/>
                </a:solidFill>
                <a:latin typeface="Arial"/>
                <a:ea typeface="Arial"/>
                <a:cs typeface="Arial"/>
                <a:sym typeface="Arial"/>
              </a:rPr>
              <a:t>)</a:t>
            </a:r>
            <a:r>
              <a:rPr lang="en-IN" sz="1800" i="1">
                <a:solidFill>
                  <a:schemeClr val="dk1"/>
                </a:solidFill>
                <a:latin typeface="Arial"/>
                <a:ea typeface="Arial"/>
                <a:cs typeface="Arial"/>
                <a:sym typeface="Arial"/>
              </a:rPr>
              <a:t>* </a:t>
            </a:r>
            <a:r>
              <a:rPr lang="en-IN" sz="1800">
                <a:solidFill>
                  <a:schemeClr val="dk1"/>
                </a:solidFill>
                <a:latin typeface="Arial"/>
                <a:ea typeface="Arial"/>
                <a:cs typeface="Arial"/>
                <a:sym typeface="Arial"/>
              </a:rPr>
              <a:t>+ </a:t>
            </a:r>
            <a:r>
              <a:rPr lang="en-IN" sz="1800" i="1">
                <a:solidFill>
                  <a:schemeClr val="dk1"/>
                </a:solidFill>
                <a:latin typeface="Arial"/>
                <a:ea typeface="Arial"/>
                <a:cs typeface="Arial"/>
                <a:sym typeface="Arial"/>
              </a:rPr>
              <a:t>ba</a:t>
            </a:r>
            <a:r>
              <a:rPr lang="en-IN" sz="1800">
                <a:solidFill>
                  <a:schemeClr val="dk1"/>
                </a:solidFill>
                <a:latin typeface="Arial"/>
                <a:ea typeface="Arial"/>
                <a:cs typeface="Arial"/>
                <a:sym typeface="Arial"/>
              </a:rPr>
              <a:t>. </a:t>
            </a:r>
            <a:endParaRPr/>
          </a:p>
        </p:txBody>
      </p:sp>
      <p:grpSp>
        <p:nvGrpSpPr>
          <p:cNvPr id="2647" name="Google Shape;2647;p200"/>
          <p:cNvGrpSpPr/>
          <p:nvPr/>
        </p:nvGrpSpPr>
        <p:grpSpPr>
          <a:xfrm>
            <a:off x="225425" y="5130800"/>
            <a:ext cx="6026150" cy="1543050"/>
            <a:chOff x="142" y="3232"/>
            <a:chExt cx="3796" cy="972"/>
          </a:xfrm>
        </p:grpSpPr>
        <p:grpSp>
          <p:nvGrpSpPr>
            <p:cNvPr id="2648" name="Google Shape;2648;p200"/>
            <p:cNvGrpSpPr/>
            <p:nvPr/>
          </p:nvGrpSpPr>
          <p:grpSpPr>
            <a:xfrm>
              <a:off x="806" y="3232"/>
              <a:ext cx="3132" cy="972"/>
              <a:chOff x="774" y="3248"/>
              <a:chExt cx="3132" cy="972"/>
            </a:xfrm>
          </p:grpSpPr>
          <p:sp>
            <p:nvSpPr>
              <p:cNvPr id="2649" name="Google Shape;2649;p200"/>
              <p:cNvSpPr/>
              <p:nvPr/>
            </p:nvSpPr>
            <p:spPr>
              <a:xfrm>
                <a:off x="2624" y="398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nvGrpSpPr>
              <p:cNvPr id="2650" name="Google Shape;2650;p200"/>
              <p:cNvGrpSpPr/>
              <p:nvPr/>
            </p:nvGrpSpPr>
            <p:grpSpPr>
              <a:xfrm>
                <a:off x="3602" y="3551"/>
                <a:ext cx="304" cy="308"/>
                <a:chOff x="1680" y="2016"/>
                <a:chExt cx="304" cy="308"/>
              </a:xfrm>
            </p:grpSpPr>
            <p:sp>
              <p:nvSpPr>
                <p:cNvPr id="2651" name="Google Shape;2651;p200"/>
                <p:cNvSpPr/>
                <p:nvPr/>
              </p:nvSpPr>
              <p:spPr>
                <a:xfrm>
                  <a:off x="1712" y="2050"/>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52" name="Google Shape;2652;p200"/>
                <p:cNvSpPr/>
                <p:nvPr/>
              </p:nvSpPr>
              <p:spPr>
                <a:xfrm>
                  <a:off x="1680" y="2016"/>
                  <a:ext cx="304" cy="30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653" name="Google Shape;2653;p200"/>
              <p:cNvSpPr/>
              <p:nvPr/>
            </p:nvSpPr>
            <p:spPr>
              <a:xfrm>
                <a:off x="1646" y="3593"/>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54" name="Google Shape;2654;p200"/>
              <p:cNvSpPr txBox="1"/>
              <p:nvPr/>
            </p:nvSpPr>
            <p:spPr>
              <a:xfrm>
                <a:off x="774" y="3595"/>
                <a:ext cx="52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Start</a:t>
                </a:r>
                <a:endParaRPr/>
              </a:p>
            </p:txBody>
          </p:sp>
          <p:cxnSp>
            <p:nvCxnSpPr>
              <p:cNvPr id="2655" name="Google Shape;2655;p200"/>
              <p:cNvCxnSpPr/>
              <p:nvPr/>
            </p:nvCxnSpPr>
            <p:spPr>
              <a:xfrm>
                <a:off x="1324" y="3713"/>
                <a:ext cx="320" cy="0"/>
              </a:xfrm>
              <a:prstGeom prst="straightConnector1">
                <a:avLst/>
              </a:prstGeom>
              <a:noFill/>
              <a:ln w="9525" cap="flat" cmpd="sng">
                <a:solidFill>
                  <a:schemeClr val="dk1"/>
                </a:solidFill>
                <a:prstDash val="solid"/>
                <a:round/>
                <a:headEnd type="none" w="med" len="med"/>
                <a:tailEnd type="triangle" w="med" len="med"/>
              </a:ln>
            </p:spPr>
          </p:cxnSp>
          <p:sp>
            <p:nvSpPr>
              <p:cNvPr id="2656" name="Google Shape;2656;p200"/>
              <p:cNvSpPr/>
              <p:nvPr/>
            </p:nvSpPr>
            <p:spPr>
              <a:xfrm>
                <a:off x="2628" y="3248"/>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2657" name="Google Shape;2657;p200"/>
              <p:cNvCxnSpPr/>
              <p:nvPr/>
            </p:nvCxnSpPr>
            <p:spPr>
              <a:xfrm rot="10800000" flipH="1">
                <a:off x="1878" y="3402"/>
                <a:ext cx="752" cy="264"/>
              </a:xfrm>
              <a:prstGeom prst="straightConnector1">
                <a:avLst/>
              </a:prstGeom>
              <a:noFill/>
              <a:ln w="9525" cap="flat" cmpd="sng">
                <a:solidFill>
                  <a:schemeClr val="dk1"/>
                </a:solidFill>
                <a:prstDash val="solid"/>
                <a:round/>
                <a:headEnd type="none" w="med" len="med"/>
                <a:tailEnd type="triangle" w="med" len="med"/>
              </a:ln>
            </p:spPr>
          </p:cxnSp>
          <p:cxnSp>
            <p:nvCxnSpPr>
              <p:cNvPr id="2658" name="Google Shape;2658;p200"/>
              <p:cNvCxnSpPr/>
              <p:nvPr/>
            </p:nvCxnSpPr>
            <p:spPr>
              <a:xfrm>
                <a:off x="2860" y="3402"/>
                <a:ext cx="756" cy="238"/>
              </a:xfrm>
              <a:prstGeom prst="straightConnector1">
                <a:avLst/>
              </a:prstGeom>
              <a:noFill/>
              <a:ln w="9525" cap="flat" cmpd="sng">
                <a:solidFill>
                  <a:schemeClr val="dk1"/>
                </a:solidFill>
                <a:prstDash val="solid"/>
                <a:round/>
                <a:headEnd type="none" w="med" len="med"/>
                <a:tailEnd type="triangle" w="med" len="med"/>
              </a:ln>
            </p:spPr>
          </p:cxnSp>
          <p:sp>
            <p:nvSpPr>
              <p:cNvPr id="2659" name="Google Shape;2659;p200"/>
              <p:cNvSpPr/>
              <p:nvPr/>
            </p:nvSpPr>
            <p:spPr>
              <a:xfrm>
                <a:off x="2624" y="3596"/>
                <a:ext cx="240" cy="24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2660" name="Google Shape;2660;p200"/>
              <p:cNvCxnSpPr/>
              <p:nvPr/>
            </p:nvCxnSpPr>
            <p:spPr>
              <a:xfrm rot="10800000" flipH="1">
                <a:off x="1890" y="3712"/>
                <a:ext cx="734" cy="2"/>
              </a:xfrm>
              <a:prstGeom prst="straightConnector1">
                <a:avLst/>
              </a:prstGeom>
              <a:noFill/>
              <a:ln w="9525" cap="flat" cmpd="sng">
                <a:solidFill>
                  <a:schemeClr val="dk1"/>
                </a:solidFill>
                <a:prstDash val="solid"/>
                <a:round/>
                <a:headEnd type="none" w="med" len="med"/>
                <a:tailEnd type="triangle" w="med" len="med"/>
              </a:ln>
            </p:spPr>
          </p:cxnSp>
          <p:sp>
            <p:nvSpPr>
              <p:cNvPr id="2661" name="Google Shape;2661;p200"/>
              <p:cNvSpPr/>
              <p:nvPr/>
            </p:nvSpPr>
            <p:spPr>
              <a:xfrm>
                <a:off x="2748" y="3767"/>
                <a:ext cx="232" cy="317"/>
              </a:xfrm>
              <a:custGeom>
                <a:avLst/>
                <a:gdLst/>
                <a:ahLst/>
                <a:cxnLst/>
                <a:rect l="l" t="t" r="r" b="b"/>
                <a:pathLst>
                  <a:path w="21600" h="37735" fill="none" extrusionOk="0">
                    <a:moveTo>
                      <a:pt x="10162" y="-1"/>
                    </a:moveTo>
                    <a:cubicBezTo>
                      <a:pt x="17202" y="3753"/>
                      <a:pt x="21600" y="11081"/>
                      <a:pt x="21600" y="19060"/>
                    </a:cubicBezTo>
                    <a:cubicBezTo>
                      <a:pt x="21600" y="26755"/>
                      <a:pt x="17505" y="33869"/>
                      <a:pt x="10852" y="37735"/>
                    </a:cubicBezTo>
                  </a:path>
                  <a:path w="21600" h="37735" extrusionOk="0">
                    <a:moveTo>
                      <a:pt x="10162" y="-1"/>
                    </a:moveTo>
                    <a:cubicBezTo>
                      <a:pt x="17202" y="3753"/>
                      <a:pt x="21600" y="11081"/>
                      <a:pt x="21600" y="19060"/>
                    </a:cubicBezTo>
                    <a:cubicBezTo>
                      <a:pt x="21600" y="26755"/>
                      <a:pt x="17505" y="33869"/>
                      <a:pt x="10852" y="37735"/>
                    </a:cubicBezTo>
                    <a:lnTo>
                      <a:pt x="0" y="19060"/>
                    </a:lnTo>
                    <a:lnTo>
                      <a:pt x="10162" y="-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2" name="Google Shape;2662;p200"/>
              <p:cNvSpPr/>
              <p:nvPr/>
            </p:nvSpPr>
            <p:spPr>
              <a:xfrm rot="10800000">
                <a:off x="2520" y="3792"/>
                <a:ext cx="232" cy="308"/>
              </a:xfrm>
              <a:custGeom>
                <a:avLst/>
                <a:gdLst/>
                <a:ahLst/>
                <a:cxnLst/>
                <a:rect l="l" t="t" r="r" b="b"/>
                <a:pathLst>
                  <a:path w="21600" h="36644" fill="none" extrusionOk="0">
                    <a:moveTo>
                      <a:pt x="11986" y="-1"/>
                    </a:moveTo>
                    <a:cubicBezTo>
                      <a:pt x="17992" y="4006"/>
                      <a:pt x="21600" y="10748"/>
                      <a:pt x="21600" y="17969"/>
                    </a:cubicBezTo>
                    <a:cubicBezTo>
                      <a:pt x="21600" y="25664"/>
                      <a:pt x="17505" y="32778"/>
                      <a:pt x="10852" y="36644"/>
                    </a:cubicBezTo>
                  </a:path>
                  <a:path w="21600" h="36644" extrusionOk="0">
                    <a:moveTo>
                      <a:pt x="11986" y="-1"/>
                    </a:moveTo>
                    <a:cubicBezTo>
                      <a:pt x="17992" y="4006"/>
                      <a:pt x="21600" y="10748"/>
                      <a:pt x="21600" y="17969"/>
                    </a:cubicBezTo>
                    <a:cubicBezTo>
                      <a:pt x="21600" y="25664"/>
                      <a:pt x="17505" y="32778"/>
                      <a:pt x="10852" y="36644"/>
                    </a:cubicBezTo>
                    <a:lnTo>
                      <a:pt x="0" y="17969"/>
                    </a:lnTo>
                    <a:lnTo>
                      <a:pt x="11986" y="-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663" name="Google Shape;2663;p200"/>
              <p:cNvCxnSpPr/>
              <p:nvPr/>
            </p:nvCxnSpPr>
            <p:spPr>
              <a:xfrm rot="10800000" flipH="1">
                <a:off x="2864" y="3708"/>
                <a:ext cx="734" cy="2"/>
              </a:xfrm>
              <a:prstGeom prst="straightConnector1">
                <a:avLst/>
              </a:prstGeom>
              <a:noFill/>
              <a:ln w="9525" cap="flat" cmpd="sng">
                <a:solidFill>
                  <a:schemeClr val="dk1"/>
                </a:solidFill>
                <a:prstDash val="solid"/>
                <a:round/>
                <a:headEnd type="none" w="med" len="med"/>
                <a:tailEnd type="triangle" w="med" len="med"/>
              </a:ln>
            </p:spPr>
          </p:cxnSp>
          <p:sp>
            <p:nvSpPr>
              <p:cNvPr id="2664" name="Google Shape;2664;p200"/>
              <p:cNvSpPr txBox="1"/>
              <p:nvPr/>
            </p:nvSpPr>
            <p:spPr>
              <a:xfrm>
                <a:off x="3134" y="3317"/>
                <a:ext cx="17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a:p>
            </p:txBody>
          </p:sp>
          <p:sp>
            <p:nvSpPr>
              <p:cNvPr id="2665" name="Google Shape;2665;p200"/>
              <p:cNvSpPr txBox="1"/>
              <p:nvPr/>
            </p:nvSpPr>
            <p:spPr>
              <a:xfrm>
                <a:off x="2094" y="3357"/>
                <a:ext cx="17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a:p>
            </p:txBody>
          </p:sp>
          <p:sp>
            <p:nvSpPr>
              <p:cNvPr id="2666" name="Google Shape;2666;p200"/>
              <p:cNvSpPr txBox="1"/>
              <p:nvPr/>
            </p:nvSpPr>
            <p:spPr>
              <a:xfrm>
                <a:off x="2356" y="3837"/>
                <a:ext cx="17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b</a:t>
                </a:r>
                <a:endParaRPr/>
              </a:p>
            </p:txBody>
          </p:sp>
          <p:sp>
            <p:nvSpPr>
              <p:cNvPr id="2667" name="Google Shape;2667;p200"/>
              <p:cNvSpPr txBox="1"/>
              <p:nvPr/>
            </p:nvSpPr>
            <p:spPr>
              <a:xfrm>
                <a:off x="2960" y="3811"/>
                <a:ext cx="17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i="1">
                    <a:solidFill>
                      <a:schemeClr val="dk1"/>
                    </a:solidFill>
                    <a:latin typeface="Arial"/>
                    <a:ea typeface="Arial"/>
                    <a:cs typeface="Arial"/>
                    <a:sym typeface="Arial"/>
                  </a:rPr>
                  <a:t>a</a:t>
                </a:r>
                <a:endParaRPr/>
              </a:p>
            </p:txBody>
          </p:sp>
        </p:grpSp>
        <p:sp>
          <p:nvSpPr>
            <p:cNvPr id="2668" name="Google Shape;2668;p200"/>
            <p:cNvSpPr/>
            <p:nvPr/>
          </p:nvSpPr>
          <p:spPr>
            <a:xfrm>
              <a:off x="142" y="3313"/>
              <a:ext cx="690" cy="2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b="1" i="1">
                  <a:solidFill>
                    <a:schemeClr val="dk1"/>
                  </a:solidFill>
                  <a:latin typeface="Arial"/>
                  <a:ea typeface="Arial"/>
                  <a:cs typeface="Arial"/>
                  <a:sym typeface="Arial"/>
                </a:rPr>
                <a:t>Answer</a:t>
              </a:r>
              <a:r>
                <a:rPr lang="en-IN" sz="1800" b="1">
                  <a:solidFill>
                    <a:schemeClr val="dk1"/>
                  </a:solidFill>
                  <a:latin typeface="Arial"/>
                  <a:ea typeface="Arial"/>
                  <a:cs typeface="Arial"/>
                  <a:sym typeface="Arial"/>
                </a:rPr>
                <a:t>:</a:t>
              </a:r>
              <a:endParaRPr sz="1800" b="1" i="1">
                <a:solidFill>
                  <a:schemeClr val="dk1"/>
                </a:solidFill>
                <a:latin typeface="Arial"/>
                <a:ea typeface="Arial"/>
                <a:cs typeface="Arial"/>
                <a:sym typeface="Arial"/>
              </a:endParaRPr>
            </a:p>
          </p:txBody>
        </p:sp>
      </p:grpSp>
      <p:sp>
        <p:nvSpPr>
          <p:cNvPr id="2669" name="Google Shape;2669;p200"/>
          <p:cNvSpPr txBox="1"/>
          <p:nvPr/>
        </p:nvSpPr>
        <p:spPr>
          <a:xfrm>
            <a:off x="7088188" y="3833813"/>
            <a:ext cx="295275"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ɛ</a:t>
            </a:r>
            <a:endParaRPr/>
          </a:p>
        </p:txBody>
      </p:sp>
      <p:sp>
        <p:nvSpPr>
          <p:cNvPr id="2670" name="Google Shape;2670;p200"/>
          <p:cNvSpPr txBox="1"/>
          <p:nvPr/>
        </p:nvSpPr>
        <p:spPr>
          <a:xfrm>
            <a:off x="4908550" y="5546725"/>
            <a:ext cx="295275"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ɛ</a:t>
            </a:r>
            <a:endParaRPr/>
          </a:p>
        </p:txBody>
      </p:sp>
      <p:sp>
        <p:nvSpPr>
          <p:cNvPr id="2671" name="Google Shape;2671;p200"/>
          <p:cNvSpPr txBox="1"/>
          <p:nvPr/>
        </p:nvSpPr>
        <p:spPr>
          <a:xfrm>
            <a:off x="3656013" y="5595938"/>
            <a:ext cx="295275"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ɛ</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3">
                                            <p:txEl>
                                              <p:pRg st="0" end="0"/>
                                            </p:txEl>
                                          </p:spTgt>
                                        </p:tgtEl>
                                        <p:attrNameLst>
                                          <p:attrName>style.visibility</p:attrName>
                                        </p:attrNameLst>
                                      </p:cBhvr>
                                      <p:to>
                                        <p:strVal val="visible"/>
                                      </p:to>
                                    </p:set>
                                    <p:animEffect transition="in" filter="fade">
                                      <p:cBhvr>
                                        <p:cTn id="7" dur="1"/>
                                        <p:tgtEl>
                                          <p:spTgt spid="25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3">
                                            <p:txEl>
                                              <p:pRg st="1" end="1"/>
                                            </p:txEl>
                                          </p:spTgt>
                                        </p:tgtEl>
                                        <p:attrNameLst>
                                          <p:attrName>style.visibility</p:attrName>
                                        </p:attrNameLst>
                                      </p:cBhvr>
                                      <p:to>
                                        <p:strVal val="visible"/>
                                      </p:to>
                                    </p:set>
                                    <p:animEffect transition="in" filter="fade">
                                      <p:cBhvr>
                                        <p:cTn id="12" dur="1"/>
                                        <p:tgtEl>
                                          <p:spTgt spid="25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3">
                                            <p:txEl>
                                              <p:pRg st="2" end="2"/>
                                            </p:txEl>
                                          </p:spTgt>
                                        </p:tgtEl>
                                        <p:attrNameLst>
                                          <p:attrName>style.visibility</p:attrName>
                                        </p:attrNameLst>
                                      </p:cBhvr>
                                      <p:to>
                                        <p:strVal val="visible"/>
                                      </p:to>
                                    </p:set>
                                    <p:animEffect transition="in" filter="fade">
                                      <p:cBhvr>
                                        <p:cTn id="17" dur="1"/>
                                        <p:tgtEl>
                                          <p:spTgt spid="25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4"/>
                                        </p:tgtEl>
                                        <p:attrNameLst>
                                          <p:attrName>style.visibility</p:attrName>
                                        </p:attrNameLst>
                                      </p:cBhvr>
                                      <p:to>
                                        <p:strVal val="visible"/>
                                      </p:to>
                                    </p:set>
                                    <p:animEffect transition="in" filter="fade">
                                      <p:cBhvr>
                                        <p:cTn id="22" dur="1"/>
                                        <p:tgtEl>
                                          <p:spTgt spid="25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76">
                                            <p:txEl>
                                              <p:pRg st="0" end="0"/>
                                            </p:txEl>
                                          </p:spTgt>
                                        </p:tgtEl>
                                        <p:attrNameLst>
                                          <p:attrName>style.visibility</p:attrName>
                                        </p:attrNameLst>
                                      </p:cBhvr>
                                      <p:to>
                                        <p:strVal val="visible"/>
                                      </p:to>
                                    </p:set>
                                    <p:animEffect transition="in" filter="fade">
                                      <p:cBhvr>
                                        <p:cTn id="27" dur="1"/>
                                        <p:tgtEl>
                                          <p:spTgt spid="257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76">
                                            <p:txEl>
                                              <p:pRg st="1" end="1"/>
                                            </p:txEl>
                                          </p:spTgt>
                                        </p:tgtEl>
                                        <p:attrNameLst>
                                          <p:attrName>style.visibility</p:attrName>
                                        </p:attrNameLst>
                                      </p:cBhvr>
                                      <p:to>
                                        <p:strVal val="visible"/>
                                      </p:to>
                                    </p:set>
                                    <p:animEffect transition="in" filter="fade">
                                      <p:cBhvr>
                                        <p:cTn id="32" dur="1"/>
                                        <p:tgtEl>
                                          <p:spTgt spid="257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77"/>
                                        </p:tgtEl>
                                        <p:attrNameLst>
                                          <p:attrName>style.visibility</p:attrName>
                                        </p:attrNameLst>
                                      </p:cBhvr>
                                      <p:to>
                                        <p:strVal val="visible"/>
                                      </p:to>
                                    </p:set>
                                    <p:animEffect transition="in" filter="fade">
                                      <p:cBhvr>
                                        <p:cTn id="37" dur="1"/>
                                        <p:tgtEl>
                                          <p:spTgt spid="257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87"/>
                                        </p:tgtEl>
                                        <p:attrNameLst>
                                          <p:attrName>style.visibility</p:attrName>
                                        </p:attrNameLst>
                                      </p:cBhvr>
                                      <p:to>
                                        <p:strVal val="visible"/>
                                      </p:to>
                                    </p:set>
                                    <p:animEffect transition="in" filter="fade">
                                      <p:cBhvr>
                                        <p:cTn id="42" dur="1"/>
                                        <p:tgtEl>
                                          <p:spTgt spid="258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88"/>
                                        </p:tgtEl>
                                        <p:attrNameLst>
                                          <p:attrName>style.visibility</p:attrName>
                                        </p:attrNameLst>
                                      </p:cBhvr>
                                      <p:to>
                                        <p:strVal val="visible"/>
                                      </p:to>
                                    </p:set>
                                    <p:animEffect transition="in" filter="fade">
                                      <p:cBhvr>
                                        <p:cTn id="47" dur="1"/>
                                        <p:tgtEl>
                                          <p:spTgt spid="258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06"/>
                                        </p:tgtEl>
                                        <p:attrNameLst>
                                          <p:attrName>style.visibility</p:attrName>
                                        </p:attrNameLst>
                                      </p:cBhvr>
                                      <p:to>
                                        <p:strVal val="visible"/>
                                      </p:to>
                                    </p:set>
                                    <p:animEffect transition="in" filter="fade">
                                      <p:cBhvr>
                                        <p:cTn id="52" dur="1"/>
                                        <p:tgtEl>
                                          <p:spTgt spid="260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25"/>
                                        </p:tgtEl>
                                        <p:attrNameLst>
                                          <p:attrName>style.visibility</p:attrName>
                                        </p:attrNameLst>
                                      </p:cBhvr>
                                      <p:to>
                                        <p:strVal val="visible"/>
                                      </p:to>
                                    </p:set>
                                    <p:animEffect transition="in" filter="fade">
                                      <p:cBhvr>
                                        <p:cTn id="57" dur="1"/>
                                        <p:tgtEl>
                                          <p:spTgt spid="26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46"/>
                                        </p:tgtEl>
                                        <p:attrNameLst>
                                          <p:attrName>style.visibility</p:attrName>
                                        </p:attrNameLst>
                                      </p:cBhvr>
                                      <p:to>
                                        <p:strVal val="visible"/>
                                      </p:to>
                                    </p:set>
                                    <p:animEffect transition="in" filter="fade">
                                      <p:cBhvr>
                                        <p:cTn id="62" dur="1"/>
                                        <p:tgtEl>
                                          <p:spTgt spid="264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47"/>
                                        </p:tgtEl>
                                        <p:attrNameLst>
                                          <p:attrName>style.visibility</p:attrName>
                                        </p:attrNameLst>
                                      </p:cBhvr>
                                      <p:to>
                                        <p:strVal val="visible"/>
                                      </p:to>
                                    </p:set>
                                    <p:animEffect transition="in" filter="fade">
                                      <p:cBhvr>
                                        <p:cTn id="67" dur="1"/>
                                        <p:tgtEl>
                                          <p:spTgt spid="2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675"/>
        <p:cNvGrpSpPr/>
        <p:nvPr/>
      </p:nvGrpSpPr>
      <p:grpSpPr>
        <a:xfrm>
          <a:off x="0" y="0"/>
          <a:ext cx="0" cy="0"/>
          <a:chOff x="0" y="0"/>
          <a:chExt cx="0" cy="0"/>
        </a:xfrm>
      </p:grpSpPr>
      <p:sp>
        <p:nvSpPr>
          <p:cNvPr id="2676" name="Google Shape;2676;p201"/>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677" name="Google Shape;2677;p201"/>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Example of NFA using Python</a:t>
            </a:r>
            <a:endParaRPr sz="2563">
              <a:solidFill>
                <a:schemeClr val="dk1"/>
              </a:solidFill>
              <a:latin typeface="Arial"/>
              <a:ea typeface="Arial"/>
              <a:cs typeface="Arial"/>
              <a:sym typeface="Arial"/>
            </a:endParaRPr>
          </a:p>
        </p:txBody>
      </p:sp>
      <p:sp>
        <p:nvSpPr>
          <p:cNvPr id="2678" name="Google Shape;2678;p201"/>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679" name="Google Shape;2679;p201"/>
          <p:cNvGrpSpPr/>
          <p:nvPr/>
        </p:nvGrpSpPr>
        <p:grpSpPr>
          <a:xfrm>
            <a:off x="43248" y="661080"/>
            <a:ext cx="12105503" cy="5979173"/>
            <a:chOff x="127862" y="1268442"/>
            <a:chExt cx="9296400" cy="846250"/>
          </a:xfrm>
        </p:grpSpPr>
        <p:sp>
          <p:nvSpPr>
            <p:cNvPr id="2680" name="Google Shape;2680;p201"/>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681" name="Google Shape;2681;p201"/>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682" name="Google Shape;2682;p201"/>
          <p:cNvSpPr txBox="1"/>
          <p:nvPr/>
        </p:nvSpPr>
        <p:spPr>
          <a:xfrm>
            <a:off x="171709" y="735349"/>
            <a:ext cx="7338363" cy="5232202"/>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IN" sz="2000">
                <a:solidFill>
                  <a:schemeClr val="dk1"/>
                </a:solidFill>
                <a:latin typeface="Calibri"/>
                <a:ea typeface="Calibri"/>
                <a:cs typeface="Calibri"/>
                <a:sym typeface="Calibri"/>
              </a:rPr>
              <a:t>from automata.fa.nfa import NFA</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NFA which matches strings beginning with 'a', ending with 'a', and containing</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no consecutive 'b's</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nfa = NFA(</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states={'q0', 'q1', 'q2'},</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input_symbols={'a', 'b'},</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transitions={</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'q0': {'a': {'q1'}},</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 Use '' as the key name for empty string (lambda/epsilon) transitions</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'q1': {'a': {'q1'}, '': {'q2'}},</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'q2': {'b': {'q0'}}</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initial_state='q0',</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    final_states={'q1'}</a:t>
            </a:r>
            <a:endParaRPr/>
          </a:p>
          <a:p>
            <a:pPr marL="0" marR="0" lvl="0" indent="0" algn="just" rtl="0">
              <a:spcBef>
                <a:spcPts val="0"/>
              </a:spcBef>
              <a:spcAft>
                <a:spcPts val="0"/>
              </a:spcAft>
              <a:buNone/>
            </a:pPr>
            <a:r>
              <a:rPr lang="en-IN" sz="2000">
                <a:solidFill>
                  <a:schemeClr val="dk1"/>
                </a:solidFill>
                <a:latin typeface="Calibri"/>
                <a:ea typeface="Calibri"/>
                <a:cs typeface="Calibri"/>
                <a:sym typeface="Calibri"/>
              </a:rPr>
              <a:t>)</a:t>
            </a:r>
            <a:endParaRPr/>
          </a:p>
        </p:txBody>
      </p:sp>
      <p:sp>
        <p:nvSpPr>
          <p:cNvPr id="2683" name="Google Shape;2683;p201"/>
          <p:cNvSpPr txBox="1"/>
          <p:nvPr/>
        </p:nvSpPr>
        <p:spPr>
          <a:xfrm>
            <a:off x="8561689" y="735349"/>
            <a:ext cx="3295532" cy="15388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N" sz="2000">
                <a:solidFill>
                  <a:schemeClr val="dk1"/>
                </a:solidFill>
                <a:latin typeface="Calibri"/>
                <a:ea typeface="Calibri"/>
                <a:cs typeface="Calibri"/>
                <a:sym typeface="Calibri"/>
              </a:rPr>
              <a:t>nfa.read_input('aba') </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ANSWER :{'q1', 'q2'}</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nfa.read_input('abba')</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ANSWER: ERROR</a:t>
            </a:r>
            <a:endParaRPr/>
          </a:p>
        </p:txBody>
      </p:sp>
      <p:sp>
        <p:nvSpPr>
          <p:cNvPr id="2684" name="Google Shape;2684;p201"/>
          <p:cNvSpPr txBox="1"/>
          <p:nvPr/>
        </p:nvSpPr>
        <p:spPr>
          <a:xfrm>
            <a:off x="8561689" y="2772595"/>
            <a:ext cx="3295532" cy="276998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N" sz="2000">
                <a:solidFill>
                  <a:schemeClr val="dk1"/>
                </a:solidFill>
                <a:latin typeface="Calibri"/>
                <a:ea typeface="Calibri"/>
                <a:cs typeface="Calibri"/>
                <a:sym typeface="Calibri"/>
              </a:rPr>
              <a:t>nfa.read_input_stepwise('aba')</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if nfa.accepts_input('aba'):</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    print('accepted')</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else:</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    print('rejected')</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ANSWER: ACCEPTED</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nfa.validate()</a:t>
            </a:r>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ANSWR: TRUE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89" name="Google Shape;289;p21"/>
          <p:cNvGrpSpPr/>
          <p:nvPr/>
        </p:nvGrpSpPr>
        <p:grpSpPr>
          <a:xfrm>
            <a:off x="53788" y="538909"/>
            <a:ext cx="12075459" cy="5820713"/>
            <a:chOff x="193908" y="1281925"/>
            <a:chExt cx="9318899" cy="1927621"/>
          </a:xfrm>
        </p:grpSpPr>
        <p:sp>
          <p:nvSpPr>
            <p:cNvPr id="290" name="Google Shape;290;p21"/>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65138" marR="0" lvl="0" indent="-465138" algn="l" rtl="0">
                <a:lnSpc>
                  <a:spcPct val="150000"/>
                </a:lnSpc>
                <a:spcBef>
                  <a:spcPts val="0"/>
                </a:spcBef>
                <a:spcAft>
                  <a:spcPts val="0"/>
                </a:spcAft>
                <a:buNone/>
              </a:pPr>
              <a:r>
                <a:rPr lang="en-IN" sz="2000" b="1">
                  <a:solidFill>
                    <a:schemeClr val="dk1"/>
                  </a:solidFill>
                  <a:latin typeface="Calibri"/>
                  <a:ea typeface="Calibri"/>
                  <a:cs typeface="Calibri"/>
                  <a:sym typeface="Calibri"/>
                </a:rPr>
                <a:t>while loop</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Syntax:</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while expression:</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statement(s)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Example: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count = 0</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while (count &lt; 9):</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print 'The count is:', count</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count = count + 1</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print "Good bye!”</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r>
                <a:rPr lang="en-IN" sz="2000" b="1">
                  <a:solidFill>
                    <a:schemeClr val="dk1"/>
                  </a:solidFill>
                  <a:latin typeface="Calibri"/>
                  <a:ea typeface="Calibri"/>
                  <a:cs typeface="Calibri"/>
                  <a:sym typeface="Calibri"/>
                </a:rPr>
                <a:t>For Loop</a:t>
              </a:r>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Syntax:</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for iterating_var in sequence: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statements(s)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Example: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for letter in 'Python':     # First Example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print 'Current Letter :', letter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fruits = ['banana', 'apple',  'mango']</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for index in range(len(fruits)):</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print 'Current fruit :', fruits[index]</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print "Good bye!“</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 Else with looping:</a:t>
              </a:r>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Example</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511175" marR="0" lvl="0" indent="0" algn="l"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for num in range(10,20):  #to iterate between 10 to 20</a:t>
              </a:r>
              <a:endParaRPr/>
            </a:p>
            <a:p>
              <a:pPr marL="511175" marR="0" lvl="0" indent="0" algn="l"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   for i in range(2,num): #to iterate on the factors of the number</a:t>
              </a:r>
              <a:endParaRPr/>
            </a:p>
            <a:p>
              <a:pPr marL="511175" marR="0" lvl="0" indent="0" algn="l"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      if num%i == 0:      #to determine the first factor</a:t>
              </a:r>
              <a:endParaRPr/>
            </a:p>
            <a:p>
              <a:pPr marL="511175" marR="0" lvl="0" indent="0" algn="l"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         j=num/i          #to calculate the second factor</a:t>
              </a:r>
              <a:endParaRPr/>
            </a:p>
            <a:p>
              <a:pPr marL="511175" marR="0" lvl="0" indent="0" algn="l"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         print '%d equals %d * %d' % (num,i,j)</a:t>
              </a:r>
              <a:endParaRPr/>
            </a:p>
            <a:p>
              <a:pPr marL="511175" marR="0" lvl="0" indent="0" algn="l"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         break #to move to the next number, the #first FOR</a:t>
              </a:r>
              <a:endParaRPr/>
            </a:p>
            <a:p>
              <a:pPr marL="511175" marR="0" lvl="0" indent="0" algn="l"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   else:                  # else part of the loop</a:t>
              </a:r>
              <a:endParaRPr/>
            </a:p>
            <a:p>
              <a:pPr marL="511175" marR="0" lvl="0" indent="0" algn="l"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      print num, 'is a prime number‘</a:t>
              </a:r>
              <a:endParaRPr/>
            </a:p>
            <a:p>
              <a:pPr marL="465138" marR="0" lvl="0" indent="-465138" algn="l"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sp>
          <p:nvSpPr>
            <p:cNvPr id="291" name="Google Shape;291;p21"/>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292" name="Google Shape;292;p21"/>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293" name="Google Shape;293;p21"/>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1. Structured Programming Paradigm</a:t>
            </a:r>
            <a:endParaRPr sz="2000" b="1">
              <a:solidFill>
                <a:schemeClr val="lt1"/>
              </a:solidFill>
              <a:latin typeface="Calibri"/>
              <a:ea typeface="Calibri"/>
              <a:cs typeface="Calibri"/>
              <a:sym typeface="Calibri"/>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688"/>
        <p:cNvGrpSpPr/>
        <p:nvPr/>
      </p:nvGrpSpPr>
      <p:grpSpPr>
        <a:xfrm>
          <a:off x="0" y="0"/>
          <a:ext cx="0" cy="0"/>
          <a:chOff x="0" y="0"/>
          <a:chExt cx="0" cy="0"/>
        </a:xfrm>
      </p:grpSpPr>
      <p:sp>
        <p:nvSpPr>
          <p:cNvPr id="2689" name="Google Shape;2689;p202"/>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690" name="Google Shape;2690;p202"/>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Sample Exercises  - NFA</a:t>
            </a:r>
            <a:endParaRPr/>
          </a:p>
        </p:txBody>
      </p:sp>
      <p:sp>
        <p:nvSpPr>
          <p:cNvPr id="2691" name="Google Shape;2691;p202"/>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692" name="Google Shape;2692;p202"/>
          <p:cNvGrpSpPr/>
          <p:nvPr/>
        </p:nvGrpSpPr>
        <p:grpSpPr>
          <a:xfrm>
            <a:off x="43248" y="661080"/>
            <a:ext cx="12105503" cy="5979173"/>
            <a:chOff x="127862" y="1268442"/>
            <a:chExt cx="9296400" cy="846250"/>
          </a:xfrm>
        </p:grpSpPr>
        <p:sp>
          <p:nvSpPr>
            <p:cNvPr id="2693" name="Google Shape;2693;p202"/>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694" name="Google Shape;2694;p202"/>
            <p:cNvSpPr txBox="1"/>
            <p:nvPr/>
          </p:nvSpPr>
          <p:spPr>
            <a:xfrm>
              <a:off x="168600" y="1274313"/>
              <a:ext cx="9214355" cy="5858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grpSp>
      <p:sp>
        <p:nvSpPr>
          <p:cNvPr id="2695" name="Google Shape;2695;p202"/>
          <p:cNvSpPr txBox="1"/>
          <p:nvPr/>
        </p:nvSpPr>
        <p:spPr>
          <a:xfrm>
            <a:off x="401507" y="909542"/>
            <a:ext cx="11215870" cy="2899577"/>
          </a:xfrm>
          <a:prstGeom prst="rect">
            <a:avLst/>
          </a:prstGeom>
          <a:noFill/>
          <a:ln>
            <a:noFill/>
          </a:ln>
        </p:spPr>
        <p:txBody>
          <a:bodyPr spcFirstLastPara="1" wrap="square" lIns="90000" tIns="46800" rIns="90000" bIns="46800" anchor="t" anchorCtr="0">
            <a:spAutoFit/>
          </a:bodyPr>
          <a:lstStyle/>
          <a:p>
            <a:pPr marL="514350" marR="0" lvl="0" indent="-514350" algn="just" rtl="0">
              <a:lnSpc>
                <a:spcPct val="150000"/>
              </a:lnSpc>
              <a:spcBef>
                <a:spcPts val="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Write a automata code for the Language that accepts all end with 01</a:t>
            </a:r>
            <a:endParaRPr/>
          </a:p>
          <a:p>
            <a:pPr marL="514350" marR="0" lvl="0" indent="-514350" algn="just" rtl="0">
              <a:lnSpc>
                <a:spcPct val="150000"/>
              </a:lnSpc>
              <a:spcBef>
                <a:spcPts val="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Write a automata code for L(M)= </a:t>
            </a:r>
            <a:r>
              <a:rPr lang="en-IN" sz="2400" i="1">
                <a:solidFill>
                  <a:schemeClr val="dk1"/>
                </a:solidFill>
                <a:latin typeface="Calibri"/>
                <a:ea typeface="Calibri"/>
                <a:cs typeface="Calibri"/>
                <a:sym typeface="Calibri"/>
              </a:rPr>
              <a:t>a</a:t>
            </a:r>
            <a:r>
              <a:rPr lang="en-IN" sz="2400">
                <a:solidFill>
                  <a:schemeClr val="dk1"/>
                </a:solidFill>
                <a:latin typeface="Calibri"/>
                <a:ea typeface="Calibri"/>
                <a:cs typeface="Calibri"/>
                <a:sym typeface="Calibri"/>
              </a:rPr>
              <a:t> + </a:t>
            </a:r>
            <a:r>
              <a:rPr lang="en-IN" sz="2400" i="1">
                <a:solidFill>
                  <a:schemeClr val="dk1"/>
                </a:solidFill>
                <a:latin typeface="Calibri"/>
                <a:ea typeface="Calibri"/>
                <a:cs typeface="Calibri"/>
                <a:sym typeface="Calibri"/>
              </a:rPr>
              <a:t>aa</a:t>
            </a:r>
            <a:r>
              <a:rPr lang="en-IN" sz="2400">
                <a:solidFill>
                  <a:schemeClr val="dk1"/>
                </a:solidFill>
                <a:latin typeface="Calibri"/>
                <a:ea typeface="Calibri"/>
                <a:cs typeface="Calibri"/>
                <a:sym typeface="Calibri"/>
              </a:rPr>
              <a:t>*</a:t>
            </a:r>
            <a:r>
              <a:rPr lang="en-IN" sz="2400" i="1">
                <a:solidFill>
                  <a:schemeClr val="dk1"/>
                </a:solidFill>
                <a:latin typeface="Calibri"/>
                <a:ea typeface="Calibri"/>
                <a:cs typeface="Calibri"/>
                <a:sym typeface="Calibri"/>
              </a:rPr>
              <a:t>b</a:t>
            </a:r>
            <a:r>
              <a:rPr lang="en-IN" sz="2400">
                <a:solidFill>
                  <a:schemeClr val="dk1"/>
                </a:solidFill>
                <a:latin typeface="Calibri"/>
                <a:ea typeface="Calibri"/>
                <a:cs typeface="Calibri"/>
                <a:sym typeface="Calibri"/>
              </a:rPr>
              <a:t> + </a:t>
            </a:r>
            <a:r>
              <a:rPr lang="en-IN" sz="2400" i="1">
                <a:solidFill>
                  <a:schemeClr val="dk1"/>
                </a:solidFill>
                <a:latin typeface="Calibri"/>
                <a:ea typeface="Calibri"/>
                <a:cs typeface="Calibri"/>
                <a:sym typeface="Calibri"/>
              </a:rPr>
              <a:t>a</a:t>
            </a:r>
            <a:r>
              <a:rPr lang="en-IN" sz="2400">
                <a:solidFill>
                  <a:schemeClr val="dk1"/>
                </a:solidFill>
                <a:latin typeface="Calibri"/>
                <a:ea typeface="Calibri"/>
                <a:cs typeface="Calibri"/>
                <a:sym typeface="Calibri"/>
              </a:rPr>
              <a:t>*</a:t>
            </a:r>
            <a:r>
              <a:rPr lang="en-IN" sz="2400" i="1">
                <a:solidFill>
                  <a:schemeClr val="dk1"/>
                </a:solidFill>
                <a:latin typeface="Calibri"/>
                <a:ea typeface="Calibri"/>
                <a:cs typeface="Calibri"/>
                <a:sym typeface="Calibri"/>
              </a:rPr>
              <a:t>b</a:t>
            </a:r>
            <a:r>
              <a:rPr lang="en-I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514350" marR="0" lvl="0" indent="-514350" algn="just" rtl="0">
              <a:lnSpc>
                <a:spcPct val="150000"/>
              </a:lnSpc>
              <a:spcBef>
                <a:spcPts val="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Write a automata code for Let Σ = {0, 1}. </a:t>
            </a:r>
            <a:endParaRPr/>
          </a:p>
          <a:p>
            <a:pPr marL="0" marR="0" lvl="0" indent="0" algn="l" rtl="0">
              <a:lnSpc>
                <a:spcPct val="150000"/>
              </a:lnSpc>
              <a:spcBef>
                <a:spcPts val="600"/>
              </a:spcBef>
              <a:spcAft>
                <a:spcPts val="0"/>
              </a:spcAft>
              <a:buClr>
                <a:schemeClr val="dk1"/>
              </a:buClr>
              <a:buSzPts val="2400"/>
              <a:buFont typeface="Times"/>
              <a:buNone/>
            </a:pPr>
            <a:r>
              <a:rPr lang="en-IN" sz="2400">
                <a:solidFill>
                  <a:schemeClr val="dk1"/>
                </a:solidFill>
                <a:latin typeface="Calibri"/>
                <a:ea typeface="Calibri"/>
                <a:cs typeface="Calibri"/>
                <a:sym typeface="Calibri"/>
              </a:rPr>
              <a:t>	Given NFAs for {}, {ε}, {(</a:t>
            </a:r>
            <a:r>
              <a:rPr lang="en-IN" sz="2400" i="1">
                <a:solidFill>
                  <a:schemeClr val="dk1"/>
                </a:solidFill>
                <a:latin typeface="Calibri"/>
                <a:ea typeface="Calibri"/>
                <a:cs typeface="Calibri"/>
                <a:sym typeface="Calibri"/>
              </a:rPr>
              <a:t>ab)</a:t>
            </a:r>
            <a:r>
              <a:rPr lang="en-IN" sz="2400" i="1" baseline="30000">
                <a:solidFill>
                  <a:schemeClr val="dk1"/>
                </a:solidFill>
                <a:latin typeface="Calibri"/>
                <a:ea typeface="Calibri"/>
                <a:cs typeface="Calibri"/>
                <a:sym typeface="Calibri"/>
              </a:rPr>
              <a:t>n</a:t>
            </a:r>
            <a:r>
              <a:rPr lang="en-IN" sz="2400">
                <a:solidFill>
                  <a:schemeClr val="dk1"/>
                </a:solidFill>
                <a:latin typeface="Calibri"/>
                <a:ea typeface="Calibri"/>
                <a:cs typeface="Calibri"/>
                <a:sym typeface="Calibri"/>
              </a:rPr>
              <a:t> | </a:t>
            </a:r>
            <a:r>
              <a:rPr lang="en-IN" sz="2400" i="1">
                <a:solidFill>
                  <a:schemeClr val="dk1"/>
                </a:solidFill>
                <a:latin typeface="Calibri"/>
                <a:ea typeface="Calibri"/>
                <a:cs typeface="Calibri"/>
                <a:sym typeface="Calibri"/>
              </a:rPr>
              <a:t>n</a:t>
            </a:r>
            <a:r>
              <a:rPr lang="en-IN" sz="2400">
                <a:solidFill>
                  <a:schemeClr val="dk1"/>
                </a:solidFill>
                <a:latin typeface="Calibri"/>
                <a:ea typeface="Calibri"/>
                <a:cs typeface="Calibri"/>
                <a:sym typeface="Calibri"/>
              </a:rPr>
              <a:t> ∈ N}, which has regular expression (</a:t>
            </a:r>
            <a:r>
              <a:rPr lang="en-IN" sz="2400" i="1">
                <a:solidFill>
                  <a:schemeClr val="dk1"/>
                </a:solidFill>
                <a:latin typeface="Calibri"/>
                <a:ea typeface="Calibri"/>
                <a:cs typeface="Calibri"/>
                <a:sym typeface="Calibri"/>
              </a:rPr>
              <a:t>ab</a:t>
            </a:r>
            <a:r>
              <a:rPr lang="en-IN" sz="2400">
                <a:solidFill>
                  <a:schemeClr val="dk1"/>
                </a:solidFill>
                <a:latin typeface="Calibri"/>
                <a:ea typeface="Calibri"/>
                <a:cs typeface="Calibri"/>
                <a:sym typeface="Calibri"/>
              </a:rPr>
              <a:t>)*.</a:t>
            </a:r>
            <a:endParaRPr sz="2400" b="1">
              <a:solidFill>
                <a:schemeClr val="dk1"/>
              </a:solidFill>
              <a:latin typeface="Calibri"/>
              <a:ea typeface="Calibri"/>
              <a:cs typeface="Calibri"/>
              <a:sym typeface="Calibri"/>
            </a:endParaRPr>
          </a:p>
          <a:p>
            <a:pPr marL="514350" marR="0" lvl="0" indent="-361950" algn="just" rtl="0">
              <a:lnSpc>
                <a:spcPct val="150000"/>
              </a:lnSpc>
              <a:spcBef>
                <a:spcPts val="0"/>
              </a:spcBef>
              <a:spcAft>
                <a:spcPts val="0"/>
              </a:spcAft>
              <a:buClr>
                <a:schemeClr val="lt1"/>
              </a:buClr>
              <a:buSzPts val="2400"/>
              <a:buFont typeface="Times New Roman"/>
              <a:buNone/>
            </a:pPr>
            <a:endParaRPr sz="2400" b="1">
              <a:solidFill>
                <a:schemeClr val="dk1"/>
              </a:solidFill>
              <a:latin typeface="Calibri"/>
              <a:ea typeface="Calibri"/>
              <a:cs typeface="Calibri"/>
              <a:sym typeface="Calibri"/>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699"/>
        <p:cNvGrpSpPr/>
        <p:nvPr/>
      </p:nvGrpSpPr>
      <p:grpSpPr>
        <a:xfrm>
          <a:off x="0" y="0"/>
          <a:ext cx="0" cy="0"/>
          <a:chOff x="0" y="0"/>
          <a:chExt cx="0" cy="0"/>
        </a:xfrm>
      </p:grpSpPr>
      <p:sp>
        <p:nvSpPr>
          <p:cNvPr id="2700" name="Google Shape;2700;p203"/>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701" name="Google Shape;2701;p203"/>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Dependent type Programming Paradigm</a:t>
            </a:r>
            <a:endParaRPr sz="3500" b="1">
              <a:solidFill>
                <a:schemeClr val="lt1"/>
              </a:solidFill>
              <a:latin typeface="Candara"/>
              <a:ea typeface="Candara"/>
              <a:cs typeface="Candara"/>
              <a:sym typeface="Candara"/>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705"/>
        <p:cNvGrpSpPr/>
        <p:nvPr/>
      </p:nvGrpSpPr>
      <p:grpSpPr>
        <a:xfrm>
          <a:off x="0" y="0"/>
          <a:ext cx="0" cy="0"/>
          <a:chOff x="0" y="0"/>
          <a:chExt cx="0" cy="0"/>
        </a:xfrm>
      </p:grpSpPr>
      <p:sp>
        <p:nvSpPr>
          <p:cNvPr id="2706" name="Google Shape;2706;p204"/>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707" name="Google Shape;2707;p204"/>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2708" name="Google Shape;2708;p204"/>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709" name="Google Shape;2709;p204"/>
          <p:cNvGrpSpPr/>
          <p:nvPr/>
        </p:nvGrpSpPr>
        <p:grpSpPr>
          <a:xfrm>
            <a:off x="0" y="586962"/>
            <a:ext cx="12105503" cy="6100835"/>
            <a:chOff x="127862" y="1268442"/>
            <a:chExt cx="9296400" cy="863469"/>
          </a:xfrm>
        </p:grpSpPr>
        <p:sp>
          <p:nvSpPr>
            <p:cNvPr id="2710" name="Google Shape;2710;p204"/>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711" name="Google Shape;2711;p204"/>
            <p:cNvSpPr txBox="1"/>
            <p:nvPr/>
          </p:nvSpPr>
          <p:spPr>
            <a:xfrm>
              <a:off x="168600" y="1274313"/>
              <a:ext cx="9214355" cy="8575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A constant problem: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Writing a correct computer program is hard and  proving that a program is correct is even harder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Dependent Types allow us to write programs and know they are correct before running them.</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 dependent types: you can specify types that can check the value of your variables at compile time</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Here is how you can declare a Vector that contains the values 1, 2, 3 :</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val l1 = 1 :#: 2 :#: 3 :#: Vnil</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This creates a variable l1 who’s type signature specifies not only that it’s a Vector that contains Ints, but also that it is a Vector of length 3. The compiler can use this information to catch errors. Let’s use the vAdd method in Vector to perform a pairwise addition between two Vectors: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val l1 = 1 :#: 2 :#: 3 :#: VNil</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val l2 = 1 :#: 2 :#: 3 :#: VNil</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val l3 = l1 vAdd l2</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 Result: l3 = 2 :#: 4 :#: 6 :#: VNil</a:t>
              </a:r>
              <a:endParaRPr sz="1750">
                <a:solidFill>
                  <a:schemeClr val="dk1"/>
                </a:solidFill>
                <a:latin typeface="Calibri"/>
                <a:ea typeface="Calibri"/>
                <a:cs typeface="Calibri"/>
                <a:sym typeface="Calibri"/>
              </a:endParaRPr>
            </a:p>
          </p:txBody>
        </p:sp>
      </p:gr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205"/>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717" name="Google Shape;2717;p205"/>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2718" name="Google Shape;2718;p205"/>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719" name="Google Shape;2719;p205"/>
          <p:cNvGrpSpPr/>
          <p:nvPr/>
        </p:nvGrpSpPr>
        <p:grpSpPr>
          <a:xfrm>
            <a:off x="0" y="586962"/>
            <a:ext cx="12105503" cy="5979174"/>
            <a:chOff x="127862" y="1268442"/>
            <a:chExt cx="9296400" cy="846250"/>
          </a:xfrm>
        </p:grpSpPr>
        <p:sp>
          <p:nvSpPr>
            <p:cNvPr id="2720" name="Google Shape;2720;p205"/>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721" name="Google Shape;2721;p205"/>
            <p:cNvSpPr txBox="1"/>
            <p:nvPr/>
          </p:nvSpPr>
          <p:spPr>
            <a:xfrm>
              <a:off x="168600" y="1274313"/>
              <a:ext cx="9214355" cy="80042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The example above works fine because the type system knows both Vectors have length 3. However, if we tried to vAdd two Vectors of different lengths, we’d get an error at compile time instead of having to wait until run time!</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val l1 = 1 :#: 2 :#: 3 :#: VNil</a:t>
              </a:r>
              <a:endParaRPr sz="175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val l2 = 1 :#: 2 :#: VNil</a:t>
              </a:r>
              <a:endParaRPr sz="175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 </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val l3 = l1 vAdd l2</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Result: a *compile* error because you can't pairwise add vectors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of different lengths!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Note: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You can express almost anything with dependent types. A factorial function which only accepts natural numbers, a login function which doesn't accept empty strings, a remove Last function which only accepts non-empty arrays. And all this is checked before you run the program.</a:t>
              </a:r>
              <a:endParaRPr/>
            </a:p>
          </p:txBody>
        </p:sp>
      </p:gr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sp>
        <p:nvSpPr>
          <p:cNvPr id="2726" name="Google Shape;2726;p206"/>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727" name="Google Shape;2727;p206"/>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2728" name="Google Shape;2728;p206"/>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729" name="Google Shape;2729;p206"/>
          <p:cNvGrpSpPr/>
          <p:nvPr/>
        </p:nvGrpSpPr>
        <p:grpSpPr>
          <a:xfrm>
            <a:off x="0" y="586962"/>
            <a:ext cx="12105503" cy="6100835"/>
            <a:chOff x="127862" y="1268442"/>
            <a:chExt cx="9296400" cy="863469"/>
          </a:xfrm>
        </p:grpSpPr>
        <p:sp>
          <p:nvSpPr>
            <p:cNvPr id="2730" name="Google Shape;2730;p206"/>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731" name="Google Shape;2731;p206"/>
            <p:cNvSpPr txBox="1"/>
            <p:nvPr/>
          </p:nvSpPr>
          <p:spPr>
            <a:xfrm>
              <a:off x="168600" y="1274313"/>
              <a:ext cx="9214355" cy="8575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 function has dependent type if the type of a function's result depends on the VALUE of its argument; this is not the same thing as a ParameterizedType. The second order lambda calculus possesses functions with dependent types. </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What does it mean to be “correct”?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Depends on the application domain, but could mean one or more of: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Functionally correct (e.g. arithmetic operations on a CPU)</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Resource safe (e.g. runs within memory bounds, no memory leaks, no accessing unallocated memory, no deadlock. . . )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Secure (e.g. not allowing access to another user’s data)</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What is type?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 programming, types are a means of classifying values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Exp:  values 94, "thing", and [1,2,3,4,5]   classified as an integer, a string, and a list of integers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For a machine, types describe how bit patterns in memory are to be interpreted.</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For a compiler or interpreter, types help ensure that bit patterns are interpreted consistently when a program runs.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For a programmer, types help name and organize concepts, aiding documentation and supporting interactive editing environments.</a:t>
              </a:r>
              <a:endParaRPr sz="1750">
                <a:solidFill>
                  <a:schemeClr val="dk1"/>
                </a:solidFill>
                <a:latin typeface="Calibri"/>
                <a:ea typeface="Calibri"/>
                <a:cs typeface="Calibri"/>
                <a:sym typeface="Calibri"/>
              </a:endParaRPr>
            </a:p>
          </p:txBody>
        </p:sp>
      </p:gr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207"/>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737" name="Google Shape;2737;p207"/>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2738" name="Google Shape;2738;p207"/>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739" name="Google Shape;2739;p207"/>
          <p:cNvGrpSpPr/>
          <p:nvPr/>
        </p:nvGrpSpPr>
        <p:grpSpPr>
          <a:xfrm>
            <a:off x="0" y="586962"/>
            <a:ext cx="12105503" cy="5979174"/>
            <a:chOff x="127862" y="1268442"/>
            <a:chExt cx="9296400" cy="846250"/>
          </a:xfrm>
        </p:grpSpPr>
        <p:sp>
          <p:nvSpPr>
            <p:cNvPr id="2740" name="Google Shape;2740;p207"/>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741" name="Google Shape;2741;p207"/>
            <p:cNvSpPr txBox="1"/>
            <p:nvPr/>
          </p:nvSpPr>
          <p:spPr>
            <a:xfrm>
              <a:off x="168600" y="1274313"/>
              <a:ext cx="9214355" cy="27995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In computer science and logic, a dependent type is a type whose definition depends on a value.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It is an overlapping feature of type theory and type systems.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Used to encode logic's quantifiers like "for all" and "there exists".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Dependent types may help reduce bugs by enabling the programmer to assign types that further restrain the set of possible implementations.</a:t>
              </a:r>
              <a:endParaRPr/>
            </a:p>
          </p:txBody>
        </p:sp>
      </p:gr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745"/>
        <p:cNvGrpSpPr/>
        <p:nvPr/>
      </p:nvGrpSpPr>
      <p:grpSpPr>
        <a:xfrm>
          <a:off x="0" y="0"/>
          <a:ext cx="0" cy="0"/>
          <a:chOff x="0" y="0"/>
          <a:chExt cx="0" cy="0"/>
        </a:xfrm>
      </p:grpSpPr>
      <p:sp>
        <p:nvSpPr>
          <p:cNvPr id="2746" name="Google Shape;2746;p208"/>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747" name="Google Shape;2747;p208"/>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Quantifiers</a:t>
            </a:r>
            <a:endParaRPr sz="2563">
              <a:solidFill>
                <a:schemeClr val="dk1"/>
              </a:solidFill>
              <a:latin typeface="Arial"/>
              <a:ea typeface="Arial"/>
              <a:cs typeface="Arial"/>
              <a:sym typeface="Arial"/>
            </a:endParaRPr>
          </a:p>
        </p:txBody>
      </p:sp>
      <p:sp>
        <p:nvSpPr>
          <p:cNvPr id="2748" name="Google Shape;2748;p208"/>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749" name="Google Shape;2749;p208"/>
          <p:cNvGrpSpPr/>
          <p:nvPr/>
        </p:nvGrpSpPr>
        <p:grpSpPr>
          <a:xfrm>
            <a:off x="0" y="586961"/>
            <a:ext cx="12105503" cy="5979174"/>
            <a:chOff x="127862" y="1268442"/>
            <a:chExt cx="9296400" cy="846250"/>
          </a:xfrm>
        </p:grpSpPr>
        <p:sp>
          <p:nvSpPr>
            <p:cNvPr id="2750" name="Google Shape;2750;p208"/>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751" name="Google Shape;2751;p208"/>
            <p:cNvSpPr txBox="1"/>
            <p:nvPr/>
          </p:nvSpPr>
          <p:spPr>
            <a:xfrm>
              <a:off x="148516" y="1268442"/>
              <a:ext cx="9214355" cy="841807"/>
            </a:xfrm>
            <a:prstGeom prst="rect">
              <a:avLst/>
            </a:prstGeom>
            <a:blipFill rotWithShape="1">
              <a:blip r:embed="rId3">
                <a:alphaModFix/>
              </a:blip>
              <a:stretch>
                <a:fillRect l="-1116" r="-1014" b="-11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Calibri"/>
                  <a:ea typeface="Calibri"/>
                  <a:cs typeface="Calibri"/>
                  <a:sym typeface="Calibri"/>
                </a:rPr>
                <a:t> </a:t>
              </a:r>
              <a:endParaRPr/>
            </a:p>
          </p:txBody>
        </p:sp>
      </p:gr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755"/>
        <p:cNvGrpSpPr/>
        <p:nvPr/>
      </p:nvGrpSpPr>
      <p:grpSpPr>
        <a:xfrm>
          <a:off x="0" y="0"/>
          <a:ext cx="0" cy="0"/>
          <a:chOff x="0" y="0"/>
          <a:chExt cx="0" cy="0"/>
        </a:xfrm>
      </p:grpSpPr>
      <p:sp>
        <p:nvSpPr>
          <p:cNvPr id="2756" name="Google Shape;2756;p209"/>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757" name="Google Shape;2757;p209"/>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Quantifiers</a:t>
            </a:r>
            <a:endParaRPr sz="2563">
              <a:solidFill>
                <a:schemeClr val="dk1"/>
              </a:solidFill>
              <a:latin typeface="Arial"/>
              <a:ea typeface="Arial"/>
              <a:cs typeface="Arial"/>
              <a:sym typeface="Arial"/>
            </a:endParaRPr>
          </a:p>
        </p:txBody>
      </p:sp>
      <p:sp>
        <p:nvSpPr>
          <p:cNvPr id="2758" name="Google Shape;2758;p209"/>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759" name="Google Shape;2759;p209"/>
          <p:cNvGrpSpPr/>
          <p:nvPr/>
        </p:nvGrpSpPr>
        <p:grpSpPr>
          <a:xfrm>
            <a:off x="0" y="586962"/>
            <a:ext cx="12105503" cy="6174768"/>
            <a:chOff x="127862" y="1268442"/>
            <a:chExt cx="9296400" cy="873933"/>
          </a:xfrm>
        </p:grpSpPr>
        <p:sp>
          <p:nvSpPr>
            <p:cNvPr id="2760" name="Google Shape;2760;p209"/>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761" name="Google Shape;2761;p209"/>
            <p:cNvSpPr txBox="1"/>
            <p:nvPr/>
          </p:nvSpPr>
          <p:spPr>
            <a:xfrm>
              <a:off x="148516" y="1268442"/>
              <a:ext cx="9214355" cy="873933"/>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600" b="1">
                  <a:solidFill>
                    <a:schemeClr val="dk1"/>
                  </a:solidFill>
                  <a:latin typeface="Calibri"/>
                  <a:ea typeface="Calibri"/>
                  <a:cs typeface="Calibri"/>
                  <a:sym typeface="Calibri"/>
                </a:rPr>
                <a:t>All man drink coffee.</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Let a variable x which refers to a cat so all x can be represented in UOD as below:</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∀x man(x) → drink (x, coffee). </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IN" sz="1600">
                  <a:solidFill>
                    <a:schemeClr val="dk1"/>
                  </a:solidFill>
                  <a:latin typeface="Calibri"/>
                  <a:ea typeface="Calibri"/>
                  <a:cs typeface="Calibri"/>
                  <a:sym typeface="Calibri"/>
                </a:rPr>
                <a:t>It will be read as: There are all x where x is a man who drink coffee.</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pic>
        <p:nvPicPr>
          <p:cNvPr id="2762" name="Google Shape;2762;p209"/>
          <p:cNvPicPr preferRelativeResize="0"/>
          <p:nvPr/>
        </p:nvPicPr>
        <p:blipFill rotWithShape="1">
          <a:blip r:embed="rId3">
            <a:alphaModFix/>
          </a:blip>
          <a:srcRect/>
          <a:stretch/>
        </p:blipFill>
        <p:spPr>
          <a:xfrm>
            <a:off x="2464453" y="1273957"/>
            <a:ext cx="5057775" cy="355282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sp>
        <p:nvSpPr>
          <p:cNvPr id="2767" name="Google Shape;2767;p210"/>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768" name="Google Shape;2768;p210"/>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Existential Quantifiers</a:t>
            </a:r>
            <a:endParaRPr sz="2563">
              <a:solidFill>
                <a:schemeClr val="dk1"/>
              </a:solidFill>
              <a:latin typeface="Arial"/>
              <a:ea typeface="Arial"/>
              <a:cs typeface="Arial"/>
              <a:sym typeface="Arial"/>
            </a:endParaRPr>
          </a:p>
        </p:txBody>
      </p:sp>
      <p:sp>
        <p:nvSpPr>
          <p:cNvPr id="2769" name="Google Shape;2769;p210"/>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770" name="Google Shape;2770;p210"/>
          <p:cNvGrpSpPr/>
          <p:nvPr/>
        </p:nvGrpSpPr>
        <p:grpSpPr>
          <a:xfrm>
            <a:off x="0" y="586962"/>
            <a:ext cx="12105503" cy="5979174"/>
            <a:chOff x="127862" y="1268442"/>
            <a:chExt cx="9296400" cy="846250"/>
          </a:xfrm>
        </p:grpSpPr>
        <p:sp>
          <p:nvSpPr>
            <p:cNvPr id="2771" name="Google Shape;2771;p210"/>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772" name="Google Shape;2772;p210"/>
            <p:cNvSpPr txBox="1"/>
            <p:nvPr/>
          </p:nvSpPr>
          <p:spPr>
            <a:xfrm>
              <a:off x="148516" y="1268442"/>
              <a:ext cx="9214355" cy="810226"/>
            </a:xfrm>
            <a:prstGeom prst="rect">
              <a:avLst/>
            </a:prstGeom>
            <a:blipFill rotWithShape="1">
              <a:blip r:embed="rId3">
                <a:alphaModFix/>
              </a:blip>
              <a:stretch>
                <a:fillRect l="-1167" r="-11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Calibri"/>
                  <a:ea typeface="Calibri"/>
                  <a:cs typeface="Calibri"/>
                  <a:sym typeface="Calibri"/>
                </a:rPr>
                <a:t> </a:t>
              </a:r>
              <a:endParaRPr/>
            </a:p>
          </p:txBody>
        </p:sp>
      </p:gr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776"/>
        <p:cNvGrpSpPr/>
        <p:nvPr/>
      </p:nvGrpSpPr>
      <p:grpSpPr>
        <a:xfrm>
          <a:off x="0" y="0"/>
          <a:ext cx="0" cy="0"/>
          <a:chOff x="0" y="0"/>
          <a:chExt cx="0" cy="0"/>
        </a:xfrm>
      </p:grpSpPr>
      <p:sp>
        <p:nvSpPr>
          <p:cNvPr id="2777" name="Google Shape;2777;p211"/>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778" name="Google Shape;2778;p211"/>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Existential Quantifiers</a:t>
            </a:r>
            <a:endParaRPr sz="2563">
              <a:solidFill>
                <a:schemeClr val="dk1"/>
              </a:solidFill>
              <a:latin typeface="Arial"/>
              <a:ea typeface="Arial"/>
              <a:cs typeface="Arial"/>
              <a:sym typeface="Arial"/>
            </a:endParaRPr>
          </a:p>
        </p:txBody>
      </p:sp>
      <p:sp>
        <p:nvSpPr>
          <p:cNvPr id="2779" name="Google Shape;2779;p211"/>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780" name="Google Shape;2780;p211"/>
          <p:cNvGrpSpPr/>
          <p:nvPr/>
        </p:nvGrpSpPr>
        <p:grpSpPr>
          <a:xfrm>
            <a:off x="0" y="586962"/>
            <a:ext cx="12105503" cy="5979174"/>
            <a:chOff x="127862" y="1268442"/>
            <a:chExt cx="9296400" cy="846250"/>
          </a:xfrm>
        </p:grpSpPr>
        <p:sp>
          <p:nvSpPr>
            <p:cNvPr id="2781" name="Google Shape;2781;p211"/>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782" name="Google Shape;2782;p211"/>
            <p:cNvSpPr txBox="1"/>
            <p:nvPr/>
          </p:nvSpPr>
          <p:spPr>
            <a:xfrm>
              <a:off x="148516" y="1268442"/>
              <a:ext cx="9214355" cy="11107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p:txBody>
        </p:sp>
      </p:grpSp>
      <p:pic>
        <p:nvPicPr>
          <p:cNvPr id="2783" name="Google Shape;2783;p211"/>
          <p:cNvPicPr preferRelativeResize="0"/>
          <p:nvPr/>
        </p:nvPicPr>
        <p:blipFill rotWithShape="1">
          <a:blip r:embed="rId3">
            <a:alphaModFix/>
          </a:blip>
          <a:srcRect/>
          <a:stretch/>
        </p:blipFill>
        <p:spPr>
          <a:xfrm>
            <a:off x="1593756" y="512845"/>
            <a:ext cx="6703079" cy="56982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2"/>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99" name="Google Shape;299;p22"/>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Procedure Programming Paradigm</a:t>
            </a:r>
            <a:endParaRPr sz="3500" b="1">
              <a:solidFill>
                <a:schemeClr val="lt1"/>
              </a:solidFill>
              <a:latin typeface="Candara"/>
              <a:ea typeface="Candara"/>
              <a:cs typeface="Candara"/>
              <a:sym typeface="Candara"/>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p212"/>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2789" name="Google Shape;2789;p212"/>
          <p:cNvSpPr txBox="1"/>
          <p:nvPr/>
        </p:nvSpPr>
        <p:spPr>
          <a:xfrm>
            <a:off x="89671" y="44591"/>
            <a:ext cx="7212082"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Examples</a:t>
            </a:r>
            <a:endParaRPr sz="2563">
              <a:solidFill>
                <a:schemeClr val="dk1"/>
              </a:solidFill>
              <a:latin typeface="Arial"/>
              <a:ea typeface="Arial"/>
              <a:cs typeface="Arial"/>
              <a:sym typeface="Arial"/>
            </a:endParaRPr>
          </a:p>
        </p:txBody>
      </p:sp>
      <p:sp>
        <p:nvSpPr>
          <p:cNvPr id="2790" name="Google Shape;2790;p212"/>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2791" name="Google Shape;2791;p212"/>
          <p:cNvGrpSpPr/>
          <p:nvPr/>
        </p:nvGrpSpPr>
        <p:grpSpPr>
          <a:xfrm>
            <a:off x="0" y="586962"/>
            <a:ext cx="12105503" cy="5979174"/>
            <a:chOff x="127862" y="1268442"/>
            <a:chExt cx="9296400" cy="846250"/>
          </a:xfrm>
        </p:grpSpPr>
        <p:sp>
          <p:nvSpPr>
            <p:cNvPr id="2792" name="Google Shape;2792;p212"/>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2793" name="Google Shape;2793;p212"/>
            <p:cNvSpPr txBox="1"/>
            <p:nvPr/>
          </p:nvSpPr>
          <p:spPr>
            <a:xfrm>
              <a:off x="148516" y="1268442"/>
              <a:ext cx="9214355" cy="80042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1. All birds fly.</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In this question the predicate is "fly(bird)."</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And since there are all birds who fly so it will be represented as follows.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∀x bird(x) →fly(x).</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2. Every man respects his parent.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In this question, the predicate is "respect(x, y)," where x=man, and y= parent.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Since there is every man so will use ∀, and it will be represented as follows: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∀x man(x) → respects (x, parent).</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3. Some boys play cricket.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In this question, the predicate is "play(x, y)," where x= boys, and y= game. Since there are some boys so we will use ∃, and it will be represented as: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∃x boys(x) → play(x, cricket).</a:t>
              </a:r>
              <a:endParaRPr sz="1750">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3"/>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305" name="Google Shape;305;p23"/>
          <p:cNvSpPr txBox="1"/>
          <p:nvPr/>
        </p:nvSpPr>
        <p:spPr>
          <a:xfrm>
            <a:off x="122557" y="71678"/>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306" name="Google Shape;306;p23"/>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307" name="Google Shape;307;p23"/>
          <p:cNvGrpSpPr/>
          <p:nvPr/>
        </p:nvGrpSpPr>
        <p:grpSpPr>
          <a:xfrm>
            <a:off x="31953" y="739191"/>
            <a:ext cx="12105503" cy="5829414"/>
            <a:chOff x="152400" y="1236340"/>
            <a:chExt cx="9296400" cy="877541"/>
          </a:xfrm>
        </p:grpSpPr>
        <p:sp>
          <p:nvSpPr>
            <p:cNvPr id="308" name="Google Shape;308;p23"/>
            <p:cNvSpPr/>
            <p:nvPr/>
          </p:nvSpPr>
          <p:spPr>
            <a:xfrm>
              <a:off x="152400" y="1236340"/>
              <a:ext cx="9296400" cy="83548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309" name="Google Shape;309;p23"/>
            <p:cNvSpPr txBox="1"/>
            <p:nvPr/>
          </p:nvSpPr>
          <p:spPr>
            <a:xfrm>
              <a:off x="261541" y="1262536"/>
              <a:ext cx="9071457" cy="851345"/>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High level languages such as COBOL, FORTRAN and C, is commonly known as procedure oriented programming(POP). In the procedure oriented programming, program is divided into sub programs or modules and then assembled to form a complete program. These modules are called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problem is viewed as a sequence of things to be done.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primary focus is on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Procedure-oriented programming basically consists of writing a list of instructions for the computer to follow and organizing these instructions into groups known as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 a multi-function program, many important data items are placed as global so that they may be accessed by all functions. Each function may have its own local data. If a function made any changes to global data, these changes will reflect in other functions. Global data are more unsafe to an accidental change by a function. In a large program it is very difficult to identify what data is used by which function.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This approach does not model real world problems. This is because functions are action-oriented and do not really correspond to the elements of the problem.</a:t>
              </a:r>
              <a:endParaRPr sz="1750">
                <a:solidFill>
                  <a:schemeClr val="dk1"/>
                </a:solidFill>
                <a:latin typeface="Calibri"/>
                <a:ea typeface="Calibri"/>
                <a:cs typeface="Calibri"/>
                <a:sym typeface="Calibri"/>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315" name="Google Shape;315;p24"/>
          <p:cNvGrpSpPr/>
          <p:nvPr/>
        </p:nvGrpSpPr>
        <p:grpSpPr>
          <a:xfrm>
            <a:off x="53788" y="538909"/>
            <a:ext cx="12075459" cy="5820713"/>
            <a:chOff x="193908" y="1281925"/>
            <a:chExt cx="9318899" cy="1927621"/>
          </a:xfrm>
        </p:grpSpPr>
        <p:sp>
          <p:nvSpPr>
            <p:cNvPr id="316" name="Google Shape;316;p24"/>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65138" marR="0" lvl="0" indent="-465138" algn="l" rtl="0">
                <a:lnSpc>
                  <a:spcPct val="150000"/>
                </a:lnSpc>
                <a:spcBef>
                  <a:spcPts val="0"/>
                </a:spcBef>
                <a:spcAft>
                  <a:spcPts val="0"/>
                </a:spcAft>
                <a:buNone/>
              </a:pPr>
              <a:endParaRPr sz="2000">
                <a:solidFill>
                  <a:schemeClr val="dk1"/>
                </a:solidFill>
                <a:latin typeface="Calibri"/>
                <a:ea typeface="Calibri"/>
                <a:cs typeface="Calibri"/>
                <a:sym typeface="Calibri"/>
              </a:endParaRPr>
            </a:p>
          </p:txBody>
        </p:sp>
        <p:sp>
          <p:nvSpPr>
            <p:cNvPr id="317" name="Google Shape;317;p24"/>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318" name="Google Shape;318;p24"/>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319" name="Google Shape;319;p24"/>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Typical structure of procedure-oriented program</a:t>
            </a:r>
            <a:endParaRPr/>
          </a:p>
        </p:txBody>
      </p:sp>
      <p:pic>
        <p:nvPicPr>
          <p:cNvPr id="320" name="Google Shape;320;p24"/>
          <p:cNvPicPr preferRelativeResize="0"/>
          <p:nvPr/>
        </p:nvPicPr>
        <p:blipFill rotWithShape="1">
          <a:blip r:embed="rId3">
            <a:alphaModFix/>
          </a:blip>
          <a:srcRect/>
          <a:stretch/>
        </p:blipFill>
        <p:spPr>
          <a:xfrm>
            <a:off x="2685061" y="1253331"/>
            <a:ext cx="6821877" cy="43513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5"/>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326" name="Google Shape;326;p25"/>
          <p:cNvSpPr txBox="1"/>
          <p:nvPr/>
        </p:nvSpPr>
        <p:spPr>
          <a:xfrm>
            <a:off x="122556" y="71678"/>
            <a:ext cx="8537349"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Characteristics of Procedure-Oriented Programming</a:t>
            </a:r>
            <a:endParaRPr sz="2563">
              <a:solidFill>
                <a:schemeClr val="dk1"/>
              </a:solidFill>
              <a:latin typeface="Arial"/>
              <a:ea typeface="Arial"/>
              <a:cs typeface="Arial"/>
              <a:sym typeface="Arial"/>
            </a:endParaRPr>
          </a:p>
        </p:txBody>
      </p:sp>
      <p:sp>
        <p:nvSpPr>
          <p:cNvPr id="327" name="Google Shape;327;p25"/>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328" name="Google Shape;328;p25"/>
          <p:cNvGrpSpPr/>
          <p:nvPr/>
        </p:nvGrpSpPr>
        <p:grpSpPr>
          <a:xfrm>
            <a:off x="31953" y="739190"/>
            <a:ext cx="12105503" cy="5550007"/>
            <a:chOff x="152400" y="1236340"/>
            <a:chExt cx="9296400" cy="835480"/>
          </a:xfrm>
        </p:grpSpPr>
        <p:sp>
          <p:nvSpPr>
            <p:cNvPr id="329" name="Google Shape;329;p25"/>
            <p:cNvSpPr/>
            <p:nvPr/>
          </p:nvSpPr>
          <p:spPr>
            <a:xfrm>
              <a:off x="152400" y="1236340"/>
              <a:ext cx="9296400" cy="83548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330" name="Google Shape;330;p25"/>
            <p:cNvSpPr txBox="1"/>
            <p:nvPr/>
          </p:nvSpPr>
          <p:spPr>
            <a:xfrm>
              <a:off x="261541" y="1262536"/>
              <a:ext cx="9071457" cy="419389"/>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Emphasis is on doing things.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Large programs are divided into smaller programs known as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Most of the functions share global data.</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Data move openly around the system from function to function.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Functions transform data from one form to another.</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Employs top-down approach in program design.</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6"/>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336" name="Google Shape;336;p26"/>
          <p:cNvSpPr txBox="1"/>
          <p:nvPr/>
        </p:nvSpPr>
        <p:spPr>
          <a:xfrm>
            <a:off x="122556" y="71678"/>
            <a:ext cx="12058308"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Logical view and Control flow of POP (routine, subroutine and function)</a:t>
            </a:r>
            <a:endParaRPr sz="2563">
              <a:solidFill>
                <a:schemeClr val="dk1"/>
              </a:solidFill>
              <a:latin typeface="Arial"/>
              <a:ea typeface="Arial"/>
              <a:cs typeface="Arial"/>
              <a:sym typeface="Arial"/>
            </a:endParaRPr>
          </a:p>
        </p:txBody>
      </p:sp>
      <p:sp>
        <p:nvSpPr>
          <p:cNvPr id="337" name="Google Shape;337;p26"/>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338" name="Google Shape;338;p26"/>
          <p:cNvGrpSpPr/>
          <p:nvPr/>
        </p:nvGrpSpPr>
        <p:grpSpPr>
          <a:xfrm>
            <a:off x="31953" y="739190"/>
            <a:ext cx="12105503" cy="5550007"/>
            <a:chOff x="152400" y="1236340"/>
            <a:chExt cx="9296400" cy="835480"/>
          </a:xfrm>
        </p:grpSpPr>
        <p:sp>
          <p:nvSpPr>
            <p:cNvPr id="339" name="Google Shape;339;p26"/>
            <p:cNvSpPr/>
            <p:nvPr/>
          </p:nvSpPr>
          <p:spPr>
            <a:xfrm>
              <a:off x="152400" y="1236340"/>
              <a:ext cx="9296400" cy="83548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340" name="Google Shape;340;p26"/>
            <p:cNvSpPr txBox="1"/>
            <p:nvPr/>
          </p:nvSpPr>
          <p:spPr>
            <a:xfrm>
              <a:off x="261541" y="1262536"/>
              <a:ext cx="9071457" cy="668914"/>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Procedural programming is a programming paradigm, derived from structured programming, based on the concept of the procedure call. Procedures, also known as routines, subroutines, or functions, simply contain a series of computational steps to be carried out. Any given procedure might be called at any point during a program's execution, including by other procedures or itself.</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procedural languages generally use reserved words that act on blocks, such as if, while, and for, to implement control flow, whereas non-structured imperative languages use goto statements and branch tables for the same purpose.</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Note: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Subroutine:-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Subroutines; callable units such as procedures, functions, methods, or subprograms are used to allow a sequence to be referred to by a single statement.</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7"/>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346" name="Google Shape;346;p27"/>
          <p:cNvSpPr txBox="1"/>
          <p:nvPr/>
        </p:nvSpPr>
        <p:spPr>
          <a:xfrm>
            <a:off x="122556" y="71678"/>
            <a:ext cx="8537349"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Functions in Python</a:t>
            </a:r>
            <a:endParaRPr sz="2563">
              <a:solidFill>
                <a:schemeClr val="dk1"/>
              </a:solidFill>
              <a:latin typeface="Arial"/>
              <a:ea typeface="Arial"/>
              <a:cs typeface="Arial"/>
              <a:sym typeface="Arial"/>
            </a:endParaRPr>
          </a:p>
        </p:txBody>
      </p:sp>
      <p:sp>
        <p:nvSpPr>
          <p:cNvPr id="347" name="Google Shape;347;p27"/>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348" name="Google Shape;348;p27"/>
          <p:cNvGrpSpPr/>
          <p:nvPr/>
        </p:nvGrpSpPr>
        <p:grpSpPr>
          <a:xfrm>
            <a:off x="31953" y="739190"/>
            <a:ext cx="12105503" cy="5550007"/>
            <a:chOff x="152400" y="1236340"/>
            <a:chExt cx="9296400" cy="835480"/>
          </a:xfrm>
        </p:grpSpPr>
        <p:sp>
          <p:nvSpPr>
            <p:cNvPr id="349" name="Google Shape;349;p27"/>
            <p:cNvSpPr/>
            <p:nvPr/>
          </p:nvSpPr>
          <p:spPr>
            <a:xfrm>
              <a:off x="152400" y="1236340"/>
              <a:ext cx="9296400" cy="83548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350" name="Google Shape;350;p27"/>
            <p:cNvSpPr txBox="1"/>
            <p:nvPr/>
          </p:nvSpPr>
          <p:spPr>
            <a:xfrm>
              <a:off x="261541" y="1262536"/>
              <a:ext cx="9071457" cy="297768"/>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function is a block of organized, reusable code that is used to perform a single, related action. Functions provide better modularity for your application and a high degree of code reusing.</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There are 2 types of function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	 Built-in function   ex. Print()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	 User defined function -User can create their own functions.</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8"/>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356" name="Google Shape;356;p28"/>
          <p:cNvSpPr txBox="1"/>
          <p:nvPr/>
        </p:nvSpPr>
        <p:spPr>
          <a:xfrm>
            <a:off x="122556" y="71678"/>
            <a:ext cx="8537349"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Defining a Function</a:t>
            </a:r>
            <a:endParaRPr sz="2563">
              <a:solidFill>
                <a:schemeClr val="dk1"/>
              </a:solidFill>
              <a:latin typeface="Arial"/>
              <a:ea typeface="Arial"/>
              <a:cs typeface="Arial"/>
              <a:sym typeface="Arial"/>
            </a:endParaRPr>
          </a:p>
        </p:txBody>
      </p:sp>
      <p:sp>
        <p:nvSpPr>
          <p:cNvPr id="357" name="Google Shape;357;p28"/>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358" name="Google Shape;358;p28"/>
          <p:cNvGrpSpPr/>
          <p:nvPr/>
        </p:nvGrpSpPr>
        <p:grpSpPr>
          <a:xfrm>
            <a:off x="31953" y="739190"/>
            <a:ext cx="12105503" cy="5550007"/>
            <a:chOff x="152400" y="1236340"/>
            <a:chExt cx="9296400" cy="835480"/>
          </a:xfrm>
        </p:grpSpPr>
        <p:sp>
          <p:nvSpPr>
            <p:cNvPr id="359" name="Google Shape;359;p28"/>
            <p:cNvSpPr/>
            <p:nvPr/>
          </p:nvSpPr>
          <p:spPr>
            <a:xfrm>
              <a:off x="152400" y="1236340"/>
              <a:ext cx="9296400" cy="83548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360" name="Google Shape;360;p28"/>
            <p:cNvSpPr txBox="1"/>
            <p:nvPr/>
          </p:nvSpPr>
          <p:spPr>
            <a:xfrm>
              <a:off x="261541" y="1262536"/>
              <a:ext cx="9071457" cy="790534"/>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Function blocks begin with the keyword def followed by the function name and parentheses ( ( )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Any input parameters or arguments should be placed within these parentheses. You can also define parameters inside these parentheses.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first statement of a function can be an optional statement - the documentation string of the function or docstring.</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code block within every function starts with a colon (:) and is indented.</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statement return [expression] exits a function, optionally passing back an expression to the caller. A return statement with no arguments is the same as return None.</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functionname( parameters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"function_docstring"</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function_suite</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return [expression]	</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9"/>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366" name="Google Shape;366;p29"/>
          <p:cNvSpPr txBox="1"/>
          <p:nvPr/>
        </p:nvSpPr>
        <p:spPr>
          <a:xfrm>
            <a:off x="122556" y="71678"/>
            <a:ext cx="8537349"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Function Arguments</a:t>
            </a:r>
            <a:endParaRPr sz="2563">
              <a:solidFill>
                <a:schemeClr val="dk1"/>
              </a:solidFill>
              <a:latin typeface="Arial"/>
              <a:ea typeface="Arial"/>
              <a:cs typeface="Arial"/>
              <a:sym typeface="Arial"/>
            </a:endParaRPr>
          </a:p>
        </p:txBody>
      </p:sp>
      <p:sp>
        <p:nvSpPr>
          <p:cNvPr id="367" name="Google Shape;367;p29"/>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368" name="Google Shape;368;p29"/>
          <p:cNvGrpSpPr/>
          <p:nvPr/>
        </p:nvGrpSpPr>
        <p:grpSpPr>
          <a:xfrm>
            <a:off x="31953" y="739190"/>
            <a:ext cx="12105503" cy="5550007"/>
            <a:chOff x="152400" y="1236340"/>
            <a:chExt cx="9296400" cy="835480"/>
          </a:xfrm>
        </p:grpSpPr>
        <p:sp>
          <p:nvSpPr>
            <p:cNvPr id="369" name="Google Shape;369;p29"/>
            <p:cNvSpPr/>
            <p:nvPr/>
          </p:nvSpPr>
          <p:spPr>
            <a:xfrm>
              <a:off x="152400" y="1236340"/>
              <a:ext cx="9296400" cy="83548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370" name="Google Shape;370;p29"/>
            <p:cNvSpPr txBox="1"/>
            <p:nvPr/>
          </p:nvSpPr>
          <p:spPr>
            <a:xfrm>
              <a:off x="261541" y="1262536"/>
              <a:ext cx="9071457" cy="297768"/>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You can call a function by using the following types of formal arguments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Required arguments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Keyword arguments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Default arguments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Variable-length arguments</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7" name="Google Shape;107;p3"/>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Introduction to Programming Paradigm</a:t>
            </a:r>
            <a:endParaRPr sz="3500" b="1">
              <a:solidFill>
                <a:schemeClr val="lt1"/>
              </a:solidFill>
              <a:latin typeface="Candara"/>
              <a:ea typeface="Candara"/>
              <a:cs typeface="Candara"/>
              <a:sym typeface="Candar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0"/>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376" name="Google Shape;376;p30"/>
          <p:cNvSpPr txBox="1"/>
          <p:nvPr/>
        </p:nvSpPr>
        <p:spPr>
          <a:xfrm>
            <a:off x="122556" y="71678"/>
            <a:ext cx="8537349"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Function Arguments</a:t>
            </a:r>
            <a:endParaRPr sz="2563">
              <a:solidFill>
                <a:schemeClr val="dk1"/>
              </a:solidFill>
              <a:latin typeface="Arial"/>
              <a:ea typeface="Arial"/>
              <a:cs typeface="Arial"/>
              <a:sym typeface="Arial"/>
            </a:endParaRPr>
          </a:p>
        </p:txBody>
      </p:sp>
      <p:sp>
        <p:nvSpPr>
          <p:cNvPr id="377" name="Google Shape;377;p30"/>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378" name="Google Shape;378;p30"/>
          <p:cNvGrpSpPr/>
          <p:nvPr/>
        </p:nvGrpSpPr>
        <p:grpSpPr>
          <a:xfrm>
            <a:off x="31953" y="739190"/>
            <a:ext cx="12105503" cy="5550007"/>
            <a:chOff x="152400" y="1236340"/>
            <a:chExt cx="9296400" cy="835480"/>
          </a:xfrm>
        </p:grpSpPr>
        <p:sp>
          <p:nvSpPr>
            <p:cNvPr id="379" name="Google Shape;379;p30"/>
            <p:cNvSpPr/>
            <p:nvPr/>
          </p:nvSpPr>
          <p:spPr>
            <a:xfrm>
              <a:off x="152400" y="1236340"/>
              <a:ext cx="9296400" cy="83548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380" name="Google Shape;380;p30"/>
            <p:cNvSpPr txBox="1"/>
            <p:nvPr/>
          </p:nvSpPr>
          <p:spPr>
            <a:xfrm>
              <a:off x="261541" y="1262536"/>
              <a:ext cx="9071457" cy="72972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We want to make some of its parameters as optional and use default values if the user does not want to provide values for such parameters.</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say(message, times = 1):</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message * times</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say('Hello')</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say('World', 5)</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Note : Default parameters placed at the end of the parameter list.</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1"/>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386" name="Google Shape;386;p31"/>
          <p:cNvSpPr txBox="1"/>
          <p:nvPr/>
        </p:nvSpPr>
        <p:spPr>
          <a:xfrm>
            <a:off x="122556" y="71678"/>
            <a:ext cx="8537349"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Keyword Arguments</a:t>
            </a:r>
            <a:endParaRPr sz="2563">
              <a:solidFill>
                <a:schemeClr val="dk1"/>
              </a:solidFill>
              <a:latin typeface="Arial"/>
              <a:ea typeface="Arial"/>
              <a:cs typeface="Arial"/>
              <a:sym typeface="Arial"/>
            </a:endParaRPr>
          </a:p>
        </p:txBody>
      </p:sp>
      <p:sp>
        <p:nvSpPr>
          <p:cNvPr id="387" name="Google Shape;387;p31"/>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388" name="Google Shape;388;p31"/>
          <p:cNvGrpSpPr/>
          <p:nvPr/>
        </p:nvGrpSpPr>
        <p:grpSpPr>
          <a:xfrm>
            <a:off x="31953" y="675545"/>
            <a:ext cx="12105503" cy="5613653"/>
            <a:chOff x="152400" y="1226759"/>
            <a:chExt cx="9296400" cy="845061"/>
          </a:xfrm>
        </p:grpSpPr>
        <p:sp>
          <p:nvSpPr>
            <p:cNvPr id="389" name="Google Shape;389;p31"/>
            <p:cNvSpPr/>
            <p:nvPr/>
          </p:nvSpPr>
          <p:spPr>
            <a:xfrm>
              <a:off x="152400" y="1236340"/>
              <a:ext cx="9296400" cy="83548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390" name="Google Shape;390;p31"/>
            <p:cNvSpPr txBox="1"/>
            <p:nvPr/>
          </p:nvSpPr>
          <p:spPr>
            <a:xfrm>
              <a:off x="221978" y="1226759"/>
              <a:ext cx="9071457" cy="84506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If you have some functions with many parameters and you want to specify only some of them, then you can give values for such parameters by naming them - this is called keyword arguments. By specifying the name of the parameter we can substitute the value.</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Advantages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one, using the function is easier since we do not need to worry about the or-der of the arguments.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we can give values to only those parameters which we want, provided that the other parameters have default argument values.</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func(a, b=5, c=10):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 'a is', a, 'and b is', b, 'and c is', c</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func(3, 7)</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func(25, c=24)</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func(c=50, a=100)</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2"/>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396" name="Google Shape;396;p32"/>
          <p:cNvSpPr txBox="1"/>
          <p:nvPr/>
        </p:nvSpPr>
        <p:spPr>
          <a:xfrm>
            <a:off x="122556" y="71678"/>
            <a:ext cx="8537349"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Variable length Parameter</a:t>
            </a:r>
            <a:endParaRPr sz="2563">
              <a:solidFill>
                <a:schemeClr val="dk1"/>
              </a:solidFill>
              <a:latin typeface="Arial"/>
              <a:ea typeface="Arial"/>
              <a:cs typeface="Arial"/>
              <a:sym typeface="Arial"/>
            </a:endParaRPr>
          </a:p>
        </p:txBody>
      </p:sp>
      <p:sp>
        <p:nvSpPr>
          <p:cNvPr id="397" name="Google Shape;397;p32"/>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398" name="Google Shape;398;p32"/>
          <p:cNvGrpSpPr/>
          <p:nvPr/>
        </p:nvGrpSpPr>
        <p:grpSpPr>
          <a:xfrm>
            <a:off x="31952" y="675544"/>
            <a:ext cx="12148912" cy="5728297"/>
            <a:chOff x="152399" y="1226759"/>
            <a:chExt cx="9329734" cy="862319"/>
          </a:xfrm>
        </p:grpSpPr>
        <p:sp>
          <p:nvSpPr>
            <p:cNvPr id="399" name="Google Shape;399;p32"/>
            <p:cNvSpPr/>
            <p:nvPr/>
          </p:nvSpPr>
          <p:spPr>
            <a:xfrm>
              <a:off x="152399" y="1236340"/>
              <a:ext cx="9329734" cy="85273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400" name="Google Shape;400;p32"/>
            <p:cNvSpPr txBox="1"/>
            <p:nvPr/>
          </p:nvSpPr>
          <p:spPr>
            <a:xfrm>
              <a:off x="221978" y="1226759"/>
              <a:ext cx="9071457" cy="790534"/>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Python allows us to create functions that can take multiple arguments. So, lets create multi-argument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 Python, by adding * and ** (one or two asterisks) to the head of parameter names in the function definition, you can specify an arbitrary number of arguments (variable-length arguments) when calling the function.</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By convention, the names *args (arguments) and **kwargs (keyword arguments) are often used, but as long as * and ** are headed, there are no problems with other names. The sample code below uses the names *args and **kwargs.</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my_sum(*args):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return sum(args)</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print(my_sum(1, 2, 3, 4))			# 10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print(my_sum(1, 2, 3, 4, 5, 6, 7, 8))		# 36</a:t>
              </a:r>
              <a:endParaRPr/>
            </a:p>
          </p:txBody>
        </p:sp>
      </p:grpSp>
      <p:pic>
        <p:nvPicPr>
          <p:cNvPr id="401" name="Google Shape;401;p32"/>
          <p:cNvPicPr preferRelativeResize="0"/>
          <p:nvPr/>
        </p:nvPicPr>
        <p:blipFill rotWithShape="1">
          <a:blip r:embed="rId3">
            <a:alphaModFix/>
          </a:blip>
          <a:srcRect/>
          <a:stretch/>
        </p:blipFill>
        <p:spPr>
          <a:xfrm>
            <a:off x="5324823" y="3863200"/>
            <a:ext cx="6733182" cy="23022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407" name="Google Shape;407;p33"/>
          <p:cNvSpPr txBox="1"/>
          <p:nvPr/>
        </p:nvSpPr>
        <p:spPr>
          <a:xfrm>
            <a:off x="122556" y="71678"/>
            <a:ext cx="8537349"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Anonymous function</a:t>
            </a:r>
            <a:endParaRPr sz="2563">
              <a:solidFill>
                <a:schemeClr val="dk1"/>
              </a:solidFill>
              <a:latin typeface="Arial"/>
              <a:ea typeface="Arial"/>
              <a:cs typeface="Arial"/>
              <a:sym typeface="Arial"/>
            </a:endParaRPr>
          </a:p>
        </p:txBody>
      </p:sp>
      <p:sp>
        <p:nvSpPr>
          <p:cNvPr id="408" name="Google Shape;408;p33"/>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409" name="Google Shape;409;p33"/>
          <p:cNvGrpSpPr/>
          <p:nvPr/>
        </p:nvGrpSpPr>
        <p:grpSpPr>
          <a:xfrm>
            <a:off x="31952" y="675544"/>
            <a:ext cx="12148912" cy="5728297"/>
            <a:chOff x="152399" y="1226759"/>
            <a:chExt cx="9329734" cy="862319"/>
          </a:xfrm>
        </p:grpSpPr>
        <p:sp>
          <p:nvSpPr>
            <p:cNvPr id="410" name="Google Shape;410;p33"/>
            <p:cNvSpPr/>
            <p:nvPr/>
          </p:nvSpPr>
          <p:spPr>
            <a:xfrm>
              <a:off x="152399" y="1236340"/>
              <a:ext cx="9329734" cy="85273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411" name="Google Shape;411;p33"/>
            <p:cNvSpPr txBox="1"/>
            <p:nvPr/>
          </p:nvSpPr>
          <p:spPr>
            <a:xfrm>
              <a:off x="221978" y="1226759"/>
              <a:ext cx="9071457" cy="85134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Usually in any programming function declaration should have a valid identifier as name to be invoked, but python supports user defined function to be defined without any name. Such function are called as anonymous function or lambda function.</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lambda arguments: expression</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double = lambda x: x * 2</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print(double(5))</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Lambda functions are used along with built-in functions like filter(), map() etc</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my_list = [1, 5, 4, 6, 8, 11, 3, 12]</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new_list = list(filter(lambda x: (x%2 == 0) , my_list))</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4"/>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417" name="Google Shape;417;p34"/>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Object Oriented Programming Paradigm</a:t>
            </a:r>
            <a:endParaRPr sz="3500" b="1">
              <a:solidFill>
                <a:schemeClr val="lt1"/>
              </a:solidFill>
              <a:latin typeface="Candara"/>
              <a:ea typeface="Candara"/>
              <a:cs typeface="Candara"/>
              <a:sym typeface="Candar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5"/>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423" name="Google Shape;423;p35"/>
          <p:cNvSpPr txBox="1"/>
          <p:nvPr/>
        </p:nvSpPr>
        <p:spPr>
          <a:xfrm>
            <a:off x="122557" y="71678"/>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424" name="Google Shape;424;p35"/>
          <p:cNvSpPr/>
          <p:nvPr/>
        </p:nvSpPr>
        <p:spPr>
          <a:xfrm rot="10800000" flipH="1">
            <a:off x="67963"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425" name="Google Shape;425;p35"/>
          <p:cNvGrpSpPr/>
          <p:nvPr/>
        </p:nvGrpSpPr>
        <p:grpSpPr>
          <a:xfrm>
            <a:off x="21917" y="588014"/>
            <a:ext cx="12148912" cy="5917100"/>
            <a:chOff x="152399" y="1203952"/>
            <a:chExt cx="9329734" cy="890741"/>
          </a:xfrm>
        </p:grpSpPr>
        <p:sp>
          <p:nvSpPr>
            <p:cNvPr id="426" name="Google Shape;426;p35"/>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427" name="Google Shape;427;p35"/>
            <p:cNvSpPr txBox="1"/>
            <p:nvPr/>
          </p:nvSpPr>
          <p:spPr>
            <a:xfrm>
              <a:off x="264871" y="1236329"/>
              <a:ext cx="9071457" cy="419389"/>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OOP treat data as a critical element in the program development and does not allow it to flow freely around the system.</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It ties data  more closely to the functions that operate on it, and protects it from accidental modification from outside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OOP allows decomposition of a problem into a number of entities called objects and then build data functions around these objects.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data of an object can be accessed only by the functions associated with that object.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Functions of one object can access the functions of another objects</a:t>
              </a:r>
              <a:endParaRPr/>
            </a:p>
          </p:txBody>
        </p:sp>
      </p:grpSp>
      <p:grpSp>
        <p:nvGrpSpPr>
          <p:cNvPr id="428" name="Google Shape;428;p35"/>
          <p:cNvGrpSpPr/>
          <p:nvPr/>
        </p:nvGrpSpPr>
        <p:grpSpPr>
          <a:xfrm>
            <a:off x="7026089" y="3163520"/>
            <a:ext cx="4672853" cy="3341594"/>
            <a:chOff x="2857500" y="1257301"/>
            <a:chExt cx="6477000" cy="4343399"/>
          </a:xfrm>
        </p:grpSpPr>
        <p:sp>
          <p:nvSpPr>
            <p:cNvPr id="429" name="Google Shape;429;p35"/>
            <p:cNvSpPr/>
            <p:nvPr/>
          </p:nvSpPr>
          <p:spPr>
            <a:xfrm>
              <a:off x="2857500" y="1638300"/>
              <a:ext cx="1828800" cy="16002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35"/>
            <p:cNvSpPr/>
            <p:nvPr/>
          </p:nvSpPr>
          <p:spPr>
            <a:xfrm>
              <a:off x="3238500" y="1866900"/>
              <a:ext cx="1066800" cy="304800"/>
            </a:xfrm>
            <a:prstGeom prst="rect">
              <a:avLst/>
            </a:prstGeom>
            <a:solidFill>
              <a:srgbClr val="9EE08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2"/>
                  </a:solidFill>
                  <a:latin typeface="Calibri"/>
                  <a:ea typeface="Calibri"/>
                  <a:cs typeface="Calibri"/>
                  <a:sym typeface="Calibri"/>
                </a:rPr>
                <a:t>Data</a:t>
              </a:r>
              <a:endParaRPr/>
            </a:p>
          </p:txBody>
        </p:sp>
        <p:sp>
          <p:nvSpPr>
            <p:cNvPr id="431" name="Google Shape;431;p35"/>
            <p:cNvSpPr/>
            <p:nvPr/>
          </p:nvSpPr>
          <p:spPr>
            <a:xfrm>
              <a:off x="3086100" y="2552700"/>
              <a:ext cx="1371600" cy="457200"/>
            </a:xfrm>
            <a:prstGeom prst="rect">
              <a:avLst/>
            </a:prstGeom>
            <a:solidFill>
              <a:srgbClr val="CC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2"/>
                  </a:solidFill>
                  <a:latin typeface="Calibri"/>
                  <a:ea typeface="Calibri"/>
                  <a:cs typeface="Calibri"/>
                  <a:sym typeface="Calibri"/>
                </a:rPr>
                <a:t>Functions</a:t>
              </a:r>
              <a:endParaRPr/>
            </a:p>
          </p:txBody>
        </p:sp>
        <p:cxnSp>
          <p:nvCxnSpPr>
            <p:cNvPr id="432" name="Google Shape;432;p35"/>
            <p:cNvCxnSpPr>
              <a:stCxn id="430" idx="2"/>
              <a:endCxn id="431" idx="0"/>
            </p:cNvCxnSpPr>
            <p:nvPr/>
          </p:nvCxnSpPr>
          <p:spPr>
            <a:xfrm>
              <a:off x="3771900" y="2171700"/>
              <a:ext cx="0" cy="381000"/>
            </a:xfrm>
            <a:prstGeom prst="straightConnector1">
              <a:avLst/>
            </a:prstGeom>
            <a:noFill/>
            <a:ln w="9525" cap="flat" cmpd="sng">
              <a:solidFill>
                <a:schemeClr val="dk1"/>
              </a:solidFill>
              <a:prstDash val="solid"/>
              <a:round/>
              <a:headEnd type="none" w="med" len="med"/>
              <a:tailEnd type="triangle" w="med" len="med"/>
            </a:ln>
          </p:spPr>
        </p:cxnSp>
        <p:sp>
          <p:nvSpPr>
            <p:cNvPr id="433" name="Google Shape;433;p35"/>
            <p:cNvSpPr txBox="1"/>
            <p:nvPr/>
          </p:nvSpPr>
          <p:spPr>
            <a:xfrm>
              <a:off x="3298826" y="1257301"/>
              <a:ext cx="1001713"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Object A</a:t>
              </a:r>
              <a:endParaRPr/>
            </a:p>
          </p:txBody>
        </p:sp>
        <p:sp>
          <p:nvSpPr>
            <p:cNvPr id="434" name="Google Shape;434;p35"/>
            <p:cNvSpPr/>
            <p:nvPr/>
          </p:nvSpPr>
          <p:spPr>
            <a:xfrm>
              <a:off x="7505700" y="1638300"/>
              <a:ext cx="1828800" cy="16002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35"/>
            <p:cNvSpPr/>
            <p:nvPr/>
          </p:nvSpPr>
          <p:spPr>
            <a:xfrm>
              <a:off x="7886700" y="1866900"/>
              <a:ext cx="1066800" cy="304800"/>
            </a:xfrm>
            <a:prstGeom prst="rect">
              <a:avLst/>
            </a:prstGeom>
            <a:solidFill>
              <a:srgbClr val="9EE08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2"/>
                  </a:solidFill>
                  <a:latin typeface="Calibri"/>
                  <a:ea typeface="Calibri"/>
                  <a:cs typeface="Calibri"/>
                  <a:sym typeface="Calibri"/>
                </a:rPr>
                <a:t>Data</a:t>
              </a:r>
              <a:endParaRPr/>
            </a:p>
          </p:txBody>
        </p:sp>
        <p:sp>
          <p:nvSpPr>
            <p:cNvPr id="436" name="Google Shape;436;p35"/>
            <p:cNvSpPr/>
            <p:nvPr/>
          </p:nvSpPr>
          <p:spPr>
            <a:xfrm>
              <a:off x="7734300" y="2552700"/>
              <a:ext cx="1371600" cy="457200"/>
            </a:xfrm>
            <a:prstGeom prst="rect">
              <a:avLst/>
            </a:prstGeom>
            <a:solidFill>
              <a:srgbClr val="CC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2"/>
                  </a:solidFill>
                  <a:latin typeface="Calibri"/>
                  <a:ea typeface="Calibri"/>
                  <a:cs typeface="Calibri"/>
                  <a:sym typeface="Calibri"/>
                </a:rPr>
                <a:t>Functions</a:t>
              </a:r>
              <a:endParaRPr/>
            </a:p>
          </p:txBody>
        </p:sp>
        <p:cxnSp>
          <p:nvCxnSpPr>
            <p:cNvPr id="437" name="Google Shape;437;p35"/>
            <p:cNvCxnSpPr>
              <a:stCxn id="435" idx="2"/>
              <a:endCxn id="436" idx="0"/>
            </p:cNvCxnSpPr>
            <p:nvPr/>
          </p:nvCxnSpPr>
          <p:spPr>
            <a:xfrm>
              <a:off x="8420100" y="2171700"/>
              <a:ext cx="0" cy="381000"/>
            </a:xfrm>
            <a:prstGeom prst="straightConnector1">
              <a:avLst/>
            </a:prstGeom>
            <a:noFill/>
            <a:ln w="9525" cap="flat" cmpd="sng">
              <a:solidFill>
                <a:schemeClr val="dk1"/>
              </a:solidFill>
              <a:prstDash val="solid"/>
              <a:round/>
              <a:headEnd type="none" w="med" len="med"/>
              <a:tailEnd type="triangle" w="med" len="med"/>
            </a:ln>
          </p:spPr>
        </p:cxnSp>
        <p:sp>
          <p:nvSpPr>
            <p:cNvPr id="438" name="Google Shape;438;p35"/>
            <p:cNvSpPr txBox="1"/>
            <p:nvPr/>
          </p:nvSpPr>
          <p:spPr>
            <a:xfrm>
              <a:off x="7947026" y="1257301"/>
              <a:ext cx="987425"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Object B</a:t>
              </a:r>
              <a:endParaRPr/>
            </a:p>
          </p:txBody>
        </p:sp>
        <p:sp>
          <p:nvSpPr>
            <p:cNvPr id="439" name="Google Shape;439;p35"/>
            <p:cNvSpPr/>
            <p:nvPr/>
          </p:nvSpPr>
          <p:spPr>
            <a:xfrm>
              <a:off x="5219700" y="4000500"/>
              <a:ext cx="1828800" cy="16002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35"/>
            <p:cNvSpPr/>
            <p:nvPr/>
          </p:nvSpPr>
          <p:spPr>
            <a:xfrm>
              <a:off x="5600700" y="4229100"/>
              <a:ext cx="1066800" cy="304800"/>
            </a:xfrm>
            <a:prstGeom prst="rect">
              <a:avLst/>
            </a:prstGeom>
            <a:solidFill>
              <a:srgbClr val="9EE08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2"/>
                  </a:solidFill>
                  <a:latin typeface="Calibri"/>
                  <a:ea typeface="Calibri"/>
                  <a:cs typeface="Calibri"/>
                  <a:sym typeface="Calibri"/>
                </a:rPr>
                <a:t>Data</a:t>
              </a:r>
              <a:endParaRPr/>
            </a:p>
          </p:txBody>
        </p:sp>
        <p:sp>
          <p:nvSpPr>
            <p:cNvPr id="441" name="Google Shape;441;p35"/>
            <p:cNvSpPr/>
            <p:nvPr/>
          </p:nvSpPr>
          <p:spPr>
            <a:xfrm>
              <a:off x="5448300" y="4914900"/>
              <a:ext cx="1371600" cy="457200"/>
            </a:xfrm>
            <a:prstGeom prst="rect">
              <a:avLst/>
            </a:prstGeom>
            <a:solidFill>
              <a:srgbClr val="CC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2"/>
                  </a:solidFill>
                  <a:latin typeface="Calibri"/>
                  <a:ea typeface="Calibri"/>
                  <a:cs typeface="Calibri"/>
                  <a:sym typeface="Calibri"/>
                </a:rPr>
                <a:t>Functions</a:t>
              </a:r>
              <a:endParaRPr/>
            </a:p>
          </p:txBody>
        </p:sp>
        <p:cxnSp>
          <p:nvCxnSpPr>
            <p:cNvPr id="442" name="Google Shape;442;p35"/>
            <p:cNvCxnSpPr>
              <a:stCxn id="440" idx="2"/>
              <a:endCxn id="441" idx="0"/>
            </p:cNvCxnSpPr>
            <p:nvPr/>
          </p:nvCxnSpPr>
          <p:spPr>
            <a:xfrm>
              <a:off x="6134100" y="4533900"/>
              <a:ext cx="0" cy="381000"/>
            </a:xfrm>
            <a:prstGeom prst="straightConnector1">
              <a:avLst/>
            </a:prstGeom>
            <a:noFill/>
            <a:ln w="9525" cap="flat" cmpd="sng">
              <a:solidFill>
                <a:schemeClr val="dk1"/>
              </a:solidFill>
              <a:prstDash val="solid"/>
              <a:round/>
              <a:headEnd type="none" w="med" len="med"/>
              <a:tailEnd type="triangle" w="med" len="med"/>
            </a:ln>
          </p:spPr>
        </p:cxnSp>
        <p:sp>
          <p:nvSpPr>
            <p:cNvPr id="443" name="Google Shape;443;p35"/>
            <p:cNvSpPr txBox="1"/>
            <p:nvPr/>
          </p:nvSpPr>
          <p:spPr>
            <a:xfrm>
              <a:off x="5661025" y="3619501"/>
              <a:ext cx="9906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Object C</a:t>
              </a:r>
              <a:endParaRPr/>
            </a:p>
          </p:txBody>
        </p:sp>
        <p:cxnSp>
          <p:nvCxnSpPr>
            <p:cNvPr id="444" name="Google Shape;444;p35"/>
            <p:cNvCxnSpPr>
              <a:stCxn id="431" idx="2"/>
              <a:endCxn id="441" idx="1"/>
            </p:cNvCxnSpPr>
            <p:nvPr/>
          </p:nvCxnSpPr>
          <p:spPr>
            <a:xfrm>
              <a:off x="3771900" y="3009900"/>
              <a:ext cx="1676400" cy="2133600"/>
            </a:xfrm>
            <a:prstGeom prst="straightConnector1">
              <a:avLst/>
            </a:prstGeom>
            <a:noFill/>
            <a:ln w="9525" cap="flat" cmpd="sng">
              <a:solidFill>
                <a:schemeClr val="dk1"/>
              </a:solidFill>
              <a:prstDash val="solid"/>
              <a:round/>
              <a:headEnd type="none" w="med" len="med"/>
              <a:tailEnd type="triangle" w="med" len="med"/>
            </a:ln>
          </p:spPr>
        </p:cxnSp>
        <p:cxnSp>
          <p:nvCxnSpPr>
            <p:cNvPr id="445" name="Google Shape;445;p35"/>
            <p:cNvCxnSpPr>
              <a:stCxn id="436" idx="2"/>
              <a:endCxn id="441" idx="3"/>
            </p:cNvCxnSpPr>
            <p:nvPr/>
          </p:nvCxnSpPr>
          <p:spPr>
            <a:xfrm flipH="1">
              <a:off x="6819900" y="3009900"/>
              <a:ext cx="1600200" cy="2133600"/>
            </a:xfrm>
            <a:prstGeom prst="straightConnector1">
              <a:avLst/>
            </a:prstGeom>
            <a:noFill/>
            <a:ln w="9525" cap="flat" cmpd="sng">
              <a:solidFill>
                <a:schemeClr val="dk1"/>
              </a:solidFill>
              <a:prstDash val="solid"/>
              <a:round/>
              <a:headEnd type="none" w="med" len="med"/>
              <a:tailEnd type="triangle" w="med" len="med"/>
            </a:ln>
          </p:spPr>
        </p:cxnSp>
        <p:cxnSp>
          <p:nvCxnSpPr>
            <p:cNvPr id="446" name="Google Shape;446;p35"/>
            <p:cNvCxnSpPr>
              <a:stCxn id="431" idx="3"/>
              <a:endCxn id="436" idx="1"/>
            </p:cNvCxnSpPr>
            <p:nvPr/>
          </p:nvCxnSpPr>
          <p:spPr>
            <a:xfrm>
              <a:off x="4457700" y="2781300"/>
              <a:ext cx="3276600" cy="0"/>
            </a:xfrm>
            <a:prstGeom prst="straightConnector1">
              <a:avLst/>
            </a:prstGeom>
            <a:noFill/>
            <a:ln w="9525" cap="flat" cmpd="sng">
              <a:solidFill>
                <a:schemeClr val="dk1"/>
              </a:solidFill>
              <a:prstDash val="solid"/>
              <a:round/>
              <a:headEnd type="triangle" w="med" len="med"/>
              <a:tailEnd type="triangle" w="med" len="med"/>
            </a:ln>
          </p:spPr>
        </p:cxnSp>
        <p:sp>
          <p:nvSpPr>
            <p:cNvPr id="447" name="Google Shape;447;p35"/>
            <p:cNvSpPr txBox="1"/>
            <p:nvPr/>
          </p:nvSpPr>
          <p:spPr>
            <a:xfrm>
              <a:off x="5295900" y="2373313"/>
              <a:ext cx="16730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Communication</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453" name="Google Shape;453;p36"/>
          <p:cNvSpPr txBox="1"/>
          <p:nvPr/>
        </p:nvSpPr>
        <p:spPr>
          <a:xfrm>
            <a:off x="122557" y="71678"/>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Characteristics</a:t>
            </a:r>
            <a:endParaRPr sz="2563">
              <a:solidFill>
                <a:schemeClr val="dk1"/>
              </a:solidFill>
              <a:latin typeface="Arial"/>
              <a:ea typeface="Arial"/>
              <a:cs typeface="Arial"/>
              <a:sym typeface="Arial"/>
            </a:endParaRPr>
          </a:p>
        </p:txBody>
      </p:sp>
      <p:sp>
        <p:nvSpPr>
          <p:cNvPr id="454" name="Google Shape;454;p36"/>
          <p:cNvSpPr/>
          <p:nvPr/>
        </p:nvSpPr>
        <p:spPr>
          <a:xfrm rot="10800000" flipH="1">
            <a:off x="67963"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455" name="Google Shape;455;p36"/>
          <p:cNvGrpSpPr/>
          <p:nvPr/>
        </p:nvGrpSpPr>
        <p:grpSpPr>
          <a:xfrm>
            <a:off x="21917" y="588014"/>
            <a:ext cx="12148912" cy="5917100"/>
            <a:chOff x="152399" y="1203952"/>
            <a:chExt cx="9329734" cy="890741"/>
          </a:xfrm>
        </p:grpSpPr>
        <p:sp>
          <p:nvSpPr>
            <p:cNvPr id="456" name="Google Shape;456;p36"/>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457" name="Google Shape;457;p36"/>
            <p:cNvSpPr txBox="1"/>
            <p:nvPr/>
          </p:nvSpPr>
          <p:spPr>
            <a:xfrm>
              <a:off x="264871" y="1236329"/>
              <a:ext cx="9071457" cy="541009"/>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Emphasis is on data rather than procedure.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Programs are divided into objects.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Data structures are designed such that they characterize the objects.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Functions that operate on the data of an object are tied together in the data structure.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Data is hidden and can not be accessed by external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Objects may communicate with each other through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New data and functions can be added easily whenever necessary.</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Follows bottom-up approach in program design.</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463" name="Google Shape;463;p37"/>
          <p:cNvSpPr txBox="1"/>
          <p:nvPr/>
        </p:nvSpPr>
        <p:spPr>
          <a:xfrm>
            <a:off x="122557" y="71678"/>
            <a:ext cx="8174278"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Basic Concepts of Object-Oriented Programming</a:t>
            </a:r>
            <a:endParaRPr sz="2563">
              <a:solidFill>
                <a:schemeClr val="dk1"/>
              </a:solidFill>
              <a:latin typeface="Arial"/>
              <a:ea typeface="Arial"/>
              <a:cs typeface="Arial"/>
              <a:sym typeface="Arial"/>
            </a:endParaRPr>
          </a:p>
        </p:txBody>
      </p:sp>
      <p:sp>
        <p:nvSpPr>
          <p:cNvPr id="464" name="Google Shape;464;p37"/>
          <p:cNvSpPr/>
          <p:nvPr/>
        </p:nvSpPr>
        <p:spPr>
          <a:xfrm rot="10800000" flipH="1">
            <a:off x="67963"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465" name="Google Shape;465;p37"/>
          <p:cNvGrpSpPr/>
          <p:nvPr/>
        </p:nvGrpSpPr>
        <p:grpSpPr>
          <a:xfrm>
            <a:off x="21917" y="588014"/>
            <a:ext cx="12148912" cy="5917100"/>
            <a:chOff x="152399" y="1203952"/>
            <a:chExt cx="9329734" cy="890741"/>
          </a:xfrm>
        </p:grpSpPr>
        <p:sp>
          <p:nvSpPr>
            <p:cNvPr id="466" name="Google Shape;466;p37"/>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467" name="Google Shape;467;p37"/>
            <p:cNvSpPr txBox="1"/>
            <p:nvPr/>
          </p:nvSpPr>
          <p:spPr>
            <a:xfrm>
              <a:off x="264871" y="1236329"/>
              <a:ext cx="9071457" cy="419389"/>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Objects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Classes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Data Abstraction and Encapsulation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Inheritance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Polymorphism</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Dynamic Binding</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Message Passing</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8"/>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473" name="Google Shape;473;p38"/>
          <p:cNvSpPr txBox="1"/>
          <p:nvPr/>
        </p:nvSpPr>
        <p:spPr>
          <a:xfrm>
            <a:off x="122557" y="71678"/>
            <a:ext cx="8174278"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Classes in Python</a:t>
            </a:r>
            <a:endParaRPr sz="2563">
              <a:solidFill>
                <a:schemeClr val="dk1"/>
              </a:solidFill>
              <a:latin typeface="Arial"/>
              <a:ea typeface="Arial"/>
              <a:cs typeface="Arial"/>
              <a:sym typeface="Arial"/>
            </a:endParaRPr>
          </a:p>
        </p:txBody>
      </p:sp>
      <p:sp>
        <p:nvSpPr>
          <p:cNvPr id="474" name="Google Shape;474;p38"/>
          <p:cNvSpPr/>
          <p:nvPr/>
        </p:nvSpPr>
        <p:spPr>
          <a:xfrm rot="10800000" flipH="1">
            <a:off x="67963"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475" name="Google Shape;475;p38"/>
          <p:cNvGrpSpPr/>
          <p:nvPr/>
        </p:nvGrpSpPr>
        <p:grpSpPr>
          <a:xfrm>
            <a:off x="21917" y="524043"/>
            <a:ext cx="12148912" cy="5981071"/>
            <a:chOff x="152399" y="1194322"/>
            <a:chExt cx="9329734" cy="900371"/>
          </a:xfrm>
        </p:grpSpPr>
        <p:sp>
          <p:nvSpPr>
            <p:cNvPr id="476" name="Google Shape;476;p38"/>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477" name="Google Shape;477;p38"/>
            <p:cNvSpPr txBox="1"/>
            <p:nvPr/>
          </p:nvSpPr>
          <p:spPr>
            <a:xfrm>
              <a:off x="281537" y="1194322"/>
              <a:ext cx="9071457" cy="304052"/>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Defining a class is simple, all you have to do is use the keyword class followed by the name that you want to give your class, and then a colon symbol :. It is standard approach to start the name of class with a capital letter and then follow the camel case style.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class definition is included, starting from the next line and it should be indented, as shown in the code below. Also, a class can have variables and member functions in it.</a:t>
              </a:r>
              <a:endParaRPr/>
            </a:p>
          </p:txBody>
        </p:sp>
      </p:grpSp>
      <p:pic>
        <p:nvPicPr>
          <p:cNvPr id="478" name="Google Shape;478;p38"/>
          <p:cNvPicPr preferRelativeResize="0"/>
          <p:nvPr/>
        </p:nvPicPr>
        <p:blipFill rotWithShape="1">
          <a:blip r:embed="rId3">
            <a:alphaModFix/>
          </a:blip>
          <a:srcRect/>
          <a:stretch/>
        </p:blipFill>
        <p:spPr>
          <a:xfrm>
            <a:off x="1871382" y="2543829"/>
            <a:ext cx="7434054" cy="380318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9"/>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484" name="Google Shape;484;p39"/>
          <p:cNvSpPr txBox="1"/>
          <p:nvPr/>
        </p:nvSpPr>
        <p:spPr>
          <a:xfrm>
            <a:off x="122557" y="71678"/>
            <a:ext cx="8174278"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Classes in Python</a:t>
            </a:r>
            <a:endParaRPr sz="2563">
              <a:solidFill>
                <a:schemeClr val="dk1"/>
              </a:solidFill>
              <a:latin typeface="Arial"/>
              <a:ea typeface="Arial"/>
              <a:cs typeface="Arial"/>
              <a:sym typeface="Arial"/>
            </a:endParaRPr>
          </a:p>
        </p:txBody>
      </p:sp>
      <p:sp>
        <p:nvSpPr>
          <p:cNvPr id="485" name="Google Shape;485;p39"/>
          <p:cNvSpPr/>
          <p:nvPr/>
        </p:nvSpPr>
        <p:spPr>
          <a:xfrm rot="10800000" flipH="1">
            <a:off x="67963"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486" name="Google Shape;486;p39"/>
          <p:cNvGrpSpPr/>
          <p:nvPr/>
        </p:nvGrpSpPr>
        <p:grpSpPr>
          <a:xfrm>
            <a:off x="21917" y="524043"/>
            <a:ext cx="12148912" cy="5981071"/>
            <a:chOff x="152399" y="1194322"/>
            <a:chExt cx="9329734" cy="900371"/>
          </a:xfrm>
        </p:grpSpPr>
        <p:sp>
          <p:nvSpPr>
            <p:cNvPr id="487" name="Google Shape;487;p39"/>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488" name="Google Shape;488;p39"/>
            <p:cNvSpPr txBox="1"/>
            <p:nvPr/>
          </p:nvSpPr>
          <p:spPr>
            <a:xfrm>
              <a:off x="281537" y="1194322"/>
              <a:ext cx="9071457" cy="54527"/>
            </a:xfrm>
            <a:prstGeom prst="rect">
              <a:avLst/>
            </a:prstGeom>
            <a:noFill/>
            <a:ln>
              <a:noFill/>
            </a:ln>
          </p:spPr>
          <p:txBody>
            <a:bodyPr spcFirstLastPara="1" wrap="square" lIns="0" tIns="0" rIns="0" bIns="0" anchor="t" anchorCtr="0">
              <a:spAutoFit/>
            </a:bodyPr>
            <a:lstStyle/>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grpSp>
      <p:pic>
        <p:nvPicPr>
          <p:cNvPr id="489" name="Google Shape;489;p39"/>
          <p:cNvPicPr preferRelativeResize="0"/>
          <p:nvPr/>
        </p:nvPicPr>
        <p:blipFill rotWithShape="1">
          <a:blip r:embed="rId3">
            <a:alphaModFix/>
          </a:blip>
          <a:srcRect/>
          <a:stretch/>
        </p:blipFill>
        <p:spPr>
          <a:xfrm>
            <a:off x="908515" y="886260"/>
            <a:ext cx="10522958" cy="54204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13" name="Google Shape;113;p4"/>
          <p:cNvGrpSpPr/>
          <p:nvPr/>
        </p:nvGrpSpPr>
        <p:grpSpPr>
          <a:xfrm>
            <a:off x="53788" y="585668"/>
            <a:ext cx="12075458" cy="5773954"/>
            <a:chOff x="193908" y="1297410"/>
            <a:chExt cx="9318899" cy="1912136"/>
          </a:xfrm>
        </p:grpSpPr>
        <p:sp>
          <p:nvSpPr>
            <p:cNvPr id="114" name="Google Shape;114;p4"/>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4"/>
            <p:cNvSpPr txBox="1"/>
            <p:nvPr/>
          </p:nvSpPr>
          <p:spPr>
            <a:xfrm>
              <a:off x="237936" y="1327806"/>
              <a:ext cx="9071458" cy="1223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N" sz="2400" b="1">
                  <a:solidFill>
                    <a:schemeClr val="dk1"/>
                  </a:solidFill>
                  <a:latin typeface="Calibri"/>
                  <a:ea typeface="Calibri"/>
                  <a:cs typeface="Calibri"/>
                  <a:sym typeface="Calibri"/>
                </a:rPr>
                <a:t>Hundreds of programming languages are in use...</a:t>
              </a:r>
              <a:endParaRPr sz="2400" b="1">
                <a:solidFill>
                  <a:schemeClr val="dk1"/>
                </a:solidFill>
                <a:latin typeface="Calibri"/>
                <a:ea typeface="Calibri"/>
                <a:cs typeface="Calibri"/>
                <a:sym typeface="Calibri"/>
              </a:endParaRPr>
            </a:p>
          </p:txBody>
        </p:sp>
      </p:grpSp>
      <p:sp>
        <p:nvSpPr>
          <p:cNvPr id="116" name="Google Shape;116;p4"/>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117" name="Google Shape;117;p4"/>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Introduction to Programming Paradigm</a:t>
            </a:r>
            <a:endParaRPr sz="2000" b="1">
              <a:solidFill>
                <a:schemeClr val="lt1"/>
              </a:solidFill>
              <a:latin typeface="Calibri"/>
              <a:ea typeface="Calibri"/>
              <a:cs typeface="Calibri"/>
              <a:sym typeface="Calibri"/>
            </a:endParaRPr>
          </a:p>
        </p:txBody>
      </p:sp>
      <p:pic>
        <p:nvPicPr>
          <p:cNvPr id="118" name="Google Shape;118;p4"/>
          <p:cNvPicPr preferRelativeResize="0"/>
          <p:nvPr/>
        </p:nvPicPr>
        <p:blipFill rotWithShape="1">
          <a:blip r:embed="rId3">
            <a:alphaModFix/>
          </a:blip>
          <a:srcRect/>
          <a:stretch/>
        </p:blipFill>
        <p:spPr>
          <a:xfrm>
            <a:off x="1462520" y="1096928"/>
            <a:ext cx="8637443" cy="526230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0"/>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495" name="Google Shape;495;p40"/>
          <p:cNvSpPr txBox="1"/>
          <p:nvPr/>
        </p:nvSpPr>
        <p:spPr>
          <a:xfrm>
            <a:off x="122557" y="71678"/>
            <a:ext cx="8174278"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Classes</a:t>
            </a:r>
            <a:endParaRPr sz="2563">
              <a:solidFill>
                <a:schemeClr val="dk1"/>
              </a:solidFill>
              <a:latin typeface="Arial"/>
              <a:ea typeface="Arial"/>
              <a:cs typeface="Arial"/>
              <a:sym typeface="Arial"/>
            </a:endParaRPr>
          </a:p>
        </p:txBody>
      </p:sp>
      <p:sp>
        <p:nvSpPr>
          <p:cNvPr id="496" name="Google Shape;496;p40"/>
          <p:cNvSpPr/>
          <p:nvPr/>
        </p:nvSpPr>
        <p:spPr>
          <a:xfrm rot="10800000" flipH="1">
            <a:off x="67963"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497" name="Google Shape;497;p40"/>
          <p:cNvGrpSpPr/>
          <p:nvPr/>
        </p:nvGrpSpPr>
        <p:grpSpPr>
          <a:xfrm>
            <a:off x="0" y="530824"/>
            <a:ext cx="12148912" cy="5917100"/>
            <a:chOff x="152399" y="1203952"/>
            <a:chExt cx="9329734" cy="890741"/>
          </a:xfrm>
        </p:grpSpPr>
        <p:sp>
          <p:nvSpPr>
            <p:cNvPr id="498" name="Google Shape;498;p40"/>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499" name="Google Shape;499;p40"/>
            <p:cNvSpPr txBox="1"/>
            <p:nvPr/>
          </p:nvSpPr>
          <p:spPr>
            <a:xfrm>
              <a:off x="264871" y="1236329"/>
              <a:ext cx="9071457" cy="42567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Note: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We add the self parameter when we define a member function, but do not specify it while calling the function.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When we called get_destination function for objFirst it gave output as Destination is: mars, because we updated the value for the variable destination for the object objFirst</a:t>
              </a:r>
              <a:endParaRPr sz="175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To access a member function or a member variable using an object, we use a dot . symbol.</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And to create an object of any class, we have to call the function with same name as of the class.</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grpSp>
      <p:pic>
        <p:nvPicPr>
          <p:cNvPr id="500" name="Google Shape;500;p40"/>
          <p:cNvPicPr preferRelativeResize="0"/>
          <p:nvPr/>
        </p:nvPicPr>
        <p:blipFill rotWithShape="1">
          <a:blip r:embed="rId3">
            <a:alphaModFix/>
          </a:blip>
          <a:srcRect/>
          <a:stretch/>
        </p:blipFill>
        <p:spPr>
          <a:xfrm>
            <a:off x="2656635" y="3113046"/>
            <a:ext cx="5991225" cy="3409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1"/>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506" name="Google Shape;506;p41"/>
          <p:cNvSpPr txBox="1"/>
          <p:nvPr/>
        </p:nvSpPr>
        <p:spPr>
          <a:xfrm>
            <a:off x="122557" y="71678"/>
            <a:ext cx="8174278"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Constructor and Destructor</a:t>
            </a:r>
            <a:endParaRPr sz="2563">
              <a:solidFill>
                <a:schemeClr val="dk1"/>
              </a:solidFill>
              <a:latin typeface="Arial"/>
              <a:ea typeface="Arial"/>
              <a:cs typeface="Arial"/>
              <a:sym typeface="Arial"/>
            </a:endParaRPr>
          </a:p>
        </p:txBody>
      </p:sp>
      <p:sp>
        <p:nvSpPr>
          <p:cNvPr id="507" name="Google Shape;507;p41"/>
          <p:cNvSpPr/>
          <p:nvPr/>
        </p:nvSpPr>
        <p:spPr>
          <a:xfrm rot="10800000" flipH="1">
            <a:off x="728"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508" name="Google Shape;508;p41"/>
          <p:cNvGrpSpPr/>
          <p:nvPr/>
        </p:nvGrpSpPr>
        <p:grpSpPr>
          <a:xfrm>
            <a:off x="0" y="588014"/>
            <a:ext cx="12148912" cy="5917100"/>
            <a:chOff x="152399" y="1203952"/>
            <a:chExt cx="9329734" cy="890741"/>
          </a:xfrm>
        </p:grpSpPr>
        <p:sp>
          <p:nvSpPr>
            <p:cNvPr id="509" name="Google Shape;509;p41"/>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510" name="Google Shape;510;p41"/>
            <p:cNvSpPr txBox="1"/>
            <p:nvPr/>
          </p:nvSpPr>
          <p:spPr>
            <a:xfrm>
              <a:off x="264871" y="1236329"/>
              <a:ext cx="9071457" cy="5452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pic>
        <p:nvPicPr>
          <p:cNvPr id="511" name="Google Shape;511;p41"/>
          <p:cNvPicPr preferRelativeResize="0"/>
          <p:nvPr/>
        </p:nvPicPr>
        <p:blipFill rotWithShape="1">
          <a:blip r:embed="rId3">
            <a:alphaModFix/>
          </a:blip>
          <a:srcRect/>
          <a:stretch/>
        </p:blipFill>
        <p:spPr>
          <a:xfrm>
            <a:off x="1955632" y="736519"/>
            <a:ext cx="7063068" cy="3558492"/>
          </a:xfrm>
          <a:prstGeom prst="rect">
            <a:avLst/>
          </a:prstGeom>
          <a:noFill/>
          <a:ln>
            <a:noFill/>
          </a:ln>
        </p:spPr>
      </p:pic>
      <p:sp>
        <p:nvSpPr>
          <p:cNvPr id="512" name="Google Shape;512;p41"/>
          <p:cNvSpPr txBox="1"/>
          <p:nvPr/>
        </p:nvSpPr>
        <p:spPr>
          <a:xfrm>
            <a:off x="190077" y="4081374"/>
            <a:ext cx="11812590" cy="242374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Note: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Like Destructor is counter-part of a Constructor, function __del__ is the counter-part of function __new__. Because __new__ is the function which creates the object.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__del__ method is called for any object when the reference count for that object becomes zero.</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As reference counting is performed, hence it is not necessary that for an object __del__ method will be called if it goes out of scope. The destructor method will only be called when the reference count becomes zero.</a:t>
            </a:r>
            <a:endParaRPr sz="175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2"/>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518" name="Google Shape;518;p42"/>
          <p:cNvSpPr txBox="1"/>
          <p:nvPr/>
        </p:nvSpPr>
        <p:spPr>
          <a:xfrm>
            <a:off x="122557" y="71678"/>
            <a:ext cx="8174278"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Function Overloading</a:t>
            </a:r>
            <a:endParaRPr sz="2563">
              <a:solidFill>
                <a:schemeClr val="dk1"/>
              </a:solidFill>
              <a:latin typeface="Arial"/>
              <a:ea typeface="Arial"/>
              <a:cs typeface="Arial"/>
              <a:sym typeface="Arial"/>
            </a:endParaRPr>
          </a:p>
        </p:txBody>
      </p:sp>
      <p:sp>
        <p:nvSpPr>
          <p:cNvPr id="519" name="Google Shape;519;p42"/>
          <p:cNvSpPr/>
          <p:nvPr/>
        </p:nvSpPr>
        <p:spPr>
          <a:xfrm rot="10800000" flipH="1">
            <a:off x="67963"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520" name="Google Shape;520;p42"/>
          <p:cNvGrpSpPr/>
          <p:nvPr/>
        </p:nvGrpSpPr>
        <p:grpSpPr>
          <a:xfrm>
            <a:off x="21917" y="588014"/>
            <a:ext cx="12148912" cy="5917100"/>
            <a:chOff x="152399" y="1203952"/>
            <a:chExt cx="9329734" cy="890741"/>
          </a:xfrm>
        </p:grpSpPr>
        <p:sp>
          <p:nvSpPr>
            <p:cNvPr id="521" name="Google Shape;521;p42"/>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522" name="Google Shape;522;p42"/>
            <p:cNvSpPr txBox="1"/>
            <p:nvPr/>
          </p:nvSpPr>
          <p:spPr>
            <a:xfrm>
              <a:off x="264871" y="1236329"/>
              <a:ext cx="9071457" cy="425672"/>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 OOP, it is possible to make a function act differently using function overloading. All we have to do is, create different functions with same name having different parameters. For example, consider a function add(), which adds all its parameters and returns the result. In python we will define it as, </a:t>
              </a:r>
              <a:endParaRPr sz="1750">
                <a:solidFill>
                  <a:schemeClr val="dk1"/>
                </a:solidFill>
                <a:latin typeface="Calibri"/>
                <a:ea typeface="Calibri"/>
                <a:cs typeface="Calibri"/>
                <a:sym typeface="Calibri"/>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Python doesn't support method overloading on the basis of different number of parameters in functions.</a:t>
              </a:r>
              <a:endParaRPr/>
            </a:p>
          </p:txBody>
        </p:sp>
      </p:grpSp>
      <p:pic>
        <p:nvPicPr>
          <p:cNvPr id="523" name="Google Shape;523;p42"/>
          <p:cNvPicPr preferRelativeResize="0"/>
          <p:nvPr/>
        </p:nvPicPr>
        <p:blipFill rotWithShape="1">
          <a:blip r:embed="rId3">
            <a:alphaModFix/>
          </a:blip>
          <a:srcRect/>
          <a:stretch/>
        </p:blipFill>
        <p:spPr>
          <a:xfrm>
            <a:off x="1629894" y="2132359"/>
            <a:ext cx="7514105" cy="787192"/>
          </a:xfrm>
          <a:prstGeom prst="rect">
            <a:avLst/>
          </a:prstGeom>
          <a:noFill/>
          <a:ln>
            <a:noFill/>
          </a:ln>
        </p:spPr>
      </p:pic>
      <p:pic>
        <p:nvPicPr>
          <p:cNvPr id="524" name="Google Shape;524;p42"/>
          <p:cNvPicPr preferRelativeResize="0"/>
          <p:nvPr/>
        </p:nvPicPr>
        <p:blipFill rotWithShape="1">
          <a:blip r:embed="rId4">
            <a:alphaModFix/>
          </a:blip>
          <a:srcRect/>
          <a:stretch/>
        </p:blipFill>
        <p:spPr>
          <a:xfrm>
            <a:off x="899831" y="3984582"/>
            <a:ext cx="9319933" cy="216673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3"/>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530" name="Google Shape;530;p43"/>
          <p:cNvSpPr txBox="1"/>
          <p:nvPr/>
        </p:nvSpPr>
        <p:spPr>
          <a:xfrm>
            <a:off x="122557" y="71678"/>
            <a:ext cx="8174278"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Function Overloading</a:t>
            </a:r>
            <a:endParaRPr sz="2563">
              <a:solidFill>
                <a:schemeClr val="dk1"/>
              </a:solidFill>
              <a:latin typeface="Arial"/>
              <a:ea typeface="Arial"/>
              <a:cs typeface="Arial"/>
              <a:sym typeface="Arial"/>
            </a:endParaRPr>
          </a:p>
        </p:txBody>
      </p:sp>
      <p:sp>
        <p:nvSpPr>
          <p:cNvPr id="531" name="Google Shape;531;p43"/>
          <p:cNvSpPr/>
          <p:nvPr/>
        </p:nvSpPr>
        <p:spPr>
          <a:xfrm rot="10800000" flipH="1">
            <a:off x="67963"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532" name="Google Shape;532;p43"/>
          <p:cNvGrpSpPr/>
          <p:nvPr/>
        </p:nvGrpSpPr>
        <p:grpSpPr>
          <a:xfrm>
            <a:off x="21917" y="588014"/>
            <a:ext cx="12148912" cy="5917100"/>
            <a:chOff x="152399" y="1203952"/>
            <a:chExt cx="9329734" cy="890741"/>
          </a:xfrm>
        </p:grpSpPr>
        <p:sp>
          <p:nvSpPr>
            <p:cNvPr id="533" name="Google Shape;533;p43"/>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534" name="Google Shape;534;p43"/>
            <p:cNvSpPr txBox="1"/>
            <p:nvPr/>
          </p:nvSpPr>
          <p:spPr>
            <a:xfrm>
              <a:off x="264871" y="1236329"/>
              <a:ext cx="9071457" cy="66891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def add(a,b):</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return a+b</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def add(a,b,c):</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return a+b+c</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 add(4,5)</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If you try to run the above piece of code, you get an error stating, “TypeError: add() takes exactly 3 arguments (2 given)”. This is because, Python understands the latest definition of method add() which takes only two arguments. Even though a method add() that takes care of three arguments exists, it didn’t get called. Hence you would be safe to say, overloading methods in Python is not supported.</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4"/>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540" name="Google Shape;540;p44"/>
          <p:cNvSpPr txBox="1"/>
          <p:nvPr/>
        </p:nvSpPr>
        <p:spPr>
          <a:xfrm>
            <a:off x="122557" y="71678"/>
            <a:ext cx="8174278"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Inheritance</a:t>
            </a:r>
            <a:endParaRPr sz="2563">
              <a:solidFill>
                <a:schemeClr val="dk1"/>
              </a:solidFill>
              <a:latin typeface="Arial"/>
              <a:ea typeface="Arial"/>
              <a:cs typeface="Arial"/>
              <a:sym typeface="Arial"/>
            </a:endParaRPr>
          </a:p>
        </p:txBody>
      </p:sp>
      <p:sp>
        <p:nvSpPr>
          <p:cNvPr id="541" name="Google Shape;541;p44"/>
          <p:cNvSpPr/>
          <p:nvPr/>
        </p:nvSpPr>
        <p:spPr>
          <a:xfrm rot="10800000" flipH="1">
            <a:off x="67963"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542" name="Google Shape;542;p44"/>
          <p:cNvGrpSpPr/>
          <p:nvPr/>
        </p:nvGrpSpPr>
        <p:grpSpPr>
          <a:xfrm>
            <a:off x="0" y="530824"/>
            <a:ext cx="12148912" cy="5917100"/>
            <a:chOff x="152399" y="1203952"/>
            <a:chExt cx="9329734" cy="890741"/>
          </a:xfrm>
        </p:grpSpPr>
        <p:sp>
          <p:nvSpPr>
            <p:cNvPr id="543" name="Google Shape;543;p44"/>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544" name="Google Shape;544;p44"/>
            <p:cNvSpPr txBox="1"/>
            <p:nvPr/>
          </p:nvSpPr>
          <p:spPr>
            <a:xfrm>
              <a:off x="264871" y="1236329"/>
              <a:ext cx="9071457" cy="54527"/>
            </a:xfrm>
            <a:prstGeom prst="rect">
              <a:avLst/>
            </a:prstGeom>
            <a:noFill/>
            <a:ln>
              <a:noFill/>
            </a:ln>
          </p:spPr>
          <p:txBody>
            <a:bodyPr spcFirstLastPara="1" wrap="square" lIns="0" tIns="0" rIns="0" bIns="0" anchor="t" anchorCtr="0">
              <a:spAutoFit/>
            </a:bodyPr>
            <a:lstStyle/>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grpSp>
      <p:pic>
        <p:nvPicPr>
          <p:cNvPr id="545" name="Google Shape;545;p44"/>
          <p:cNvPicPr preferRelativeResize="0"/>
          <p:nvPr/>
        </p:nvPicPr>
        <p:blipFill rotWithShape="1">
          <a:blip r:embed="rId3">
            <a:alphaModFix/>
          </a:blip>
          <a:srcRect/>
          <a:stretch/>
        </p:blipFill>
        <p:spPr>
          <a:xfrm>
            <a:off x="612681" y="616224"/>
            <a:ext cx="10246199" cy="583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5"/>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551" name="Google Shape;551;p45"/>
          <p:cNvSpPr txBox="1"/>
          <p:nvPr/>
        </p:nvSpPr>
        <p:spPr>
          <a:xfrm>
            <a:off x="122557" y="71678"/>
            <a:ext cx="8174278" cy="430887"/>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800" b="1">
                <a:solidFill>
                  <a:schemeClr val="dk1"/>
                </a:solidFill>
                <a:latin typeface="Calibri"/>
                <a:ea typeface="Calibri"/>
                <a:cs typeface="Calibri"/>
                <a:sym typeface="Calibri"/>
              </a:rPr>
              <a:t>Method overriding</a:t>
            </a:r>
            <a:endParaRPr sz="2563" b="1">
              <a:solidFill>
                <a:schemeClr val="dk1"/>
              </a:solidFill>
              <a:latin typeface="Arial"/>
              <a:ea typeface="Arial"/>
              <a:cs typeface="Arial"/>
              <a:sym typeface="Arial"/>
            </a:endParaRPr>
          </a:p>
        </p:txBody>
      </p:sp>
      <p:sp>
        <p:nvSpPr>
          <p:cNvPr id="552" name="Google Shape;552;p45"/>
          <p:cNvSpPr/>
          <p:nvPr/>
        </p:nvSpPr>
        <p:spPr>
          <a:xfrm rot="10800000" flipH="1">
            <a:off x="67963"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553" name="Google Shape;553;p45"/>
          <p:cNvGrpSpPr/>
          <p:nvPr/>
        </p:nvGrpSpPr>
        <p:grpSpPr>
          <a:xfrm>
            <a:off x="0" y="530824"/>
            <a:ext cx="12148912" cy="5917100"/>
            <a:chOff x="152399" y="1203952"/>
            <a:chExt cx="9329734" cy="890741"/>
          </a:xfrm>
        </p:grpSpPr>
        <p:sp>
          <p:nvSpPr>
            <p:cNvPr id="554" name="Google Shape;554;p45"/>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555" name="Google Shape;555;p45"/>
            <p:cNvSpPr txBox="1"/>
            <p:nvPr/>
          </p:nvSpPr>
          <p:spPr>
            <a:xfrm>
              <a:off x="264871" y="1236329"/>
              <a:ext cx="9071457" cy="608103"/>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Method overriding is a concept of object oriented programming that allows us to change the implementation of a function in the child class that is defined in the parent class. It is the ability of a child class to change the implementation of any method which is already provided by one of its parent class(ancestors).</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Following conditions must be met for overriding a function:</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Inheritance should be there. Function overriding cannot be done within a class. We need to derive a child class from a parent class.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The function that is redefined in the child class should have the same signature as in the parent class i.e. same number of parameters.</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p:nvPr/>
        </p:nvSpPr>
        <p:spPr>
          <a:xfrm>
            <a:off x="11883" y="495060"/>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561" name="Google Shape;561;p46"/>
          <p:cNvSpPr txBox="1"/>
          <p:nvPr/>
        </p:nvSpPr>
        <p:spPr>
          <a:xfrm>
            <a:off x="122557" y="71678"/>
            <a:ext cx="8174278"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Method Overriding</a:t>
            </a:r>
            <a:endParaRPr sz="2400">
              <a:solidFill>
                <a:schemeClr val="dk1"/>
              </a:solidFill>
              <a:latin typeface="Arial"/>
              <a:ea typeface="Arial"/>
              <a:cs typeface="Arial"/>
              <a:sym typeface="Arial"/>
            </a:endParaRPr>
          </a:p>
        </p:txBody>
      </p:sp>
      <p:sp>
        <p:nvSpPr>
          <p:cNvPr id="562" name="Google Shape;562;p46"/>
          <p:cNvSpPr/>
          <p:nvPr/>
        </p:nvSpPr>
        <p:spPr>
          <a:xfrm rot="10800000" flipH="1">
            <a:off x="67963" y="6598067"/>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grpSp>
        <p:nvGrpSpPr>
          <p:cNvPr id="563" name="Google Shape;563;p46"/>
          <p:cNvGrpSpPr/>
          <p:nvPr/>
        </p:nvGrpSpPr>
        <p:grpSpPr>
          <a:xfrm>
            <a:off x="21917" y="588014"/>
            <a:ext cx="12148912" cy="6153423"/>
            <a:chOff x="152399" y="1203952"/>
            <a:chExt cx="9329734" cy="926316"/>
          </a:xfrm>
        </p:grpSpPr>
        <p:sp>
          <p:nvSpPr>
            <p:cNvPr id="564" name="Google Shape;564;p46"/>
            <p:cNvSpPr/>
            <p:nvPr/>
          </p:nvSpPr>
          <p:spPr>
            <a:xfrm>
              <a:off x="152399" y="1203952"/>
              <a:ext cx="9329734" cy="890741"/>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565" name="Google Shape;565;p46"/>
            <p:cNvSpPr txBox="1"/>
            <p:nvPr/>
          </p:nvSpPr>
          <p:spPr>
            <a:xfrm>
              <a:off x="264871" y="1218113"/>
              <a:ext cx="9071457" cy="91215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parent class</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class Animal:</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 properties</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multicellular = True</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 Eukaryotic means Cells with Nucleus</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eukaryotic = True</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 function breath</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def breathe(self):</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print("I breathe oxygen.")</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 function feed</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def feed(self):</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print("I eat food.")</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child class	    </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class Herbivorous(Animal):</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 function feed</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def feed(self):</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print("I eat only plants. I am vegetarian.")</a:t>
              </a:r>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herbi = Herbivorous()</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herbi.feed()</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calling some other function</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herbi.breathe()</a:t>
              </a:r>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7"/>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571" name="Google Shape;571;p47"/>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Functional Programming Paradigm</a:t>
            </a:r>
            <a:endParaRPr sz="3500" b="1">
              <a:solidFill>
                <a:schemeClr val="lt1"/>
              </a:solidFill>
              <a:latin typeface="Candara"/>
              <a:ea typeface="Candara"/>
              <a:cs typeface="Candara"/>
              <a:sym typeface="Candar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8"/>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577" name="Google Shape;577;p48"/>
          <p:cNvSpPr txBox="1"/>
          <p:nvPr/>
        </p:nvSpPr>
        <p:spPr>
          <a:xfrm>
            <a:off x="122557" y="71678"/>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578" name="Google Shape;578;p48"/>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579" name="Google Shape;579;p48"/>
          <p:cNvGrpSpPr/>
          <p:nvPr/>
        </p:nvGrpSpPr>
        <p:grpSpPr>
          <a:xfrm>
            <a:off x="31953" y="739190"/>
            <a:ext cx="12105503" cy="5550007"/>
            <a:chOff x="152400" y="1236340"/>
            <a:chExt cx="9296400" cy="835480"/>
          </a:xfrm>
        </p:grpSpPr>
        <p:sp>
          <p:nvSpPr>
            <p:cNvPr id="580" name="Google Shape;580;p48"/>
            <p:cNvSpPr/>
            <p:nvPr/>
          </p:nvSpPr>
          <p:spPr>
            <a:xfrm>
              <a:off x="152400" y="1236340"/>
              <a:ext cx="9296400" cy="83548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581" name="Google Shape;581;p48"/>
            <p:cNvSpPr txBox="1"/>
            <p:nvPr/>
          </p:nvSpPr>
          <p:spPr>
            <a:xfrm>
              <a:off x="261541" y="1262536"/>
              <a:ext cx="9071457" cy="663701"/>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Functional programming is a programming paradigm in which it is tried to bind each and everything in pure mathematical functions. It is a declarative type of programming style that focuses on what to solve rather than how to solve.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Functional programming paradigm is based on lambda calculus.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Instead of statements, functional programming makes use of expressions. Unlike a statement, which is executed to assign variables, evaluation of an expression produces a value.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Functional programming is a declarative paradigm because it relies on expressions and declarations rather than statements. Unlike procedures that depend on a local or global state, value outputs in FP depend only on the arguments passed to the function.</a:t>
              </a:r>
              <a:endParaRPr/>
            </a:p>
            <a:p>
              <a:pPr marL="285750" marR="0" lvl="0" indent="-285750" algn="just" rtl="0">
                <a:lnSpc>
                  <a:spcPct val="150000"/>
                </a:lnSpc>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Functional programming consists only of PURE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 functional programming, control flow is expressed by combining function calls, rather than by assigning values to variables.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Example:</a:t>
              </a:r>
              <a:endParaRPr/>
            </a:p>
          </p:txBody>
        </p:sp>
      </p:grpSp>
      <p:pic>
        <p:nvPicPr>
          <p:cNvPr id="582" name="Google Shape;582;p48"/>
          <p:cNvPicPr preferRelativeResize="0"/>
          <p:nvPr/>
        </p:nvPicPr>
        <p:blipFill rotWithShape="1">
          <a:blip r:embed="rId3">
            <a:alphaModFix/>
          </a:blip>
          <a:srcRect/>
          <a:stretch/>
        </p:blipFill>
        <p:spPr>
          <a:xfrm>
            <a:off x="2051765" y="5430895"/>
            <a:ext cx="5984651" cy="43784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9"/>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588" name="Google Shape;588;p49"/>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Characteristics of Functional Programming</a:t>
            </a:r>
            <a:endParaRPr sz="2400" b="1">
              <a:solidFill>
                <a:schemeClr val="dk1"/>
              </a:solidFill>
              <a:latin typeface="Arial"/>
              <a:ea typeface="Arial"/>
              <a:cs typeface="Arial"/>
              <a:sym typeface="Arial"/>
            </a:endParaRPr>
          </a:p>
        </p:txBody>
      </p:sp>
      <p:sp>
        <p:nvSpPr>
          <p:cNvPr id="589" name="Google Shape;589;p49"/>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590" name="Google Shape;590;p49"/>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591" name="Google Shape;591;p49"/>
          <p:cNvSpPr txBox="1"/>
          <p:nvPr/>
        </p:nvSpPr>
        <p:spPr>
          <a:xfrm>
            <a:off x="189705" y="625866"/>
            <a:ext cx="11812590" cy="4443524"/>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Functional programming method focuses on results, not the process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Emphasis is on what is to be computed</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Data is immutable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Functional programming Decompose the problem into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It is built on the concept of mathematical functions which uses conditional expressions and recursion to do perform the calculation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smtClean="0">
                <a:solidFill>
                  <a:schemeClr val="dk1"/>
                </a:solidFill>
                <a:latin typeface="Calibri"/>
                <a:ea typeface="Calibri"/>
                <a:cs typeface="Calibri"/>
                <a:sym typeface="Calibri"/>
              </a:rPr>
              <a:t>Functional </a:t>
            </a:r>
            <a:r>
              <a:rPr lang="en-IN" sz="1750" dirty="0">
                <a:solidFill>
                  <a:schemeClr val="dk1"/>
                </a:solidFill>
                <a:latin typeface="Calibri"/>
                <a:ea typeface="Calibri"/>
                <a:cs typeface="Calibri"/>
                <a:sym typeface="Calibri"/>
              </a:rPr>
              <a:t>programming languages are designed on the concept of mathematical functions that use conditional expressions and recursion to perform computation.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Functional programming supports higher-order functions and lazy evaluation features.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Functional programming languages don’t support flow Controls like loop statements and conditional statements like If-Else and Switch Statements. They directly use the functions and functional calls.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24" name="Google Shape;124;p5"/>
          <p:cNvGrpSpPr/>
          <p:nvPr/>
        </p:nvGrpSpPr>
        <p:grpSpPr>
          <a:xfrm>
            <a:off x="53788" y="585668"/>
            <a:ext cx="12075458" cy="5773954"/>
            <a:chOff x="193908" y="1297410"/>
            <a:chExt cx="9318899" cy="1912136"/>
          </a:xfrm>
        </p:grpSpPr>
        <p:sp>
          <p:nvSpPr>
            <p:cNvPr id="125" name="Google Shape;125;p5"/>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5"/>
            <p:cNvSpPr txBox="1"/>
            <p:nvPr/>
          </p:nvSpPr>
          <p:spPr>
            <a:xfrm>
              <a:off x="302087" y="2718486"/>
              <a:ext cx="9071458" cy="39857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IN" sz="1800" b="1">
                  <a:solidFill>
                    <a:schemeClr val="dk1"/>
                  </a:solidFill>
                  <a:latin typeface="Calibri"/>
                  <a:ea typeface="Calibri"/>
                  <a:cs typeface="Calibri"/>
                  <a:sym typeface="Calibri"/>
                </a:rPr>
                <a:t>Key insight: </a:t>
              </a:r>
              <a:endParaRPr/>
            </a:p>
            <a:p>
              <a:pPr marL="0" marR="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	Languages are based on paradigms, and there are many fewer paradigms than languages </a:t>
              </a:r>
              <a:endParaRPr/>
            </a:p>
            <a:p>
              <a:pPr marL="0" marR="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We can </a:t>
              </a:r>
              <a:r>
                <a:rPr lang="en-IN" sz="1800" b="1" i="1">
                  <a:solidFill>
                    <a:schemeClr val="dk1"/>
                  </a:solidFill>
                  <a:latin typeface="Calibri"/>
                  <a:ea typeface="Calibri"/>
                  <a:cs typeface="Calibri"/>
                  <a:sym typeface="Calibri"/>
                </a:rPr>
                <a:t>understand many languages by learning few paradigms</a:t>
              </a:r>
              <a:endParaRPr sz="1800" b="1" i="1">
                <a:solidFill>
                  <a:schemeClr val="dk1"/>
                </a:solidFill>
                <a:latin typeface="Calibri"/>
                <a:ea typeface="Calibri"/>
                <a:cs typeface="Calibri"/>
                <a:sym typeface="Calibri"/>
              </a:endParaRPr>
            </a:p>
          </p:txBody>
        </p:sp>
      </p:grpSp>
      <p:sp>
        <p:nvSpPr>
          <p:cNvPr id="127" name="Google Shape;127;p5"/>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128" name="Google Shape;128;p5"/>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Introduction to Programming Paradigm</a:t>
            </a:r>
            <a:endParaRPr sz="2000" b="1">
              <a:solidFill>
                <a:schemeClr val="lt1"/>
              </a:solidFill>
              <a:latin typeface="Calibri"/>
              <a:ea typeface="Calibri"/>
              <a:cs typeface="Calibri"/>
              <a:sym typeface="Calibri"/>
            </a:endParaRPr>
          </a:p>
        </p:txBody>
      </p:sp>
      <p:pic>
        <p:nvPicPr>
          <p:cNvPr id="129" name="Google Shape;129;p5"/>
          <p:cNvPicPr preferRelativeResize="0"/>
          <p:nvPr/>
        </p:nvPicPr>
        <p:blipFill rotWithShape="1">
          <a:blip r:embed="rId3">
            <a:alphaModFix/>
          </a:blip>
          <a:srcRect/>
          <a:stretch/>
        </p:blipFill>
        <p:spPr>
          <a:xfrm>
            <a:off x="2809874" y="1290203"/>
            <a:ext cx="6500379" cy="3545661"/>
          </a:xfrm>
          <a:prstGeom prst="rect">
            <a:avLst/>
          </a:prstGeom>
          <a:noFill/>
          <a:ln>
            <a:noFill/>
          </a:ln>
        </p:spPr>
      </p:pic>
      <p:sp>
        <p:nvSpPr>
          <p:cNvPr id="130" name="Google Shape;130;p5"/>
          <p:cNvSpPr txBox="1"/>
          <p:nvPr/>
        </p:nvSpPr>
        <p:spPr>
          <a:xfrm>
            <a:off x="110840" y="677453"/>
            <a:ext cx="11754823"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N" sz="2400" b="1">
                <a:solidFill>
                  <a:schemeClr val="dk1"/>
                </a:solidFill>
                <a:latin typeface="Calibri"/>
                <a:ea typeface="Calibri"/>
                <a:cs typeface="Calibri"/>
                <a:sym typeface="Calibri"/>
              </a:rPr>
              <a:t>So many, how can we understand them all?</a:t>
            </a:r>
            <a:endParaRPr sz="2400" b="1">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0"/>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597" name="Google Shape;597;p50"/>
          <p:cNvSpPr txBox="1"/>
          <p:nvPr/>
        </p:nvSpPr>
        <p:spPr>
          <a:xfrm>
            <a:off x="76564" y="59054"/>
            <a:ext cx="8274059"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Functional Programming vs Procedure Programming</a:t>
            </a:r>
            <a:endParaRPr sz="2400" b="1">
              <a:solidFill>
                <a:schemeClr val="dk1"/>
              </a:solidFill>
              <a:latin typeface="Arial"/>
              <a:ea typeface="Arial"/>
              <a:cs typeface="Arial"/>
              <a:sym typeface="Arial"/>
            </a:endParaRPr>
          </a:p>
        </p:txBody>
      </p:sp>
      <p:sp>
        <p:nvSpPr>
          <p:cNvPr id="598" name="Google Shape;598;p50"/>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599" name="Google Shape;599;p50"/>
          <p:cNvSpPr/>
          <p:nvPr/>
        </p:nvSpPr>
        <p:spPr>
          <a:xfrm>
            <a:off x="31953" y="501884"/>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pic>
        <p:nvPicPr>
          <p:cNvPr id="600" name="Google Shape;600;p50"/>
          <p:cNvPicPr preferRelativeResize="0">
            <a:picLocks noGrp="1"/>
          </p:cNvPicPr>
          <p:nvPr>
            <p:ph type="body" idx="4294967295"/>
          </p:nvPr>
        </p:nvPicPr>
        <p:blipFill rotWithShape="1">
          <a:blip r:embed="rId3">
            <a:alphaModFix/>
          </a:blip>
          <a:srcRect/>
          <a:stretch/>
        </p:blipFill>
        <p:spPr>
          <a:xfrm>
            <a:off x="76564" y="605118"/>
            <a:ext cx="5440636" cy="3411084"/>
          </a:xfrm>
          <a:prstGeom prst="rect">
            <a:avLst/>
          </a:prstGeom>
          <a:noFill/>
          <a:ln>
            <a:noFill/>
          </a:ln>
        </p:spPr>
      </p:pic>
      <p:pic>
        <p:nvPicPr>
          <p:cNvPr id="601" name="Google Shape;601;p50"/>
          <p:cNvPicPr preferRelativeResize="0">
            <a:picLocks noGrp="1"/>
          </p:cNvPicPr>
          <p:nvPr>
            <p:ph type="body" idx="4294967295"/>
          </p:nvPr>
        </p:nvPicPr>
        <p:blipFill rotWithShape="1">
          <a:blip r:embed="rId4">
            <a:alphaModFix/>
          </a:blip>
          <a:srcRect/>
          <a:stretch/>
        </p:blipFill>
        <p:spPr>
          <a:xfrm>
            <a:off x="5517199" y="3138397"/>
            <a:ext cx="6620257" cy="34128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1"/>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07" name="Google Shape;607;p51"/>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Mathematical Notation of Functional Programming</a:t>
            </a:r>
            <a:endParaRPr sz="2400" b="1">
              <a:solidFill>
                <a:schemeClr val="dk1"/>
              </a:solidFill>
              <a:latin typeface="Arial"/>
              <a:ea typeface="Arial"/>
              <a:cs typeface="Arial"/>
              <a:sym typeface="Arial"/>
            </a:endParaRPr>
          </a:p>
        </p:txBody>
      </p:sp>
      <p:sp>
        <p:nvSpPr>
          <p:cNvPr id="608" name="Google Shape;608;p51"/>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09" name="Google Shape;609;p51"/>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610" name="Google Shape;610;p51"/>
          <p:cNvSpPr txBox="1"/>
          <p:nvPr/>
        </p:nvSpPr>
        <p:spPr>
          <a:xfrm>
            <a:off x="189705" y="625866"/>
            <a:ext cx="4503319" cy="363561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Notation:</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t>
            </a:r>
            <a:r>
              <a:rPr lang="en-IN" sz="1750" b="1">
                <a:solidFill>
                  <a:schemeClr val="dk1"/>
                </a:solidFill>
                <a:latin typeface="Calibri"/>
                <a:ea typeface="Calibri"/>
                <a:cs typeface="Calibri"/>
                <a:sym typeface="Calibri"/>
              </a:rPr>
              <a:t>F(x) = y</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x , y -&gt; Arguments or parameters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x -&gt; domain and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y-&gt;codomain</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Types: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1. Injective if f(a) ≠ f(b)</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2. Surjective if f(X)= Y</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3. Bijective ( support both)</a:t>
            </a:r>
            <a:endParaRPr/>
          </a:p>
        </p:txBody>
      </p:sp>
      <p:sp>
        <p:nvSpPr>
          <p:cNvPr id="611" name="Google Shape;611;p51"/>
          <p:cNvSpPr txBox="1"/>
          <p:nvPr/>
        </p:nvSpPr>
        <p:spPr>
          <a:xfrm>
            <a:off x="6272258" y="793293"/>
            <a:ext cx="4503319" cy="363561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Functional Rules:</a:t>
            </a:r>
            <a:endParaRPr sz="1750" b="1">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(f+g)(x)=f(x)+g(x)</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(f-g)(x)=f(x)-g(x)</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(f*g)(x)=f(x)*g(x)</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(f/g)(x)=f(x)/g(x)</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(gof)(x)=g(f(x))</a:t>
            </a:r>
            <a:endParaRPr/>
          </a:p>
          <a:p>
            <a:pPr marL="342900" marR="0" lvl="0" indent="-342900" algn="just" rtl="0">
              <a:lnSpc>
                <a:spcPct val="150000"/>
              </a:lnSpc>
              <a:spcBef>
                <a:spcPts val="0"/>
              </a:spcBef>
              <a:spcAft>
                <a:spcPts val="0"/>
              </a:spcAft>
              <a:buClr>
                <a:schemeClr val="dk1"/>
              </a:buClr>
              <a:buSzPts val="1750"/>
              <a:buFont typeface="Calibri"/>
              <a:buAutoNum type="arabicPeriod"/>
            </a:pPr>
            <a:r>
              <a:rPr lang="en-IN" sz="1750">
                <a:solidFill>
                  <a:schemeClr val="dk1"/>
                </a:solidFill>
                <a:latin typeface="Calibri"/>
                <a:ea typeface="Calibri"/>
                <a:cs typeface="Calibri"/>
                <a:sym typeface="Calibri"/>
              </a:rPr>
              <a:t>f f-1=idy </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b="1">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2"/>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17" name="Google Shape;617;p52"/>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Mathematical Notation of Functional Programming</a:t>
            </a:r>
            <a:endParaRPr sz="2400" b="1">
              <a:solidFill>
                <a:schemeClr val="dk1"/>
              </a:solidFill>
              <a:latin typeface="Arial"/>
              <a:ea typeface="Arial"/>
              <a:cs typeface="Arial"/>
              <a:sym typeface="Arial"/>
            </a:endParaRPr>
          </a:p>
        </p:txBody>
      </p:sp>
      <p:sp>
        <p:nvSpPr>
          <p:cNvPr id="618" name="Google Shape;618;p52"/>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19" name="Google Shape;619;p52"/>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620" name="Google Shape;620;p52"/>
          <p:cNvSpPr txBox="1"/>
          <p:nvPr/>
        </p:nvSpPr>
        <p:spPr>
          <a:xfrm>
            <a:off x="189705" y="625866"/>
            <a:ext cx="4503319" cy="444352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f(x) = 3x 2 - 2x + 5</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f(x):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return 3 * x ** 2 - 2 * x + 5</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&gt;&gt;&gt; f(3)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26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&gt;&gt;&gt; f(0)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5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&gt;&gt;&gt; f(-1)</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10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&gt;&gt;&gt; result = f(3) + f(-1)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&gt;&gt;&gt; result  #output 36</a:t>
            </a:r>
            <a:endParaRPr sz="1750">
              <a:solidFill>
                <a:schemeClr val="dk1"/>
              </a:solidFill>
              <a:latin typeface="Calibri"/>
              <a:ea typeface="Calibri"/>
              <a:cs typeface="Calibri"/>
              <a:sym typeface="Calibri"/>
            </a:endParaRPr>
          </a:p>
        </p:txBody>
      </p:sp>
      <p:sp>
        <p:nvSpPr>
          <p:cNvPr id="621" name="Google Shape;621;p52"/>
          <p:cNvSpPr txBox="1"/>
          <p:nvPr/>
        </p:nvSpPr>
        <p:spPr>
          <a:xfrm>
            <a:off x="6172200" y="497459"/>
            <a:ext cx="5965257" cy="605935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Function composition is a way of combining functions such that the result of each function is passed as the argument of the next function. Example: </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def f(x):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return 2 * 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&gt;&gt;&gt; def g(x):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return x + 5</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&gt;&gt;&gt; def h(x):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return x ** 2 - 3</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&gt;&gt;&gt; f(3)		# 6</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&gt;&gt;&gt; g(3)		# 8</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&gt;&gt;&gt; h(4)		# 13</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&gt;&gt;&gt; f(g(3))	# 16</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&gt;&gt;&gt; g(f(3))	# 11</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&gt;&gt;&gt; h(f(g(0)))	# 97</a:t>
            </a:r>
            <a:endParaRPr sz="175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3"/>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27" name="Google Shape;627;p53"/>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Mathematical Notation of Functional Programming</a:t>
            </a:r>
            <a:endParaRPr sz="2400" b="1">
              <a:solidFill>
                <a:schemeClr val="dk1"/>
              </a:solidFill>
              <a:latin typeface="Arial"/>
              <a:ea typeface="Arial"/>
              <a:cs typeface="Arial"/>
              <a:sym typeface="Arial"/>
            </a:endParaRPr>
          </a:p>
        </p:txBody>
      </p:sp>
      <p:sp>
        <p:nvSpPr>
          <p:cNvPr id="628" name="Google Shape;628;p53"/>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29" name="Google Shape;629;p53"/>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630" name="Google Shape;630;p53"/>
          <p:cNvSpPr txBox="1"/>
          <p:nvPr/>
        </p:nvSpPr>
        <p:spPr>
          <a:xfrm>
            <a:off x="189705" y="625866"/>
            <a:ext cx="4503319" cy="480573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compose2(f, g):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return lambda x: f(g(x))</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&gt;&gt;&gt; def double(x):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return x * 2</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&gt;&gt;&gt; def inc(x):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return x + 1</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&gt;&gt;&gt; inc_and_double = compose2(double, inc)</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&gt;&gt;&gt; inc_and_double(10)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#output 22</a:t>
            </a:r>
            <a:endParaRPr sz="175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4"/>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36" name="Google Shape;636;p54"/>
          <p:cNvSpPr txBox="1"/>
          <p:nvPr/>
        </p:nvSpPr>
        <p:spPr>
          <a:xfrm>
            <a:off x="89672" y="44591"/>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Concepts of FP</a:t>
            </a:r>
            <a:endParaRPr sz="2563">
              <a:solidFill>
                <a:schemeClr val="dk1"/>
              </a:solidFill>
              <a:latin typeface="Arial"/>
              <a:ea typeface="Arial"/>
              <a:cs typeface="Arial"/>
              <a:sym typeface="Arial"/>
            </a:endParaRPr>
          </a:p>
        </p:txBody>
      </p:sp>
      <p:sp>
        <p:nvSpPr>
          <p:cNvPr id="637" name="Google Shape;637;p54"/>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638" name="Google Shape;638;p54"/>
          <p:cNvGrpSpPr/>
          <p:nvPr/>
        </p:nvGrpSpPr>
        <p:grpSpPr>
          <a:xfrm>
            <a:off x="0" y="586964"/>
            <a:ext cx="12105503" cy="5979175"/>
            <a:chOff x="127862" y="1268442"/>
            <a:chExt cx="9296400" cy="846250"/>
          </a:xfrm>
        </p:grpSpPr>
        <p:sp>
          <p:nvSpPr>
            <p:cNvPr id="639" name="Google Shape;639;p54"/>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640" name="Google Shape;640;p54"/>
            <p:cNvSpPr txBox="1"/>
            <p:nvPr/>
          </p:nvSpPr>
          <p:spPr>
            <a:xfrm>
              <a:off x="261541" y="1281925"/>
              <a:ext cx="9071457" cy="285866"/>
            </a:xfrm>
            <a:prstGeom prst="rect">
              <a:avLst/>
            </a:prstGeom>
            <a:noFill/>
            <a:ln>
              <a:noFill/>
            </a:ln>
          </p:spPr>
          <p:txBody>
            <a:bodyPr spcFirstLastPara="1" wrap="square" lIns="0" tIns="0" rIns="0" bIns="0" anchor="t" anchorCtr="0">
              <a:spAutoFit/>
            </a:bodyPr>
            <a:lstStyle/>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Pure functions</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Recursion</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Referential transparency</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Functions are First-Class and can be Higher-Order</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Immutability</a:t>
              </a:r>
              <a:endParaRPr sz="1750">
                <a:solidFill>
                  <a:schemeClr val="dk1"/>
                </a:solidFill>
                <a:latin typeface="Calibri"/>
                <a:ea typeface="Calibri"/>
                <a:cs typeface="Calibri"/>
                <a:sym typeface="Calibri"/>
              </a:endParaRPr>
            </a:p>
          </p:txBody>
        </p:sp>
      </p:grpSp>
      <p:pic>
        <p:nvPicPr>
          <p:cNvPr id="641" name="Google Shape;641;p54"/>
          <p:cNvPicPr preferRelativeResize="0"/>
          <p:nvPr/>
        </p:nvPicPr>
        <p:blipFill rotWithShape="1">
          <a:blip r:embed="rId3">
            <a:alphaModFix/>
          </a:blip>
          <a:srcRect/>
          <a:stretch/>
        </p:blipFill>
        <p:spPr>
          <a:xfrm>
            <a:off x="5861934" y="1438835"/>
            <a:ext cx="5949776" cy="4803327"/>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55"/>
          <p:cNvSpPr/>
          <p:nvPr/>
        </p:nvSpPr>
        <p:spPr>
          <a:xfrm>
            <a:off x="11510" y="50767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47" name="Google Shape;647;p55"/>
          <p:cNvSpPr txBox="1"/>
          <p:nvPr/>
        </p:nvSpPr>
        <p:spPr>
          <a:xfrm>
            <a:off x="39281" y="103044"/>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1. Pure functions</a:t>
            </a:r>
            <a:endParaRPr sz="2563">
              <a:solidFill>
                <a:schemeClr val="dk1"/>
              </a:solidFill>
              <a:latin typeface="Arial"/>
              <a:ea typeface="Arial"/>
              <a:cs typeface="Arial"/>
              <a:sym typeface="Arial"/>
            </a:endParaRPr>
          </a:p>
        </p:txBody>
      </p:sp>
      <p:sp>
        <p:nvSpPr>
          <p:cNvPr id="648" name="Google Shape;648;p55"/>
          <p:cNvSpPr/>
          <p:nvPr/>
        </p:nvSpPr>
        <p:spPr>
          <a:xfrm rot="10800000" flipH="1">
            <a:off x="0" y="673548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49" name="Google Shape;649;p55"/>
          <p:cNvSpPr txBox="1"/>
          <p:nvPr/>
        </p:nvSpPr>
        <p:spPr>
          <a:xfrm>
            <a:off x="174073" y="760876"/>
            <a:ext cx="11812590" cy="40395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grpSp>
        <p:nvGrpSpPr>
          <p:cNvPr id="650" name="Google Shape;650;p55"/>
          <p:cNvGrpSpPr/>
          <p:nvPr/>
        </p:nvGrpSpPr>
        <p:grpSpPr>
          <a:xfrm>
            <a:off x="31953" y="558228"/>
            <a:ext cx="12105503" cy="6540902"/>
            <a:chOff x="152400" y="1253946"/>
            <a:chExt cx="9296400" cy="874319"/>
          </a:xfrm>
        </p:grpSpPr>
        <p:sp>
          <p:nvSpPr>
            <p:cNvPr id="651" name="Google Shape;651;p55"/>
            <p:cNvSpPr/>
            <p:nvPr/>
          </p:nvSpPr>
          <p:spPr>
            <a:xfrm>
              <a:off x="152400" y="1253946"/>
              <a:ext cx="9296400" cy="823265"/>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652" name="Google Shape;652;p55"/>
            <p:cNvSpPr txBox="1"/>
            <p:nvPr/>
          </p:nvSpPr>
          <p:spPr>
            <a:xfrm>
              <a:off x="201008" y="1264318"/>
              <a:ext cx="9247791" cy="863947"/>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Pure functions always return the same results when given the same inputs. Consequently, they have no side effects.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Properties of Pure functions are:</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First, they always produce the same output for same arguments irrespective of anything else.</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Secondly, they have no side-effects i.e. they do modify any argument or global variables or output something.</a:t>
              </a:r>
              <a:endParaRPr/>
            </a:p>
            <a:p>
              <a:pPr marL="2857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A simple example would be a function to receive a collection of numbers and expect it to increment each element of this collection.</a:t>
              </a:r>
              <a:endParaRPr/>
            </a:p>
            <a:p>
              <a:pPr marL="2857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We receive the numbers collection, use map with the</a:t>
              </a:r>
              <a:r>
                <a:rPr lang="en-IN" sz="1750" b="1" i="1" u="none" strike="noStrike" cap="none">
                  <a:solidFill>
                    <a:schemeClr val="dk1"/>
                  </a:solidFill>
                  <a:latin typeface="Calibri"/>
                  <a:ea typeface="Calibri"/>
                  <a:cs typeface="Calibri"/>
                  <a:sym typeface="Calibri"/>
                </a:rPr>
                <a:t> inc </a:t>
              </a:r>
              <a:r>
                <a:rPr lang="en-IN" sz="1750" b="0" i="0" u="none" strike="noStrike" cap="none">
                  <a:solidFill>
                    <a:schemeClr val="dk1"/>
                  </a:solidFill>
                  <a:latin typeface="Calibri"/>
                  <a:ea typeface="Calibri"/>
                  <a:cs typeface="Calibri"/>
                  <a:sym typeface="Calibri"/>
                </a:rPr>
                <a:t>function to increment each number, and return a new list of incremented numbers.</a:t>
              </a:r>
              <a:endParaRPr/>
            </a:p>
            <a:p>
              <a:pPr marL="0" marR="0" lvl="1" indent="0" algn="l"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Example:</a:t>
              </a:r>
              <a:endParaRPr/>
            </a:p>
            <a:p>
              <a:pPr marL="0" marR="0" lvl="1" indent="0" algn="l" rtl="0">
                <a:spcBef>
                  <a:spcPts val="0"/>
                </a:spcBef>
                <a:spcAft>
                  <a:spcPts val="0"/>
                </a:spcAft>
                <a:buNone/>
              </a:pPr>
              <a:r>
                <a:rPr lang="en-IN" sz="1750" b="0" i="0" u="none" strike="noStrike" cap="none">
                  <a:solidFill>
                    <a:schemeClr val="dk1"/>
                  </a:solidFill>
                  <a:latin typeface="Calibri"/>
                  <a:ea typeface="Calibri"/>
                  <a:cs typeface="Calibri"/>
                  <a:sym typeface="Calibri"/>
                </a:rPr>
                <a:t>	def inc(x):						Note : Function involving Reading files, </a:t>
              </a:r>
              <a:endParaRPr/>
            </a:p>
            <a:p>
              <a:pPr marL="0" marR="0" lvl="1" indent="0" algn="l" rtl="0">
                <a:spcBef>
                  <a:spcPts val="0"/>
                </a:spcBef>
                <a:spcAft>
                  <a:spcPts val="0"/>
                </a:spcAft>
                <a:buNone/>
              </a:pPr>
              <a:r>
                <a:rPr lang="en-IN" sz="1750" b="0" i="0" u="none" strike="noStrike" cap="none">
                  <a:solidFill>
                    <a:schemeClr val="dk1"/>
                  </a:solidFill>
                  <a:latin typeface="Calibri"/>
                  <a:ea typeface="Calibri"/>
                  <a:cs typeface="Calibri"/>
                  <a:sym typeface="Calibri"/>
                </a:rPr>
                <a:t>		return x+1			 	using global data, random numbers are impure functions</a:t>
              </a:r>
              <a:endParaRPr/>
            </a:p>
            <a:p>
              <a:pPr marL="0" marR="0" lvl="1" indent="0" algn="l" rtl="0">
                <a:spcBef>
                  <a:spcPts val="0"/>
                </a:spcBef>
                <a:spcAft>
                  <a:spcPts val="0"/>
                </a:spcAft>
                <a:buNone/>
              </a:pPr>
              <a:r>
                <a:rPr lang="en-IN" sz="1750" b="0" i="0" u="none" strike="noStrike" cap="none">
                  <a:solidFill>
                    <a:schemeClr val="dk1"/>
                  </a:solidFill>
                  <a:latin typeface="Calibri"/>
                  <a:ea typeface="Calibri"/>
                  <a:cs typeface="Calibri"/>
                  <a:sym typeface="Calibri"/>
                </a:rPr>
                <a:t>	list=[8,3,7,5,2,6]</a:t>
              </a:r>
              <a:endParaRPr/>
            </a:p>
            <a:p>
              <a:pPr marL="0" marR="0" lvl="1" indent="0" algn="l" rtl="0">
                <a:spcBef>
                  <a:spcPts val="0"/>
                </a:spcBef>
                <a:spcAft>
                  <a:spcPts val="0"/>
                </a:spcAft>
                <a:buNone/>
              </a:pPr>
              <a:r>
                <a:rPr lang="en-IN" sz="1750" b="0" i="0" u="none" strike="noStrike" cap="none">
                  <a:solidFill>
                    <a:schemeClr val="dk1"/>
                  </a:solidFill>
                  <a:latin typeface="Calibri"/>
                  <a:ea typeface="Calibri"/>
                  <a:cs typeface="Calibri"/>
                  <a:sym typeface="Calibri"/>
                </a:rPr>
                <a:t>	x=map(inc,list)   #print(list)</a:t>
              </a:r>
              <a:endParaRPr/>
            </a:p>
            <a:p>
              <a:pPr marL="0" marR="0" lvl="1" indent="0" algn="l" rtl="0">
                <a:spcBef>
                  <a:spcPts val="0"/>
                </a:spcBef>
                <a:spcAft>
                  <a:spcPts val="0"/>
                </a:spcAft>
                <a:buNone/>
              </a:pPr>
              <a:r>
                <a:rPr lang="en-IN" sz="1750" b="0" i="0" u="none" strike="noStrike" cap="none">
                  <a:solidFill>
                    <a:schemeClr val="dk1"/>
                  </a:solidFill>
                  <a:latin typeface="Calibri"/>
                  <a:ea typeface="Calibri"/>
                  <a:cs typeface="Calibri"/>
                  <a:sym typeface="Calibri"/>
                </a:rPr>
                <a:t>	print(x)</a:t>
              </a:r>
              <a:endParaRPr/>
            </a:p>
            <a:p>
              <a:pPr marL="0" marR="0" lvl="1" indent="0" algn="just" rtl="0">
                <a:lnSpc>
                  <a:spcPct val="150000"/>
                </a:lnSpc>
                <a:spcBef>
                  <a:spcPts val="0"/>
                </a:spcBef>
                <a:spcAft>
                  <a:spcPts val="0"/>
                </a:spcAft>
                <a:buNone/>
              </a:pPr>
              <a:r>
                <a:rPr lang="en-IN" sz="1750" b="1" i="0" u="none" strike="noStrike" cap="none">
                  <a:solidFill>
                    <a:schemeClr val="dk1"/>
                  </a:solidFill>
                  <a:latin typeface="Calibri"/>
                  <a:ea typeface="Calibri"/>
                  <a:cs typeface="Calibri"/>
                  <a:sym typeface="Calibri"/>
                </a:rPr>
                <a:t>Note: </a:t>
              </a:r>
              <a:r>
                <a:rPr lang="en-IN" sz="1750" b="0" i="0" u="none" strike="noStrike" cap="none">
                  <a:solidFill>
                    <a:schemeClr val="dk1"/>
                  </a:solidFill>
                  <a:latin typeface="Calibri"/>
                  <a:ea typeface="Calibri"/>
                  <a:cs typeface="Calibri"/>
                  <a:sym typeface="Calibri"/>
                </a:rPr>
                <a:t>if a function relies on the global variable or class member’s data, then it is not pure. And in such cases, the return value of that function is not entirely dependent on the list of arguments received as input and can also have side effects. </a:t>
              </a:r>
              <a:endParaRPr/>
            </a:p>
            <a:p>
              <a:pPr marL="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A side effect is a change in the state of an application that is observable outside the called function other than its return value</a:t>
              </a:r>
              <a:endParaRPr/>
            </a:p>
            <a:p>
              <a:pPr marL="0" marR="0" lvl="1" indent="0" algn="l" rtl="0">
                <a:spcBef>
                  <a:spcPts val="0"/>
                </a:spcBef>
                <a:spcAft>
                  <a:spcPts val="0"/>
                </a:spcAft>
                <a:buNone/>
              </a:pPr>
              <a:endParaRPr sz="1750" b="0" i="0" u="none" strike="noStrike" cap="none">
                <a:solidFill>
                  <a:schemeClr val="dk1"/>
                </a:solidFill>
                <a:latin typeface="Calibri"/>
                <a:ea typeface="Calibri"/>
                <a:cs typeface="Calibri"/>
                <a:sym typeface="Calibri"/>
              </a:endParaRPr>
            </a:p>
          </p:txBody>
        </p:sp>
      </p:grpSp>
      <p:pic>
        <p:nvPicPr>
          <p:cNvPr id="653" name="Google Shape;653;p55"/>
          <p:cNvPicPr preferRelativeResize="0"/>
          <p:nvPr/>
        </p:nvPicPr>
        <p:blipFill rotWithShape="1">
          <a:blip r:embed="rId3">
            <a:alphaModFix/>
          </a:blip>
          <a:srcRect/>
          <a:stretch/>
        </p:blipFill>
        <p:spPr>
          <a:xfrm>
            <a:off x="3721275" y="3946990"/>
            <a:ext cx="2711500" cy="1593198"/>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6"/>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59" name="Google Shape;659;p56"/>
          <p:cNvSpPr txBox="1"/>
          <p:nvPr/>
        </p:nvSpPr>
        <p:spPr>
          <a:xfrm>
            <a:off x="89672" y="44591"/>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2. Recursion</a:t>
            </a:r>
            <a:endParaRPr sz="2563">
              <a:solidFill>
                <a:schemeClr val="dk1"/>
              </a:solidFill>
              <a:latin typeface="Arial"/>
              <a:ea typeface="Arial"/>
              <a:cs typeface="Arial"/>
              <a:sym typeface="Arial"/>
            </a:endParaRPr>
          </a:p>
        </p:txBody>
      </p:sp>
      <p:sp>
        <p:nvSpPr>
          <p:cNvPr id="660" name="Google Shape;660;p56"/>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661" name="Google Shape;661;p56"/>
          <p:cNvGrpSpPr/>
          <p:nvPr/>
        </p:nvGrpSpPr>
        <p:grpSpPr>
          <a:xfrm>
            <a:off x="0" y="1100869"/>
            <a:ext cx="12105503" cy="6445773"/>
            <a:chOff x="127862" y="1281925"/>
            <a:chExt cx="9296400" cy="912289"/>
          </a:xfrm>
        </p:grpSpPr>
        <p:sp>
          <p:nvSpPr>
            <p:cNvPr id="662" name="Google Shape;662;p56"/>
            <p:cNvSpPr/>
            <p:nvPr/>
          </p:nvSpPr>
          <p:spPr>
            <a:xfrm>
              <a:off x="127862" y="1347964"/>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663" name="Google Shape;663;p56"/>
            <p:cNvSpPr txBox="1"/>
            <p:nvPr/>
          </p:nvSpPr>
          <p:spPr>
            <a:xfrm>
              <a:off x="261541" y="1281925"/>
              <a:ext cx="9071457" cy="228693"/>
            </a:xfrm>
            <a:prstGeom prst="rect">
              <a:avLst/>
            </a:prstGeom>
            <a:noFill/>
            <a:ln>
              <a:noFill/>
            </a:ln>
          </p:spPr>
          <p:txBody>
            <a:bodyPr spcFirstLastPara="1" wrap="square" lIns="0" tIns="0" rIns="0" bIns="0" anchor="t" anchorCtr="0">
              <a:spAutoFit/>
            </a:bodyPr>
            <a:lstStyle/>
            <a:p>
              <a:pPr marL="357188" marR="0" lvl="0" indent="-357188"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In the functional programming paradigm, there is no for and while loops. Instead, functional programming languages rely on recursion for iteration. Recursion is implemented using recursive functions, which repetitively call themselves until the base case is reached</a:t>
              </a:r>
              <a:r>
                <a:rPr lang="en-IN" sz="1750" dirty="0" smtClean="0">
                  <a:solidFill>
                    <a:schemeClr val="dk1"/>
                  </a:solidFill>
                  <a:latin typeface="Calibri"/>
                  <a:ea typeface="Calibri"/>
                  <a:cs typeface="Calibri"/>
                  <a:sym typeface="Calibri"/>
                </a:rPr>
                <a:t>.</a:t>
              </a:r>
              <a:endParaRPr sz="1750">
                <a:solidFill>
                  <a:schemeClr val="dk1"/>
                </a:solidFill>
                <a:latin typeface="Calibri"/>
                <a:ea typeface="Calibri"/>
                <a:cs typeface="Calibri"/>
                <a:sym typeface="Calibri"/>
              </a:endParaRPr>
            </a:p>
            <a:p>
              <a:pPr marL="357188" marR="0" lvl="0" indent="-246063"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8"/>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81" name="Google Shape;681;p58"/>
          <p:cNvSpPr txBox="1"/>
          <p:nvPr/>
        </p:nvSpPr>
        <p:spPr>
          <a:xfrm>
            <a:off x="89672" y="44591"/>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Immutability</a:t>
            </a:r>
            <a:endParaRPr sz="2563">
              <a:solidFill>
                <a:schemeClr val="dk1"/>
              </a:solidFill>
              <a:latin typeface="Arial"/>
              <a:ea typeface="Arial"/>
              <a:cs typeface="Arial"/>
              <a:sym typeface="Arial"/>
            </a:endParaRPr>
          </a:p>
        </p:txBody>
      </p:sp>
      <p:sp>
        <p:nvSpPr>
          <p:cNvPr id="682" name="Google Shape;682;p58"/>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683" name="Google Shape;683;p58"/>
          <p:cNvGrpSpPr/>
          <p:nvPr/>
        </p:nvGrpSpPr>
        <p:grpSpPr>
          <a:xfrm>
            <a:off x="0" y="586964"/>
            <a:ext cx="12105503" cy="5979175"/>
            <a:chOff x="127862" y="1268442"/>
            <a:chExt cx="9296400" cy="846250"/>
          </a:xfrm>
        </p:grpSpPr>
        <p:sp>
          <p:nvSpPr>
            <p:cNvPr id="684" name="Google Shape;684;p58"/>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685" name="Google Shape;685;p58"/>
            <p:cNvSpPr txBox="1"/>
            <p:nvPr/>
          </p:nvSpPr>
          <p:spPr>
            <a:xfrm>
              <a:off x="261541" y="1281925"/>
              <a:ext cx="9071457" cy="628905"/>
            </a:xfrm>
            <a:prstGeom prst="rect">
              <a:avLst/>
            </a:prstGeom>
            <a:noFill/>
            <a:ln>
              <a:noFill/>
            </a:ln>
          </p:spPr>
          <p:txBody>
            <a:bodyPr spcFirstLastPara="1" wrap="square" lIns="0" tIns="0" rIns="0" bIns="0" anchor="t" anchorCtr="0">
              <a:spAutoFit/>
            </a:bodyPr>
            <a:lstStyle/>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 functional programming you cannot modify a variable after it has been initialized. You can create new variables and this helps to maintain state throughout the runtime of a program.</a:t>
              </a:r>
              <a:endParaRPr/>
            </a:p>
            <a:p>
              <a:pPr marL="357188" marR="0" lvl="0" indent="-246063"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357188" marR="0" lvl="0" indent="-246063"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357188" marR="0" lvl="0" indent="-246063"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357188" marR="0" lvl="0" indent="-246063"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 imperative programming, this means “take the current value of x, add 1 and put the result back into x.” In functional programming, however, x = x + 1 is illegal. That’s because there are technically no variables in functional programming. </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 Using immutable data structures, you can make single or multi-valued changes by copying the variables and calculating new values, </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Since FP doesn’t depend on shared states, all data in functional code must be immutable, or incapable of changing</a:t>
              </a:r>
              <a:endParaRPr sz="1750">
                <a:solidFill>
                  <a:schemeClr val="dk1"/>
                </a:solidFill>
                <a:latin typeface="Calibri"/>
                <a:ea typeface="Calibri"/>
                <a:cs typeface="Calibri"/>
                <a:sym typeface="Calibri"/>
              </a:endParaRPr>
            </a:p>
          </p:txBody>
        </p:sp>
      </p:grpSp>
      <p:pic>
        <p:nvPicPr>
          <p:cNvPr id="686" name="Google Shape;686;p58"/>
          <p:cNvPicPr preferRelativeResize="0"/>
          <p:nvPr/>
        </p:nvPicPr>
        <p:blipFill rotWithShape="1">
          <a:blip r:embed="rId3">
            <a:alphaModFix/>
          </a:blip>
          <a:srcRect/>
          <a:stretch/>
        </p:blipFill>
        <p:spPr>
          <a:xfrm>
            <a:off x="4023237" y="1492426"/>
            <a:ext cx="3130597" cy="1389202"/>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7"/>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70" name="Google Shape;670;p57"/>
          <p:cNvSpPr txBox="1"/>
          <p:nvPr/>
        </p:nvSpPr>
        <p:spPr>
          <a:xfrm>
            <a:off x="89672" y="44591"/>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Referential transparency</a:t>
            </a:r>
            <a:endParaRPr/>
          </a:p>
        </p:txBody>
      </p:sp>
      <p:sp>
        <p:nvSpPr>
          <p:cNvPr id="671" name="Google Shape;671;p57"/>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672" name="Google Shape;672;p57"/>
          <p:cNvGrpSpPr/>
          <p:nvPr/>
        </p:nvGrpSpPr>
        <p:grpSpPr>
          <a:xfrm>
            <a:off x="0" y="586964"/>
            <a:ext cx="12105503" cy="5979175"/>
            <a:chOff x="127862" y="1268442"/>
            <a:chExt cx="9296400" cy="846250"/>
          </a:xfrm>
        </p:grpSpPr>
        <p:sp>
          <p:nvSpPr>
            <p:cNvPr id="673" name="Google Shape;673;p57"/>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674" name="Google Shape;674;p57"/>
            <p:cNvSpPr txBox="1"/>
            <p:nvPr/>
          </p:nvSpPr>
          <p:spPr>
            <a:xfrm>
              <a:off x="261541" y="1281925"/>
              <a:ext cx="9071457" cy="800424"/>
            </a:xfrm>
            <a:prstGeom prst="rect">
              <a:avLst/>
            </a:prstGeom>
            <a:noFill/>
            <a:ln>
              <a:noFill/>
            </a:ln>
          </p:spPr>
          <p:txBody>
            <a:bodyPr spcFirstLastPara="1" wrap="square" lIns="0" tIns="0" rIns="0" bIns="0" anchor="t" anchorCtr="0">
              <a:spAutoFit/>
            </a:bodyPr>
            <a:lstStyle/>
            <a:p>
              <a:pPr marL="357188" marR="0" lvl="0" indent="-357188"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An expression is said to be referentially transparent if it can be replaced with its corresponding value without changing the program's behaviour. As a result, evaluating a referentially transparent function gives the same value for fixed arguments. If a function consistently yields the same result for the same input, it is referentially transparent.</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Functional programs don’t have any assignment statements. For storing additional values in a program developed using functional programming, new variables must be defined. State of a variable in such a program is constant at any moment in time</a:t>
              </a:r>
              <a:endParaRPr/>
            </a:p>
            <a:p>
              <a:pPr marL="357188" marR="0" lvl="0" indent="-246063"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dirty="0">
                  <a:solidFill>
                    <a:schemeClr val="dk1"/>
                  </a:solidFill>
                  <a:latin typeface="Calibri"/>
                  <a:ea typeface="Calibri"/>
                  <a:cs typeface="Calibri"/>
                  <a:sym typeface="Calibri"/>
                </a:rPr>
                <a:t>pure function + </a:t>
              </a:r>
              <a:r>
                <a:rPr lang="en-IN" sz="1750" b="0" i="0" u="none" strike="noStrike" cap="none">
                  <a:solidFill>
                    <a:schemeClr val="dk1"/>
                  </a:solidFill>
                  <a:latin typeface="Calibri"/>
                  <a:ea typeface="Calibri"/>
                  <a:cs typeface="Calibri"/>
                  <a:sym typeface="Calibri"/>
                </a:rPr>
                <a:t>immutable </a:t>
              </a:r>
              <a:r>
                <a:rPr lang="en-IN" sz="1750" b="0" i="0" u="none" strike="noStrike" cap="none" smtClean="0">
                  <a:solidFill>
                    <a:schemeClr val="dk1"/>
                  </a:solidFill>
                  <a:latin typeface="Calibri"/>
                  <a:ea typeface="Calibri"/>
                  <a:cs typeface="Calibri"/>
                  <a:sym typeface="Calibri"/>
                </a:rPr>
                <a:t>data </a:t>
              </a:r>
              <a:r>
                <a:rPr lang="en-IN" sz="1750" b="0" i="0" u="none" strike="noStrike" cap="none">
                  <a:solidFill>
                    <a:schemeClr val="dk1"/>
                  </a:solidFill>
                  <a:latin typeface="Calibri"/>
                  <a:ea typeface="Calibri"/>
                  <a:cs typeface="Calibri"/>
                  <a:sym typeface="Calibri"/>
                </a:rPr>
                <a:t>= referential transparency</a:t>
              </a:r>
              <a:endParaRPr sz="1750" b="0" i="0" u="none" strike="noStrike" cap="none">
                <a:solidFill>
                  <a:schemeClr val="dk1"/>
                </a:solidFill>
                <a:latin typeface="Calibri"/>
                <a:ea typeface="Calibri"/>
                <a:cs typeface="Calibri"/>
                <a:sym typeface="Calibri"/>
              </a:endParaRPr>
            </a:p>
            <a:p>
              <a:pPr marL="357188" marR="0" lvl="0" indent="-246063"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357188" marR="0" lvl="0" indent="-246063"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357188" marR="0" lvl="0" indent="-246063"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357188" marR="0" lvl="0" indent="-357188"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Let’s implement a square function:</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dirty="0">
                  <a:solidFill>
                    <a:schemeClr val="dk1"/>
                  </a:solidFill>
                  <a:latin typeface="Calibri"/>
                  <a:ea typeface="Calibri"/>
                  <a:cs typeface="Calibri"/>
                  <a:sym typeface="Calibri"/>
                </a:rPr>
                <a:t>This (pure) function will always have the same output, given the same input.</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dirty="0">
                  <a:solidFill>
                    <a:schemeClr val="dk1"/>
                  </a:solidFill>
                  <a:latin typeface="Calibri"/>
                  <a:ea typeface="Calibri"/>
                  <a:cs typeface="Calibri"/>
                  <a:sym typeface="Calibri"/>
                </a:rPr>
                <a:t>Passing “2” as a parameter of the square function will always returns 4. So now we can replace the (square 2) with 4.</a:t>
              </a:r>
              <a:endParaRPr sz="1750" b="0" i="0" u="none" strike="noStrike" cap="none">
                <a:solidFill>
                  <a:schemeClr val="dk1"/>
                </a:solidFill>
                <a:latin typeface="Calibri"/>
                <a:ea typeface="Calibri"/>
                <a:cs typeface="Calibri"/>
                <a:sym typeface="Calibri"/>
              </a:endParaRPr>
            </a:p>
          </p:txBody>
        </p:sp>
      </p:grpSp>
      <p:pic>
        <p:nvPicPr>
          <p:cNvPr id="675" name="Google Shape;675;p57"/>
          <p:cNvPicPr preferRelativeResize="0"/>
          <p:nvPr/>
        </p:nvPicPr>
        <p:blipFill rotWithShape="1">
          <a:blip r:embed="rId3">
            <a:alphaModFix/>
          </a:blip>
          <a:srcRect/>
          <a:stretch/>
        </p:blipFill>
        <p:spPr>
          <a:xfrm>
            <a:off x="6717646" y="2727756"/>
            <a:ext cx="4900613" cy="2788032"/>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t>LAMBDA FUNCTION</a:t>
            </a:r>
            <a:endParaRPr lang="en-US" sz="3200" b="1" dirty="0"/>
          </a:p>
        </p:txBody>
      </p:sp>
      <p:sp>
        <p:nvSpPr>
          <p:cNvPr id="3" name="Text Placeholder 2"/>
          <p:cNvSpPr>
            <a:spLocks noGrp="1"/>
          </p:cNvSpPr>
          <p:nvPr>
            <p:ph type="body" idx="1"/>
          </p:nvPr>
        </p:nvSpPr>
        <p:spPr>
          <a:xfrm>
            <a:off x="838200" y="1630496"/>
            <a:ext cx="10515600" cy="4546467"/>
          </a:xfrm>
        </p:spPr>
        <p:txBody>
          <a:bodyPr>
            <a:normAutofit lnSpcReduction="10000"/>
          </a:bodyPr>
          <a:lstStyle/>
          <a:p>
            <a:r>
              <a:rPr lang="en-US" sz="2400" dirty="0" smtClean="0"/>
              <a:t>A lambda function is a small anonymous function.</a:t>
            </a:r>
          </a:p>
          <a:p>
            <a:r>
              <a:rPr lang="en-US" sz="2400" dirty="0" smtClean="0"/>
              <a:t>A lambda function can take any number of arguments, but can only have one expression.</a:t>
            </a:r>
          </a:p>
          <a:p>
            <a:pPr>
              <a:buNone/>
            </a:pPr>
            <a:r>
              <a:rPr lang="en-US" sz="2400" dirty="0" smtClean="0"/>
              <a:t/>
            </a:r>
            <a:br>
              <a:rPr lang="en-US" sz="2400" dirty="0" smtClean="0"/>
            </a:br>
            <a:r>
              <a:rPr lang="en-US" sz="2400" b="1" dirty="0" smtClean="0"/>
              <a:t>Syntax: </a:t>
            </a:r>
          </a:p>
          <a:p>
            <a:pPr>
              <a:buNone/>
            </a:pPr>
            <a:r>
              <a:rPr lang="en-US" sz="2400" dirty="0" smtClean="0"/>
              <a:t>              lambda </a:t>
            </a:r>
            <a:r>
              <a:rPr lang="en-US" sz="2400" i="1" dirty="0" smtClean="0"/>
              <a:t>arguments </a:t>
            </a:r>
            <a:r>
              <a:rPr lang="en-US" sz="2400" dirty="0" smtClean="0"/>
              <a:t>: </a:t>
            </a:r>
            <a:r>
              <a:rPr lang="en-US" sz="2400" i="1" dirty="0" smtClean="0"/>
              <a:t>expression</a:t>
            </a:r>
          </a:p>
          <a:p>
            <a:pPr>
              <a:buNone/>
            </a:pPr>
            <a:endParaRPr lang="en-US" sz="2400" i="1" dirty="0" smtClean="0"/>
          </a:p>
          <a:p>
            <a:pPr>
              <a:buNone/>
            </a:pPr>
            <a:r>
              <a:rPr lang="pt-BR" sz="2400" dirty="0" smtClean="0"/>
              <a:t>x = lambda a : a + 10</a:t>
            </a:r>
            <a:br>
              <a:rPr lang="pt-BR" sz="2400" dirty="0" smtClean="0"/>
            </a:br>
            <a:r>
              <a:rPr lang="pt-BR" sz="2400" dirty="0" smtClean="0"/>
              <a:t>print(x(5))</a:t>
            </a:r>
          </a:p>
          <a:p>
            <a:pPr>
              <a:buNone/>
            </a:pPr>
            <a:r>
              <a:rPr lang="pt-BR" sz="2400" dirty="0" smtClean="0"/>
              <a:t>x = lambda a, b : a * b</a:t>
            </a:r>
            <a:br>
              <a:rPr lang="pt-BR" sz="2400" dirty="0" smtClean="0"/>
            </a:br>
            <a:r>
              <a:rPr lang="pt-BR" sz="2400" dirty="0" smtClean="0"/>
              <a:t>print(x(5, 6))</a:t>
            </a:r>
            <a:endParaRPr lang="en-US"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36" name="Google Shape;136;p6"/>
          <p:cNvGrpSpPr/>
          <p:nvPr/>
        </p:nvGrpSpPr>
        <p:grpSpPr>
          <a:xfrm>
            <a:off x="53788" y="538909"/>
            <a:ext cx="12075459" cy="5820713"/>
            <a:chOff x="193908" y="1281925"/>
            <a:chExt cx="9318899" cy="1927621"/>
          </a:xfrm>
        </p:grpSpPr>
        <p:sp>
          <p:nvSpPr>
            <p:cNvPr id="137" name="Google Shape;137;p6"/>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57200" marR="0" lvl="0" indent="-457200" algn="l" rtl="0">
                <a:lnSpc>
                  <a:spcPct val="150000"/>
                </a:lnSpc>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A programming paradigm is an approach to programming a computer based on a coherent set of principles or a mathematical theory</a:t>
              </a:r>
              <a:endParaRPr/>
            </a:p>
            <a:p>
              <a:pPr marL="457200" marR="0" lvl="0" indent="-457200" algn="l" rtl="0">
                <a:lnSpc>
                  <a:spcPct val="150000"/>
                </a:lnSpc>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A program is written to solve problems </a:t>
              </a:r>
              <a:endParaRPr/>
            </a:p>
            <a:p>
              <a:pPr marL="914400" marR="0" lvl="1" indent="-457200" algn="l" rtl="0">
                <a:lnSpc>
                  <a:spcPct val="150000"/>
                </a:lnSpc>
                <a:spcBef>
                  <a:spcPts val="0"/>
                </a:spcBef>
                <a:spcAft>
                  <a:spcPts val="0"/>
                </a:spcAft>
                <a:buClr>
                  <a:schemeClr val="dk1"/>
                </a:buClr>
                <a:buSzPts val="2000"/>
                <a:buFont typeface="Arial"/>
                <a:buChar char="•"/>
              </a:pPr>
              <a:r>
                <a:rPr lang="en-IN" sz="2000" b="0" i="0" u="none" strike="noStrike" cap="none">
                  <a:solidFill>
                    <a:schemeClr val="dk1"/>
                  </a:solidFill>
                  <a:latin typeface="Calibri"/>
                  <a:ea typeface="Calibri"/>
                  <a:cs typeface="Calibri"/>
                  <a:sym typeface="Calibri"/>
                </a:rPr>
                <a:t>Any realistic program needs to solve different kinds of problems</a:t>
              </a:r>
              <a:endParaRPr/>
            </a:p>
            <a:p>
              <a:pPr marL="914400" marR="0" lvl="1" indent="-457200" algn="l" rtl="0">
                <a:lnSpc>
                  <a:spcPct val="150000"/>
                </a:lnSpc>
                <a:spcBef>
                  <a:spcPts val="0"/>
                </a:spcBef>
                <a:spcAft>
                  <a:spcPts val="0"/>
                </a:spcAft>
                <a:buClr>
                  <a:schemeClr val="dk1"/>
                </a:buClr>
                <a:buSzPts val="2000"/>
                <a:buFont typeface="Arial"/>
                <a:buChar char="•"/>
              </a:pPr>
              <a:r>
                <a:rPr lang="en-IN" sz="2000" b="0" i="0" u="none" strike="noStrike" cap="none">
                  <a:solidFill>
                    <a:schemeClr val="dk1"/>
                  </a:solidFill>
                  <a:latin typeface="Calibri"/>
                  <a:ea typeface="Calibri"/>
                  <a:cs typeface="Calibri"/>
                  <a:sym typeface="Calibri"/>
                </a:rPr>
                <a:t>Each kind of problem needs its own paradigm</a:t>
              </a:r>
              <a:endParaRPr/>
            </a:p>
            <a:p>
              <a:pPr marL="914400" marR="0" lvl="1" indent="-457200" algn="l" rtl="0">
                <a:lnSpc>
                  <a:spcPct val="150000"/>
                </a:lnSpc>
                <a:spcBef>
                  <a:spcPts val="0"/>
                </a:spcBef>
                <a:spcAft>
                  <a:spcPts val="0"/>
                </a:spcAft>
                <a:buClr>
                  <a:schemeClr val="dk1"/>
                </a:buClr>
                <a:buSzPts val="2000"/>
                <a:buFont typeface="Arial"/>
                <a:buChar char="•"/>
              </a:pPr>
              <a:r>
                <a:rPr lang="en-IN" sz="2000" b="0" i="0" u="none" strike="noStrike" cap="none">
                  <a:solidFill>
                    <a:schemeClr val="dk1"/>
                  </a:solidFill>
                  <a:latin typeface="Calibri"/>
                  <a:ea typeface="Calibri"/>
                  <a:cs typeface="Calibri"/>
                  <a:sym typeface="Calibri"/>
                </a:rPr>
                <a:t>So we need multiple paradigms and we need to combine them in the same program</a:t>
              </a:r>
              <a:endParaRPr/>
            </a:p>
            <a:p>
              <a:pPr marL="914400" marR="0" lvl="1" indent="-330200" algn="l" rtl="0">
                <a:lnSpc>
                  <a:spcPct val="150000"/>
                </a:lnSpc>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914400" marR="0" lvl="1" indent="-330200" algn="l" rtl="0">
                <a:lnSpc>
                  <a:spcPct val="150000"/>
                </a:lnSpc>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914400" marR="0" lvl="1" indent="-330200" algn="l" rtl="0">
                <a:lnSpc>
                  <a:spcPct val="150000"/>
                </a:lnSpc>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914400" marR="0" lvl="1" indent="-330200" algn="l" rtl="0">
                <a:lnSpc>
                  <a:spcPct val="150000"/>
                </a:lnSpc>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138" name="Google Shape;138;p6"/>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139" name="Google Shape;139;p6"/>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140" name="Google Shape;140;p6"/>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What is a Programming Paradigm?</a:t>
            </a:r>
            <a:endParaRPr sz="2000" b="1">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9"/>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692" name="Google Shape;692;p59"/>
          <p:cNvSpPr txBox="1"/>
          <p:nvPr/>
        </p:nvSpPr>
        <p:spPr>
          <a:xfrm>
            <a:off x="89671" y="-67235"/>
            <a:ext cx="7427235" cy="57951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800" b="1">
                <a:solidFill>
                  <a:schemeClr val="dk1"/>
                </a:solidFill>
                <a:latin typeface="Calibri"/>
                <a:ea typeface="Calibri"/>
                <a:cs typeface="Calibri"/>
                <a:sym typeface="Calibri"/>
              </a:rPr>
              <a:t>Functions are First-Class and can be Higher-Order</a:t>
            </a:r>
            <a:endParaRPr/>
          </a:p>
        </p:txBody>
      </p:sp>
      <p:sp>
        <p:nvSpPr>
          <p:cNvPr id="693" name="Google Shape;693;p59"/>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694" name="Google Shape;694;p59"/>
          <p:cNvGrpSpPr/>
          <p:nvPr/>
        </p:nvGrpSpPr>
        <p:grpSpPr>
          <a:xfrm>
            <a:off x="0" y="495759"/>
            <a:ext cx="12105503" cy="6070374"/>
            <a:chOff x="127862" y="1255534"/>
            <a:chExt cx="9296400" cy="859158"/>
          </a:xfrm>
        </p:grpSpPr>
        <p:sp>
          <p:nvSpPr>
            <p:cNvPr id="695" name="Google Shape;695;p59"/>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696" name="Google Shape;696;p59"/>
            <p:cNvSpPr txBox="1"/>
            <p:nvPr/>
          </p:nvSpPr>
          <p:spPr>
            <a:xfrm>
              <a:off x="240887" y="1255534"/>
              <a:ext cx="9071457" cy="445951"/>
            </a:xfrm>
            <a:prstGeom prst="rect">
              <a:avLst/>
            </a:prstGeom>
            <a:noFill/>
            <a:ln>
              <a:noFill/>
            </a:ln>
          </p:spPr>
          <p:txBody>
            <a:bodyPr spcFirstLastPara="1" wrap="square" lIns="0" tIns="0" rIns="0" bIns="0" anchor="t" anchorCtr="0">
              <a:spAutoFit/>
            </a:bodyPr>
            <a:lstStyle/>
            <a:p>
              <a:pPr marL="357188" marR="0" lvl="0" indent="-357188"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A programming language is said to have First-class functions when functions in that language are treated like any other variable. For example, in such a language, a function can be passed as an argument to other functions, can be returned by another function and can be assigned as a value to a variable. </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Higher-order functions are functions that take at least one first-class function as a parameter</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Examples:</a:t>
              </a:r>
              <a:endParaRPr/>
            </a:p>
            <a:p>
              <a:pPr marL="814388" marR="0" lvl="1" indent="-357188" algn="just" rtl="0">
                <a:lnSpc>
                  <a:spcPct val="150000"/>
                </a:lnSpc>
                <a:spcBef>
                  <a:spcPts val="0"/>
                </a:spcBef>
                <a:spcAft>
                  <a:spcPts val="0"/>
                </a:spcAft>
                <a:buClr>
                  <a:schemeClr val="dk1"/>
                </a:buClr>
                <a:buSzPts val="1750"/>
                <a:buFont typeface="Arial"/>
                <a:buChar char="•"/>
              </a:pPr>
              <a:r>
                <a:rPr lang="en-IN" sz="1750" b="0" i="0" u="none" strike="noStrike" cap="none" dirty="0" err="1">
                  <a:solidFill>
                    <a:schemeClr val="dk1"/>
                  </a:solidFill>
                  <a:latin typeface="Calibri"/>
                  <a:ea typeface="Calibri"/>
                  <a:cs typeface="Calibri"/>
                  <a:sym typeface="Calibri"/>
                </a:rPr>
                <a:t>name_lengths</a:t>
              </a:r>
              <a:r>
                <a:rPr lang="en-IN" sz="1750" b="0" i="0" u="none" strike="noStrike" cap="none" dirty="0">
                  <a:solidFill>
                    <a:schemeClr val="dk1"/>
                  </a:solidFill>
                  <a:latin typeface="Calibri"/>
                  <a:ea typeface="Calibri"/>
                  <a:cs typeface="Calibri"/>
                  <a:sym typeface="Calibri"/>
                </a:rPr>
                <a:t> = map(</a:t>
              </a:r>
              <a:r>
                <a:rPr lang="en-IN" sz="1750" b="0" i="0" u="none" strike="noStrike" cap="none" dirty="0" err="1">
                  <a:solidFill>
                    <a:schemeClr val="dk1"/>
                  </a:solidFill>
                  <a:latin typeface="Calibri"/>
                  <a:ea typeface="Calibri"/>
                  <a:cs typeface="Calibri"/>
                  <a:sym typeface="Calibri"/>
                </a:rPr>
                <a:t>len</a:t>
              </a:r>
              <a:r>
                <a:rPr lang="en-IN" sz="1750" b="0" i="0" u="none" strike="noStrike" cap="none" dirty="0">
                  <a:solidFill>
                    <a:schemeClr val="dk1"/>
                  </a:solidFill>
                  <a:latin typeface="Calibri"/>
                  <a:ea typeface="Calibri"/>
                  <a:cs typeface="Calibri"/>
                  <a:sym typeface="Calibri"/>
                </a:rPr>
                <a:t>, ["Bob", "Rob", "Bobby"])</a:t>
              </a:r>
              <a:endParaRPr/>
            </a:p>
            <a:p>
              <a:pPr marL="363538" marR="0" lvl="1" indent="-357188" algn="just" rtl="0">
                <a:lnSpc>
                  <a:spcPct val="150000"/>
                </a:lnSpc>
                <a:spcBef>
                  <a:spcPts val="0"/>
                </a:spcBef>
                <a:spcAft>
                  <a:spcPts val="0"/>
                </a:spcAft>
                <a:buClr>
                  <a:schemeClr val="dk1"/>
                </a:buClr>
                <a:buSzPts val="1750"/>
                <a:buFont typeface="Arial"/>
                <a:buChar char="•"/>
              </a:pPr>
              <a:r>
                <a:rPr lang="en-IN" sz="1750" b="0" i="0" u="none" strike="noStrike" cap="none" dirty="0">
                  <a:solidFill>
                    <a:schemeClr val="dk1"/>
                  </a:solidFill>
                  <a:latin typeface="Calibri"/>
                  <a:ea typeface="Calibri"/>
                  <a:cs typeface="Calibri"/>
                  <a:sym typeface="Calibri"/>
                </a:rPr>
                <a:t>Higher Order functions are map, reduce, </a:t>
              </a:r>
              <a:r>
                <a:rPr lang="en-IN" sz="1750" b="0" i="0" u="none" strike="noStrike" cap="none" dirty="0" smtClean="0">
                  <a:solidFill>
                    <a:schemeClr val="dk1"/>
                  </a:solidFill>
                  <a:latin typeface="Calibri"/>
                  <a:ea typeface="Calibri"/>
                  <a:cs typeface="Calibri"/>
                  <a:sym typeface="Calibri"/>
                </a:rPr>
                <a:t>filter</a:t>
              </a:r>
            </a:p>
            <a:p>
              <a:pPr marL="363538" lvl="1" indent="-357188" algn="just">
                <a:lnSpc>
                  <a:spcPct val="150000"/>
                </a:lnSpc>
                <a:buClr>
                  <a:schemeClr val="dk1"/>
                </a:buClr>
                <a:buSzPts val="1750"/>
                <a:buFont typeface="Arial"/>
                <a:buChar char="•"/>
              </a:pPr>
              <a:r>
                <a:rPr lang="en-US" dirty="0" smtClean="0"/>
                <a:t>The </a:t>
              </a:r>
              <a:r>
                <a:rPr lang="en-US" b="1" dirty="0" smtClean="0"/>
                <a:t>reduce</a:t>
              </a:r>
              <a:r>
                <a:rPr lang="en-US" dirty="0" smtClean="0"/>
                <a:t>() method reduces the array to a single value</a:t>
              </a:r>
              <a:endParaRPr/>
            </a:p>
          </p:txBody>
        </p:sp>
      </p:grpSp>
      <p:sp>
        <p:nvSpPr>
          <p:cNvPr id="697" name="Google Shape;697;p59"/>
          <p:cNvSpPr txBox="1">
            <a:spLocks noGrp="1"/>
          </p:cNvSpPr>
          <p:nvPr>
            <p:ph type="body" idx="4294967295"/>
          </p:nvPr>
        </p:nvSpPr>
        <p:spPr>
          <a:xfrm>
            <a:off x="286439" y="3914478"/>
            <a:ext cx="5029200" cy="2943522"/>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1800"/>
              <a:buNone/>
            </a:pPr>
            <a:r>
              <a:rPr lang="en-IN" sz="1800" b="1" dirty="0"/>
              <a:t>Functional style of getting a sum of a list:</a:t>
            </a:r>
            <a:endParaRPr/>
          </a:p>
          <a:p>
            <a:pPr marL="228600" lvl="0" indent="-228600" algn="l" rtl="0">
              <a:lnSpc>
                <a:spcPct val="80000"/>
              </a:lnSpc>
              <a:spcBef>
                <a:spcPts val="1000"/>
              </a:spcBef>
              <a:spcAft>
                <a:spcPts val="0"/>
              </a:spcAft>
              <a:buClr>
                <a:schemeClr val="dk1"/>
              </a:buClr>
              <a:buSzPts val="1800"/>
              <a:buNone/>
            </a:pPr>
            <a:r>
              <a:rPr lang="en-IN" sz="1800" dirty="0" err="1"/>
              <a:t>new_lst</a:t>
            </a:r>
            <a:r>
              <a:rPr lang="en-IN" sz="1800" dirty="0"/>
              <a:t> = [1, 2, 3, 4]</a:t>
            </a:r>
            <a:endParaRPr/>
          </a:p>
          <a:p>
            <a:pPr marL="228600" lvl="0" indent="-228600" algn="l" rtl="0">
              <a:lnSpc>
                <a:spcPct val="80000"/>
              </a:lnSpc>
              <a:spcBef>
                <a:spcPts val="1000"/>
              </a:spcBef>
              <a:spcAft>
                <a:spcPts val="0"/>
              </a:spcAft>
              <a:buClr>
                <a:schemeClr val="dk1"/>
              </a:buClr>
              <a:buSzPts val="1800"/>
              <a:buNone/>
            </a:pPr>
            <a:r>
              <a:rPr lang="en-IN" sz="1800" dirty="0"/>
              <a:t>def </a:t>
            </a:r>
            <a:r>
              <a:rPr lang="en-IN" sz="1800" dirty="0" err="1"/>
              <a:t>sum_list</a:t>
            </a:r>
            <a:r>
              <a:rPr lang="en-IN" sz="1800" dirty="0"/>
              <a:t>(</a:t>
            </a:r>
            <a:r>
              <a:rPr lang="en-IN" sz="1800" dirty="0" err="1"/>
              <a:t>lst</a:t>
            </a:r>
            <a:r>
              <a:rPr lang="en-IN" sz="1800" dirty="0"/>
              <a:t>):</a:t>
            </a:r>
            <a:endParaRPr/>
          </a:p>
          <a:p>
            <a:pPr marL="228600" lvl="0" indent="-228600" algn="l" rtl="0">
              <a:lnSpc>
                <a:spcPct val="80000"/>
              </a:lnSpc>
              <a:spcBef>
                <a:spcPts val="1000"/>
              </a:spcBef>
              <a:spcAft>
                <a:spcPts val="0"/>
              </a:spcAft>
              <a:buClr>
                <a:schemeClr val="dk1"/>
              </a:buClr>
              <a:buSzPts val="1800"/>
              <a:buNone/>
            </a:pPr>
            <a:r>
              <a:rPr lang="en-IN" sz="1800" dirty="0"/>
              <a:t>	if </a:t>
            </a:r>
            <a:r>
              <a:rPr lang="en-IN" sz="1800" dirty="0" err="1"/>
              <a:t>len</a:t>
            </a:r>
            <a:r>
              <a:rPr lang="en-IN" sz="1800" dirty="0"/>
              <a:t>(</a:t>
            </a:r>
            <a:r>
              <a:rPr lang="en-IN" sz="1800" dirty="0" err="1"/>
              <a:t>lst</a:t>
            </a:r>
            <a:r>
              <a:rPr lang="en-IN" sz="1800" dirty="0"/>
              <a:t>) == 1:</a:t>
            </a:r>
            <a:endParaRPr/>
          </a:p>
          <a:p>
            <a:pPr marL="228600" lvl="0" indent="-228600" algn="l" rtl="0">
              <a:lnSpc>
                <a:spcPct val="80000"/>
              </a:lnSpc>
              <a:spcBef>
                <a:spcPts val="1000"/>
              </a:spcBef>
              <a:spcAft>
                <a:spcPts val="0"/>
              </a:spcAft>
              <a:buClr>
                <a:schemeClr val="dk1"/>
              </a:buClr>
              <a:buSzPts val="1800"/>
              <a:buNone/>
            </a:pPr>
            <a:r>
              <a:rPr lang="en-IN" sz="1800" dirty="0"/>
              <a:t>		return </a:t>
            </a:r>
            <a:r>
              <a:rPr lang="en-IN" sz="1800" dirty="0" err="1"/>
              <a:t>lst</a:t>
            </a:r>
            <a:r>
              <a:rPr lang="en-IN" sz="1800" dirty="0"/>
              <a:t>[0]</a:t>
            </a:r>
            <a:endParaRPr/>
          </a:p>
          <a:p>
            <a:pPr marL="228600" lvl="0" indent="-228600" algn="l" rtl="0">
              <a:lnSpc>
                <a:spcPct val="80000"/>
              </a:lnSpc>
              <a:spcBef>
                <a:spcPts val="1000"/>
              </a:spcBef>
              <a:spcAft>
                <a:spcPts val="0"/>
              </a:spcAft>
              <a:buClr>
                <a:schemeClr val="dk1"/>
              </a:buClr>
              <a:buSzPts val="1800"/>
              <a:buNone/>
            </a:pPr>
            <a:r>
              <a:rPr lang="en-IN" sz="1800" dirty="0"/>
              <a:t>	else:</a:t>
            </a:r>
            <a:endParaRPr/>
          </a:p>
          <a:p>
            <a:pPr marL="228600" lvl="0" indent="-228600" algn="l" rtl="0">
              <a:lnSpc>
                <a:spcPct val="80000"/>
              </a:lnSpc>
              <a:spcBef>
                <a:spcPts val="1000"/>
              </a:spcBef>
              <a:spcAft>
                <a:spcPts val="0"/>
              </a:spcAft>
              <a:buClr>
                <a:schemeClr val="dk1"/>
              </a:buClr>
              <a:buSzPts val="1800"/>
              <a:buNone/>
            </a:pPr>
            <a:r>
              <a:rPr lang="en-IN" sz="1800" dirty="0"/>
              <a:t>		return </a:t>
            </a:r>
            <a:r>
              <a:rPr lang="en-IN" sz="1800" dirty="0" err="1"/>
              <a:t>lst</a:t>
            </a:r>
            <a:r>
              <a:rPr lang="en-IN" sz="1800" dirty="0"/>
              <a:t>[0] + </a:t>
            </a:r>
            <a:r>
              <a:rPr lang="en-IN" sz="1800" dirty="0" err="1"/>
              <a:t>sum_list</a:t>
            </a:r>
            <a:r>
              <a:rPr lang="en-IN" sz="1800" dirty="0"/>
              <a:t>(</a:t>
            </a:r>
            <a:r>
              <a:rPr lang="en-IN" sz="1800" dirty="0" err="1"/>
              <a:t>lst</a:t>
            </a:r>
            <a:r>
              <a:rPr lang="en-IN" sz="1800" dirty="0"/>
              <a:t>[1:])</a:t>
            </a:r>
            <a:endParaRPr/>
          </a:p>
          <a:p>
            <a:pPr marL="228600" lvl="0" indent="-228600" algn="l" rtl="0">
              <a:lnSpc>
                <a:spcPct val="80000"/>
              </a:lnSpc>
              <a:spcBef>
                <a:spcPts val="1000"/>
              </a:spcBef>
              <a:spcAft>
                <a:spcPts val="0"/>
              </a:spcAft>
              <a:buClr>
                <a:schemeClr val="dk1"/>
              </a:buClr>
              <a:buSzPts val="1800"/>
              <a:buNone/>
            </a:pPr>
            <a:r>
              <a:rPr lang="en-IN" sz="1800" dirty="0"/>
              <a:t>print(</a:t>
            </a:r>
            <a:r>
              <a:rPr lang="en-IN" sz="1800" dirty="0" err="1"/>
              <a:t>sum_list</a:t>
            </a:r>
            <a:r>
              <a:rPr lang="en-IN" sz="1800" dirty="0"/>
              <a:t>(</a:t>
            </a:r>
            <a:r>
              <a:rPr lang="en-IN" sz="1800" dirty="0" err="1"/>
              <a:t>new_lst</a:t>
            </a:r>
            <a:r>
              <a:rPr lang="en-IN" sz="1800" dirty="0"/>
              <a:t>))</a:t>
            </a:r>
            <a:endParaRPr sz="1800"/>
          </a:p>
        </p:txBody>
      </p:sp>
      <p:sp>
        <p:nvSpPr>
          <p:cNvPr id="698" name="Google Shape;698;p59"/>
          <p:cNvSpPr txBox="1">
            <a:spLocks noGrp="1"/>
          </p:cNvSpPr>
          <p:nvPr>
            <p:ph type="body" idx="4294967295"/>
          </p:nvPr>
        </p:nvSpPr>
        <p:spPr>
          <a:xfrm>
            <a:off x="5955929" y="3859626"/>
            <a:ext cx="6025872" cy="299837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IN" sz="1800" b="1" dirty="0"/>
              <a:t># or the pure functional way in python using higher order function</a:t>
            </a:r>
            <a:endParaRPr/>
          </a:p>
          <a:p>
            <a:pPr marL="228600" lvl="0" indent="-228600" algn="l" rtl="0">
              <a:lnSpc>
                <a:spcPct val="90000"/>
              </a:lnSpc>
              <a:spcBef>
                <a:spcPts val="1000"/>
              </a:spcBef>
              <a:spcAft>
                <a:spcPts val="0"/>
              </a:spcAft>
              <a:buClr>
                <a:schemeClr val="dk1"/>
              </a:buClr>
              <a:buSzPts val="1800"/>
              <a:buNone/>
            </a:pPr>
            <a:endParaRPr sz="1800"/>
          </a:p>
          <a:p>
            <a:pPr marL="228600" lvl="0" indent="-228600" algn="l" rtl="0">
              <a:lnSpc>
                <a:spcPct val="90000"/>
              </a:lnSpc>
              <a:spcBef>
                <a:spcPts val="1000"/>
              </a:spcBef>
              <a:spcAft>
                <a:spcPts val="0"/>
              </a:spcAft>
              <a:buClr>
                <a:schemeClr val="dk1"/>
              </a:buClr>
              <a:buSzPts val="1800"/>
              <a:buNone/>
            </a:pPr>
            <a:r>
              <a:rPr lang="en-IN" sz="1800" dirty="0"/>
              <a:t>import </a:t>
            </a:r>
            <a:r>
              <a:rPr lang="en-IN" sz="1800" dirty="0" err="1" smtClean="0"/>
              <a:t>functools</a:t>
            </a:r>
            <a:endParaRPr lang="en-IN" sz="1800" dirty="0" smtClean="0"/>
          </a:p>
          <a:p>
            <a:pPr marL="228600" indent="-228600">
              <a:buSzPts val="1800"/>
              <a:buNone/>
            </a:pPr>
            <a:r>
              <a:rPr lang="en-US" sz="1800" dirty="0" err="1" smtClean="0"/>
              <a:t>new_lst</a:t>
            </a:r>
            <a:r>
              <a:rPr lang="en-US" sz="1800" dirty="0" smtClean="0"/>
              <a:t> = [1, 2, 3, 4]</a:t>
            </a:r>
            <a:endParaRPr sz="1800"/>
          </a:p>
          <a:p>
            <a:pPr marL="228600" lvl="0" indent="-228600" algn="l" rtl="0">
              <a:lnSpc>
                <a:spcPct val="90000"/>
              </a:lnSpc>
              <a:spcBef>
                <a:spcPts val="1000"/>
              </a:spcBef>
              <a:spcAft>
                <a:spcPts val="0"/>
              </a:spcAft>
              <a:buClr>
                <a:schemeClr val="dk1"/>
              </a:buClr>
              <a:buSzPts val="1800"/>
              <a:buNone/>
            </a:pPr>
            <a:r>
              <a:rPr lang="en-IN" sz="1800" dirty="0"/>
              <a:t>print(</a:t>
            </a:r>
            <a:r>
              <a:rPr lang="en-IN" sz="1800" dirty="0" err="1"/>
              <a:t>functools.reduce</a:t>
            </a:r>
            <a:r>
              <a:rPr lang="en-IN" sz="1800" dirty="0"/>
              <a:t>(lambda x, y: x + y, </a:t>
            </a:r>
            <a:r>
              <a:rPr lang="en-IN" sz="1800" dirty="0" err="1"/>
              <a:t>new_lst</a:t>
            </a:r>
            <a:r>
              <a:rPr lang="en-IN" sz="1800" dirty="0"/>
              <a:t>))</a:t>
            </a:r>
            <a:endParaRPr/>
          </a:p>
          <a:p>
            <a:pPr marL="228600" lvl="0" indent="-228600" algn="l" rtl="0">
              <a:lnSpc>
                <a:spcPct val="90000"/>
              </a:lnSpc>
              <a:spcBef>
                <a:spcPts val="1000"/>
              </a:spcBef>
              <a:spcAft>
                <a:spcPts val="0"/>
              </a:spcAft>
              <a:buClr>
                <a:schemeClr val="dk1"/>
              </a:buClr>
              <a:buSzPts val="1800"/>
              <a:buNone/>
            </a:pPr>
            <a:endParaRPr sz="180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704" name="Google Shape;704;p60"/>
          <p:cNvSpPr txBox="1"/>
          <p:nvPr/>
        </p:nvSpPr>
        <p:spPr>
          <a:xfrm>
            <a:off x="89671" y="-67235"/>
            <a:ext cx="7427235" cy="57951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800" b="1">
                <a:solidFill>
                  <a:schemeClr val="dk1"/>
                </a:solidFill>
                <a:latin typeface="Calibri"/>
                <a:ea typeface="Calibri"/>
                <a:cs typeface="Calibri"/>
                <a:sym typeface="Calibri"/>
              </a:rPr>
              <a:t>Functions are First-Class and can be Higher-Order</a:t>
            </a:r>
            <a:endParaRPr/>
          </a:p>
        </p:txBody>
      </p:sp>
      <p:sp>
        <p:nvSpPr>
          <p:cNvPr id="705" name="Google Shape;705;p60"/>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706" name="Google Shape;706;p60"/>
          <p:cNvGrpSpPr/>
          <p:nvPr/>
        </p:nvGrpSpPr>
        <p:grpSpPr>
          <a:xfrm>
            <a:off x="0" y="-1"/>
            <a:ext cx="12105503" cy="7398178"/>
            <a:chOff x="127862" y="1185368"/>
            <a:chExt cx="9296400" cy="1047086"/>
          </a:xfrm>
        </p:grpSpPr>
        <p:sp>
          <p:nvSpPr>
            <p:cNvPr id="707" name="Google Shape;707;p60"/>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708" name="Google Shape;708;p60"/>
            <p:cNvSpPr txBox="1"/>
            <p:nvPr/>
          </p:nvSpPr>
          <p:spPr>
            <a:xfrm>
              <a:off x="127862" y="1185368"/>
              <a:ext cx="9071457" cy="1047086"/>
            </a:xfrm>
            <a:prstGeom prst="rect">
              <a:avLst/>
            </a:prstGeom>
            <a:noFill/>
            <a:ln>
              <a:noFill/>
            </a:ln>
          </p:spPr>
          <p:txBody>
            <a:bodyPr spcFirstLastPara="1" wrap="square" lIns="0" tIns="0" rIns="0" bIns="0" anchor="t" anchorCtr="0">
              <a:spAutoFit/>
            </a:bodyPr>
            <a:lstStyle/>
            <a:p>
              <a:pPr marL="6350" marR="0" lvl="1" indent="0" algn="just" rtl="0">
                <a:lnSpc>
                  <a:spcPct val="150000"/>
                </a:lnSpc>
                <a:spcBef>
                  <a:spcPts val="0"/>
                </a:spcBef>
                <a:spcAft>
                  <a:spcPts val="0"/>
                </a:spcAft>
                <a:buNone/>
              </a:pPr>
              <a:r>
                <a:rPr lang="en-IN" sz="1750" b="1" i="0" u="none" strike="noStrike" cap="none" dirty="0">
                  <a:solidFill>
                    <a:schemeClr val="dk1"/>
                  </a:solidFill>
                  <a:latin typeface="Calibri"/>
                  <a:ea typeface="Calibri"/>
                  <a:cs typeface="Calibri"/>
                  <a:sym typeface="Calibri"/>
                </a:rPr>
                <a:t>Map</a:t>
              </a:r>
              <a:endParaRPr/>
            </a:p>
            <a:p>
              <a:pPr marL="6350" marR="0" lvl="1" indent="0" algn="just" rtl="0">
                <a:lnSpc>
                  <a:spcPct val="150000"/>
                </a:lnSpc>
                <a:spcBef>
                  <a:spcPts val="0"/>
                </a:spcBef>
                <a:spcAft>
                  <a:spcPts val="0"/>
                </a:spcAft>
                <a:buFont typeface="Arial" pitchFamily="34" charset="0"/>
                <a:buChar char="•"/>
              </a:pPr>
              <a:r>
                <a:rPr lang="en-IN" sz="1800" i="0" u="none" strike="noStrike" cap="none" dirty="0" smtClean="0">
                  <a:solidFill>
                    <a:schemeClr val="dk1"/>
                  </a:solidFill>
                  <a:latin typeface="Calibri"/>
                  <a:ea typeface="Calibri"/>
                  <a:cs typeface="Calibri"/>
                  <a:sym typeface="Calibri"/>
                </a:rPr>
                <a:t>map</a:t>
              </a:r>
              <a:r>
                <a:rPr lang="en-IN" sz="1800" i="0" u="none" strike="noStrike" cap="none" dirty="0">
                  <a:solidFill>
                    <a:schemeClr val="dk1"/>
                  </a:solidFill>
                  <a:latin typeface="Calibri"/>
                  <a:ea typeface="Calibri"/>
                  <a:cs typeface="Calibri"/>
                  <a:sym typeface="Calibri"/>
                </a:rPr>
                <a:t>() can </a:t>
              </a:r>
              <a:r>
                <a:rPr lang="en-IN" sz="1800" i="0" u="none" strike="noStrike" cap="none" dirty="0" smtClean="0">
                  <a:solidFill>
                    <a:schemeClr val="dk1"/>
                  </a:solidFill>
                  <a:latin typeface="Calibri"/>
                  <a:ea typeface="Calibri"/>
                  <a:cs typeface="Calibri"/>
                  <a:sym typeface="Calibri"/>
                </a:rPr>
                <a:t>run the function on each item and insert the return values into the new collection.  </a:t>
              </a:r>
            </a:p>
            <a:p>
              <a:pPr marL="6350" lvl="1" algn="just">
                <a:lnSpc>
                  <a:spcPct val="150000"/>
                </a:lnSpc>
                <a:buFont typeface="Arial" pitchFamily="34" charset="0"/>
                <a:buChar char="•"/>
              </a:pPr>
              <a:r>
                <a:rPr lang="en-US" sz="1800" dirty="0" smtClean="0">
                  <a:solidFill>
                    <a:schemeClr val="dk1"/>
                  </a:solidFill>
                  <a:latin typeface="Calibri"/>
                  <a:ea typeface="Calibri"/>
                  <a:cs typeface="Calibri"/>
                  <a:sym typeface="Calibri"/>
                </a:rPr>
                <a:t>The map() method creates a new array with the results of calling a function for every array element. The map() method calls the provided function once for each element in an array, in order. </a:t>
              </a:r>
            </a:p>
            <a:p>
              <a:pPr marL="6350" lvl="1" algn="just">
                <a:lnSpc>
                  <a:spcPct val="150000"/>
                </a:lnSpc>
              </a:pPr>
              <a:r>
                <a:rPr lang="en-US" sz="1800" dirty="0" smtClean="0"/>
                <a:t>                map(</a:t>
              </a:r>
              <a:r>
                <a:rPr lang="en-US" sz="1800" i="1" dirty="0" smtClean="0"/>
                <a:t>function</a:t>
              </a:r>
              <a:r>
                <a:rPr lang="en-US" sz="1800" dirty="0" smtClean="0"/>
                <a:t>, </a:t>
              </a:r>
              <a:r>
                <a:rPr lang="en-US" sz="1800" i="1" dirty="0" err="1" smtClean="0"/>
                <a:t>iterables</a:t>
              </a:r>
              <a:r>
                <a:rPr lang="en-US" sz="1800" dirty="0" smtClean="0"/>
                <a:t>)</a:t>
              </a:r>
              <a:endParaRPr lang="en-IN" sz="1800" dirty="0" smtClean="0">
                <a:solidFill>
                  <a:schemeClr val="dk1"/>
                </a:solidFill>
                <a:latin typeface="Calibri"/>
                <a:ea typeface="Calibri"/>
                <a:cs typeface="Calibri"/>
                <a:sym typeface="Calibri"/>
              </a:endParaRPr>
            </a:p>
            <a:p>
              <a:pPr marL="6350" marR="0" lvl="1" indent="0" algn="just" rtl="0">
                <a:lnSpc>
                  <a:spcPct val="150000"/>
                </a:lnSpc>
                <a:spcBef>
                  <a:spcPts val="0"/>
                </a:spcBef>
                <a:spcAft>
                  <a:spcPts val="0"/>
                </a:spcAft>
                <a:buNone/>
              </a:pPr>
              <a:r>
                <a:rPr lang="en-IN" sz="1750" b="1" i="0" u="none" strike="noStrike" cap="none" dirty="0" smtClean="0">
                  <a:solidFill>
                    <a:schemeClr val="dk1"/>
                  </a:solidFill>
                  <a:latin typeface="Calibri"/>
                  <a:ea typeface="Calibri"/>
                  <a:cs typeface="Calibri"/>
                  <a:sym typeface="Calibri"/>
                </a:rPr>
                <a:t>Example</a:t>
              </a:r>
              <a:r>
                <a:rPr lang="en-IN" sz="1750" b="1" i="0" u="none" strike="noStrike" cap="none" dirty="0">
                  <a:solidFill>
                    <a:schemeClr val="dk1"/>
                  </a:solidFill>
                  <a:latin typeface="Calibri"/>
                  <a:ea typeface="Calibri"/>
                  <a:cs typeface="Calibri"/>
                  <a:sym typeface="Calibri"/>
                </a:rPr>
                <a:t>: </a:t>
              </a:r>
              <a:endParaRPr lang="en-IN" sz="1750" b="1" i="0" u="none" strike="noStrike" cap="none" dirty="0" smtClean="0">
                <a:solidFill>
                  <a:schemeClr val="dk1"/>
                </a:solidFill>
                <a:latin typeface="Calibri"/>
                <a:ea typeface="Calibri"/>
                <a:cs typeface="Calibri"/>
                <a:sym typeface="Calibri"/>
              </a:endParaRPr>
            </a:p>
            <a:p>
              <a:pPr marL="6350" lvl="1" algn="just">
                <a:lnSpc>
                  <a:spcPct val="150000"/>
                </a:lnSpc>
              </a:pPr>
              <a:r>
                <a:rPr lang="en-US" b="1" dirty="0" smtClean="0"/>
                <a:t>import </a:t>
              </a:r>
              <a:r>
                <a:rPr lang="en-US" b="1" dirty="0" err="1" smtClean="0"/>
                <a:t>functools</a:t>
              </a:r>
              <a:endParaRPr lang="en-US" b="1" dirty="0" smtClean="0"/>
            </a:p>
            <a:p>
              <a:pPr marL="6350" lvl="1" algn="just">
                <a:lnSpc>
                  <a:spcPct val="150000"/>
                </a:lnSpc>
              </a:pPr>
              <a:r>
                <a:rPr lang="en-US" b="1" dirty="0" smtClean="0"/>
                <a:t>def </a:t>
              </a:r>
              <a:r>
                <a:rPr lang="en-US" b="1" dirty="0" err="1" smtClean="0"/>
                <a:t>myfunc</a:t>
              </a:r>
              <a:r>
                <a:rPr lang="en-US" b="1" dirty="0" smtClean="0"/>
                <a:t>(a, b):</a:t>
              </a:r>
            </a:p>
            <a:p>
              <a:pPr marL="6350" lvl="1" algn="just">
                <a:lnSpc>
                  <a:spcPct val="150000"/>
                </a:lnSpc>
              </a:pPr>
              <a:r>
                <a:rPr lang="en-US" b="1" dirty="0" smtClean="0"/>
                <a:t>  return a + b</a:t>
              </a:r>
            </a:p>
            <a:p>
              <a:pPr marL="6350" lvl="1" algn="just">
                <a:lnSpc>
                  <a:spcPct val="150000"/>
                </a:lnSpc>
              </a:pPr>
              <a:endParaRPr lang="en-US" b="1" dirty="0" smtClean="0"/>
            </a:p>
            <a:p>
              <a:pPr marL="6350" lvl="1" algn="just">
                <a:lnSpc>
                  <a:spcPct val="150000"/>
                </a:lnSpc>
              </a:pPr>
              <a:r>
                <a:rPr lang="en-US" b="1" dirty="0" smtClean="0"/>
                <a:t>x = map(</a:t>
              </a:r>
              <a:r>
                <a:rPr lang="en-US" b="1" dirty="0" err="1" smtClean="0"/>
                <a:t>myfunc</a:t>
              </a:r>
              <a:r>
                <a:rPr lang="en-US" b="1" dirty="0" smtClean="0"/>
                <a:t>, ('apple', 'banana', 'cherry'), ('orange', 'lemon', 'pineapple'))</a:t>
              </a:r>
            </a:p>
            <a:p>
              <a:pPr marL="6350" lvl="1" algn="just">
                <a:lnSpc>
                  <a:spcPct val="150000"/>
                </a:lnSpc>
              </a:pPr>
              <a:r>
                <a:rPr lang="en-US" b="1" dirty="0" smtClean="0"/>
                <a:t>print(x)</a:t>
              </a:r>
            </a:p>
            <a:p>
              <a:pPr marL="6350" lvl="1" algn="just">
                <a:lnSpc>
                  <a:spcPct val="150000"/>
                </a:lnSpc>
              </a:pPr>
              <a:r>
                <a:rPr lang="en-US" b="1" dirty="0" smtClean="0"/>
                <a:t>print(list(x))</a:t>
              </a:r>
              <a:endParaRPr b="1"/>
            </a:p>
            <a:p>
              <a:pPr marL="0" marR="0" lvl="0" indent="0" algn="just" rtl="0">
                <a:lnSpc>
                  <a:spcPct val="150000"/>
                </a:lnSpc>
                <a:spcBef>
                  <a:spcPts val="0"/>
                </a:spcBef>
                <a:spcAft>
                  <a:spcPts val="0"/>
                </a:spcAft>
                <a:buNone/>
              </a:pPr>
              <a:r>
                <a:rPr lang="en-IN" sz="1750" b="1" dirty="0" smtClean="0">
                  <a:solidFill>
                    <a:schemeClr val="dk1"/>
                  </a:solidFill>
                  <a:latin typeface="Calibri"/>
                  <a:ea typeface="Calibri"/>
                  <a:cs typeface="Calibri"/>
                  <a:sym typeface="Calibri"/>
                </a:rPr>
                <a:t>reduce</a:t>
              </a:r>
              <a:r>
                <a:rPr lang="en-IN" sz="1750" b="1" dirty="0">
                  <a:solidFill>
                    <a:schemeClr val="dk1"/>
                  </a:solidFill>
                  <a:latin typeface="Calibri"/>
                  <a:ea typeface="Calibri"/>
                  <a:cs typeface="Calibri"/>
                  <a:sym typeface="Calibri"/>
                </a:rPr>
                <a:t>()</a:t>
              </a:r>
              <a:endParaRPr/>
            </a:p>
            <a:p>
              <a:pPr marL="357188" marR="0" lvl="0" indent="-357188"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reduce() is another higher order function for performing iterations. It takes functions and collections of items, and then it returns the value of combining the items</a:t>
              </a:r>
              <a:endParaRPr/>
            </a:p>
            <a:p>
              <a:pPr lvl="0" algn="just">
                <a:lnSpc>
                  <a:spcPct val="150000"/>
                </a:lnSpc>
              </a:pPr>
              <a:r>
                <a:rPr lang="en-IN" sz="1750" dirty="0">
                  <a:solidFill>
                    <a:schemeClr val="dk1"/>
                  </a:solidFill>
                  <a:latin typeface="Calibri"/>
                  <a:ea typeface="Calibri"/>
                  <a:cs typeface="Calibri"/>
                  <a:sym typeface="Calibri"/>
                </a:rPr>
                <a:t>Example</a:t>
              </a:r>
              <a:r>
                <a:rPr lang="en-IN" sz="1750" dirty="0" smtClean="0">
                  <a:solidFill>
                    <a:schemeClr val="dk1"/>
                  </a:solidFill>
                  <a:latin typeface="Calibri"/>
                  <a:ea typeface="Calibri"/>
                  <a:cs typeface="Calibri"/>
                  <a:sym typeface="Calibri"/>
                </a:rPr>
                <a:t>:  </a:t>
              </a:r>
              <a:r>
                <a:rPr lang="en-IN" dirty="0" smtClean="0">
                  <a:solidFill>
                    <a:schemeClr val="dk1"/>
                  </a:solidFill>
                  <a:latin typeface="Calibri"/>
                  <a:ea typeface="Calibri"/>
                  <a:cs typeface="Calibri"/>
                  <a:sym typeface="Calibri"/>
                </a:rPr>
                <a:t>sum = reduce(lambda a, x: a + x, [0, 1, 2, 3, 4])</a:t>
              </a:r>
              <a:endParaRPr lang="en-IN" dirty="0" smtClean="0"/>
            </a:p>
            <a:p>
              <a:pPr lvl="0" algn="just">
                <a:lnSpc>
                  <a:spcPct val="150000"/>
                </a:lnSpc>
              </a:pPr>
              <a:r>
                <a:rPr lang="en-IN" dirty="0" smtClean="0">
                  <a:solidFill>
                    <a:schemeClr val="dk1"/>
                  </a:solidFill>
                  <a:latin typeface="Calibri"/>
                  <a:ea typeface="Calibri"/>
                  <a:cs typeface="Calibri"/>
                  <a:sym typeface="Calibri"/>
                </a:rPr>
                <a:t>	print sum		// 10</a:t>
              </a:r>
              <a:endParaRPr lang="en-IN" dirty="0" smtClean="0"/>
            </a:p>
            <a:p>
              <a:pPr marL="0" marR="0" lvl="0" indent="0" algn="just" rtl="0">
                <a:lnSpc>
                  <a:spcPct val="150000"/>
                </a:lnSpc>
                <a:spcBef>
                  <a:spcPts val="0"/>
                </a:spcBef>
                <a:spcAft>
                  <a:spcPts val="0"/>
                </a:spcAft>
                <a:buNone/>
              </a:pP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a:t>
              </a:r>
              <a:endParaRPr sz="175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1"/>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714" name="Google Shape;714;p61"/>
          <p:cNvSpPr txBox="1"/>
          <p:nvPr/>
        </p:nvSpPr>
        <p:spPr>
          <a:xfrm>
            <a:off x="89671" y="44591"/>
            <a:ext cx="12015833" cy="5539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Functions are First-Class and can be Higher-Order						..cont	</a:t>
            </a:r>
            <a:endParaRPr/>
          </a:p>
        </p:txBody>
      </p:sp>
      <p:sp>
        <p:nvSpPr>
          <p:cNvPr id="715" name="Google Shape;715;p61"/>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716" name="Google Shape;716;p61"/>
          <p:cNvGrpSpPr/>
          <p:nvPr/>
        </p:nvGrpSpPr>
        <p:grpSpPr>
          <a:xfrm>
            <a:off x="0" y="586964"/>
            <a:ext cx="12105503" cy="5979175"/>
            <a:chOff x="127862" y="1268442"/>
            <a:chExt cx="9296400" cy="846250"/>
          </a:xfrm>
        </p:grpSpPr>
        <p:sp>
          <p:nvSpPr>
            <p:cNvPr id="717" name="Google Shape;717;p61"/>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718" name="Google Shape;718;p61"/>
            <p:cNvSpPr txBox="1"/>
            <p:nvPr/>
          </p:nvSpPr>
          <p:spPr>
            <a:xfrm>
              <a:off x="209907" y="1272410"/>
              <a:ext cx="9071457" cy="51455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dirty="0">
                  <a:solidFill>
                    <a:schemeClr val="dk1"/>
                  </a:solidFill>
                  <a:latin typeface="Calibri"/>
                  <a:ea typeface="Calibri"/>
                  <a:cs typeface="Calibri"/>
                  <a:sym typeface="Calibri"/>
                </a:rPr>
                <a:t>filter()</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filter function expects a true or false value to determine if the element should or should not be included in the result collection. Basically, if the call-back expression is true, the filter function will include the element in the result collection. Otherwise, it will </a:t>
              </a:r>
              <a:r>
                <a:rPr lang="en-IN" sz="1750" dirty="0" smtClean="0">
                  <a:solidFill>
                    <a:schemeClr val="dk1"/>
                  </a:solidFill>
                  <a:latin typeface="Calibri"/>
                  <a:ea typeface="Calibri"/>
                  <a:cs typeface="Calibri"/>
                  <a:sym typeface="Calibri"/>
                </a:rPr>
                <a:t>not.</a:t>
              </a:r>
              <a:endParaRPr lang="en-IN" sz="1750" dirty="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US" sz="1750" dirty="0" smtClean="0">
                  <a:solidFill>
                    <a:schemeClr val="dk1"/>
                  </a:solidFill>
                  <a:latin typeface="Calibri"/>
                  <a:ea typeface="Calibri"/>
                  <a:cs typeface="Calibri"/>
                  <a:sym typeface="Calibri"/>
                </a:rPr>
                <a:t>filter() Parameters</a:t>
              </a:r>
            </a:p>
            <a:p>
              <a:pPr lvl="0" algn="just">
                <a:lnSpc>
                  <a:spcPct val="150000"/>
                </a:lnSpc>
                <a:buFont typeface="Arial" pitchFamily="34" charset="0"/>
                <a:buChar char="•"/>
              </a:pPr>
              <a:r>
                <a:rPr lang="en-US" sz="1750" dirty="0" smtClean="0">
                  <a:solidFill>
                    <a:schemeClr val="dk1"/>
                  </a:solidFill>
                  <a:latin typeface="Calibri"/>
                  <a:ea typeface="Calibri"/>
                  <a:cs typeface="Calibri"/>
                  <a:sym typeface="Calibri"/>
                </a:rPr>
                <a:t>    filter() method takes two parameters:</a:t>
              </a:r>
            </a:p>
            <a:p>
              <a:pPr lvl="0" algn="just">
                <a:lnSpc>
                  <a:spcPct val="150000"/>
                </a:lnSpc>
              </a:pPr>
              <a:r>
                <a:rPr lang="en-US" sz="1750" dirty="0" smtClean="0">
                  <a:solidFill>
                    <a:schemeClr val="dk1"/>
                  </a:solidFill>
                  <a:latin typeface="Calibri"/>
                  <a:ea typeface="Calibri"/>
                  <a:cs typeface="Calibri"/>
                  <a:sym typeface="Calibri"/>
                </a:rPr>
                <a:t>function - function that tests if elements of an </a:t>
              </a:r>
              <a:r>
                <a:rPr lang="en-US" sz="1750" dirty="0" err="1" smtClean="0">
                  <a:solidFill>
                    <a:schemeClr val="dk1"/>
                  </a:solidFill>
                  <a:latin typeface="Calibri"/>
                  <a:ea typeface="Calibri"/>
                  <a:cs typeface="Calibri"/>
                  <a:sym typeface="Calibri"/>
                </a:rPr>
                <a:t>iterable</a:t>
              </a:r>
              <a:r>
                <a:rPr lang="en-US" sz="1750" dirty="0" smtClean="0">
                  <a:solidFill>
                    <a:schemeClr val="dk1"/>
                  </a:solidFill>
                  <a:latin typeface="Calibri"/>
                  <a:ea typeface="Calibri"/>
                  <a:cs typeface="Calibri"/>
                  <a:sym typeface="Calibri"/>
                </a:rPr>
                <a:t> return true or false</a:t>
              </a:r>
            </a:p>
            <a:p>
              <a:pPr lvl="0" algn="just">
                <a:lnSpc>
                  <a:spcPct val="150000"/>
                </a:lnSpc>
              </a:pPr>
              <a:r>
                <a:rPr lang="en-US" sz="1750" dirty="0" smtClean="0">
                  <a:solidFill>
                    <a:schemeClr val="dk1"/>
                  </a:solidFill>
                  <a:latin typeface="Calibri"/>
                  <a:ea typeface="Calibri"/>
                  <a:cs typeface="Calibri"/>
                  <a:sym typeface="Calibri"/>
                </a:rPr>
                <a:t>If None, the function defaults to Identity function - which returns false if any elements are false</a:t>
              </a:r>
            </a:p>
            <a:p>
              <a:pPr lvl="0" algn="just">
                <a:lnSpc>
                  <a:spcPct val="150000"/>
                </a:lnSpc>
              </a:pPr>
              <a:r>
                <a:rPr lang="en-US" sz="1750" dirty="0" err="1" smtClean="0">
                  <a:solidFill>
                    <a:schemeClr val="dk1"/>
                  </a:solidFill>
                  <a:latin typeface="Calibri"/>
                  <a:ea typeface="Calibri"/>
                  <a:cs typeface="Calibri"/>
                  <a:sym typeface="Calibri"/>
                </a:rPr>
                <a:t>iterable</a:t>
              </a:r>
              <a:r>
                <a:rPr lang="en-US" sz="1750" dirty="0" smtClean="0">
                  <a:solidFill>
                    <a:schemeClr val="dk1"/>
                  </a:solidFill>
                  <a:latin typeface="Calibri"/>
                  <a:ea typeface="Calibri"/>
                  <a:cs typeface="Calibri"/>
                  <a:sym typeface="Calibri"/>
                </a:rPr>
                <a:t> - </a:t>
              </a:r>
              <a:r>
                <a:rPr lang="en-US" sz="1750" dirty="0" err="1" smtClean="0">
                  <a:solidFill>
                    <a:schemeClr val="dk1"/>
                  </a:solidFill>
                  <a:latin typeface="Calibri"/>
                  <a:ea typeface="Calibri"/>
                  <a:cs typeface="Calibri"/>
                  <a:sym typeface="Calibri"/>
                </a:rPr>
                <a:t>iterable</a:t>
              </a:r>
              <a:r>
                <a:rPr lang="en-US" sz="1750" dirty="0" smtClean="0">
                  <a:solidFill>
                    <a:schemeClr val="dk1"/>
                  </a:solidFill>
                  <a:latin typeface="Calibri"/>
                  <a:ea typeface="Calibri"/>
                  <a:cs typeface="Calibri"/>
                  <a:sym typeface="Calibri"/>
                </a:rPr>
                <a:t> which is to be filtered, could be sets, lists, </a:t>
              </a:r>
              <a:r>
                <a:rPr lang="en-US" sz="1750" dirty="0" err="1" smtClean="0">
                  <a:solidFill>
                    <a:schemeClr val="dk1"/>
                  </a:solidFill>
                  <a:latin typeface="Calibri"/>
                  <a:ea typeface="Calibri"/>
                  <a:cs typeface="Calibri"/>
                  <a:sym typeface="Calibri"/>
                </a:rPr>
                <a:t>tuples</a:t>
              </a:r>
              <a:r>
                <a:rPr lang="en-US" sz="1750" dirty="0" smtClean="0">
                  <a:solidFill>
                    <a:schemeClr val="dk1"/>
                  </a:solidFill>
                  <a:latin typeface="Calibri"/>
                  <a:ea typeface="Calibri"/>
                  <a:cs typeface="Calibri"/>
                  <a:sym typeface="Calibri"/>
                </a:rPr>
                <a:t>, or containers of any </a:t>
              </a:r>
              <a:r>
                <a:rPr lang="en-US" sz="1750" dirty="0" err="1" smtClean="0">
                  <a:solidFill>
                    <a:schemeClr val="dk1"/>
                  </a:solidFill>
                  <a:latin typeface="Calibri"/>
                  <a:ea typeface="Calibri"/>
                  <a:cs typeface="Calibri"/>
                  <a:sym typeface="Calibri"/>
                </a:rPr>
                <a:t>iterators</a:t>
              </a:r>
              <a:endParaRPr sz="175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t>FILTER-EXAMPLE</a:t>
            </a:r>
            <a:endParaRPr lang="en-US" sz="3600" dirty="0"/>
          </a:p>
        </p:txBody>
      </p:sp>
      <p:sp>
        <p:nvSpPr>
          <p:cNvPr id="3" name="Text Placeholder 2"/>
          <p:cNvSpPr>
            <a:spLocks noGrp="1"/>
          </p:cNvSpPr>
          <p:nvPr>
            <p:ph type="body" idx="1"/>
          </p:nvPr>
        </p:nvSpPr>
        <p:spPr/>
        <p:txBody>
          <a:bodyPr>
            <a:noAutofit/>
          </a:bodyPr>
          <a:lstStyle/>
          <a:p>
            <a:pPr>
              <a:buNone/>
            </a:pPr>
            <a:r>
              <a:rPr lang="en-US" sz="1800" dirty="0" smtClean="0"/>
              <a:t># list of letters</a:t>
            </a:r>
          </a:p>
          <a:p>
            <a:pPr>
              <a:buNone/>
            </a:pPr>
            <a:r>
              <a:rPr lang="en-US" sz="2400" dirty="0" smtClean="0"/>
              <a:t>letters = ['a', 'b', 'd', 'e', '</a:t>
            </a:r>
            <a:r>
              <a:rPr lang="en-US" sz="2400" dirty="0" err="1" smtClean="0"/>
              <a:t>i</a:t>
            </a:r>
            <a:r>
              <a:rPr lang="en-US" sz="2400" dirty="0" smtClean="0"/>
              <a:t>', 'j', 'o']</a:t>
            </a:r>
          </a:p>
          <a:p>
            <a:pPr>
              <a:buNone/>
            </a:pPr>
            <a:endParaRPr lang="en-US" sz="2400" dirty="0" smtClean="0"/>
          </a:p>
          <a:p>
            <a:pPr>
              <a:buNone/>
            </a:pPr>
            <a:r>
              <a:rPr lang="en-US" sz="2400" dirty="0" smtClean="0"/>
              <a:t># function that filters vowels</a:t>
            </a:r>
          </a:p>
          <a:p>
            <a:pPr>
              <a:buNone/>
            </a:pPr>
            <a:r>
              <a:rPr lang="en-US" sz="2400" dirty="0" smtClean="0"/>
              <a:t>def </a:t>
            </a:r>
            <a:r>
              <a:rPr lang="en-US" sz="2400" dirty="0" err="1" smtClean="0"/>
              <a:t>filter_vowels</a:t>
            </a:r>
            <a:r>
              <a:rPr lang="en-US" sz="2400" dirty="0" smtClean="0"/>
              <a:t>(letter):</a:t>
            </a:r>
          </a:p>
          <a:p>
            <a:pPr>
              <a:buNone/>
            </a:pPr>
            <a:r>
              <a:rPr lang="en-US" sz="2400" dirty="0" smtClean="0"/>
              <a:t>    vowels = ['a', 'e', '</a:t>
            </a:r>
            <a:r>
              <a:rPr lang="en-US" sz="2400" dirty="0" err="1" smtClean="0"/>
              <a:t>i</a:t>
            </a:r>
            <a:r>
              <a:rPr lang="en-US" sz="2400" dirty="0" smtClean="0"/>
              <a:t>', 'o', 'u']</a:t>
            </a:r>
          </a:p>
          <a:p>
            <a:pPr>
              <a:buNone/>
            </a:pPr>
            <a:endParaRPr lang="en-US" sz="2400" dirty="0" smtClean="0"/>
          </a:p>
          <a:p>
            <a:pPr>
              <a:buNone/>
            </a:pPr>
            <a:r>
              <a:rPr lang="en-US" sz="2400" dirty="0" smtClean="0"/>
              <a:t>    if(letter in vowels):</a:t>
            </a:r>
          </a:p>
          <a:p>
            <a:pPr>
              <a:buNone/>
            </a:pPr>
            <a:r>
              <a:rPr lang="en-US" sz="2400" dirty="0" smtClean="0"/>
              <a:t>        return True</a:t>
            </a:r>
          </a:p>
          <a:p>
            <a:pPr>
              <a:buNone/>
            </a:pPr>
            <a:r>
              <a:rPr lang="en-US" sz="2400" dirty="0" smtClean="0"/>
              <a:t>    else: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t>FILTER-EXAMPLE</a:t>
            </a:r>
            <a:endParaRPr lang="en-US" sz="3600" dirty="0"/>
          </a:p>
        </p:txBody>
      </p:sp>
      <p:sp>
        <p:nvSpPr>
          <p:cNvPr id="3" name="Text Placeholder 2"/>
          <p:cNvSpPr>
            <a:spLocks noGrp="1"/>
          </p:cNvSpPr>
          <p:nvPr>
            <p:ph type="body" idx="1"/>
          </p:nvPr>
        </p:nvSpPr>
        <p:spPr/>
        <p:txBody>
          <a:bodyPr/>
          <a:lstStyle/>
          <a:p>
            <a:pPr>
              <a:buNone/>
            </a:pPr>
            <a:r>
              <a:rPr lang="en-US" dirty="0" smtClean="0"/>
              <a:t> return False</a:t>
            </a:r>
          </a:p>
          <a:p>
            <a:pPr>
              <a:buNone/>
            </a:pPr>
            <a:endParaRPr lang="en-US" dirty="0" smtClean="0"/>
          </a:p>
          <a:p>
            <a:pPr>
              <a:buNone/>
            </a:pPr>
            <a:r>
              <a:rPr lang="en-US" dirty="0" err="1" smtClean="0"/>
              <a:t>filtered_vowels</a:t>
            </a:r>
            <a:r>
              <a:rPr lang="en-US" dirty="0" smtClean="0"/>
              <a:t> = filter(</a:t>
            </a:r>
            <a:r>
              <a:rPr lang="en-US" dirty="0" err="1" smtClean="0"/>
              <a:t>filter_vowels</a:t>
            </a:r>
            <a:r>
              <a:rPr lang="en-US" dirty="0" smtClean="0"/>
              <a:t>, letters)</a:t>
            </a:r>
          </a:p>
          <a:p>
            <a:pPr>
              <a:buNone/>
            </a:pPr>
            <a:endParaRPr lang="en-US" dirty="0" smtClean="0"/>
          </a:p>
          <a:p>
            <a:pPr>
              <a:buNone/>
            </a:pPr>
            <a:r>
              <a:rPr lang="en-US" dirty="0" smtClean="0"/>
              <a:t>print('The filtered vowels are:')</a:t>
            </a:r>
          </a:p>
          <a:p>
            <a:pPr>
              <a:buNone/>
            </a:pPr>
            <a:r>
              <a:rPr lang="en-US" dirty="0" smtClean="0"/>
              <a:t>for vowel in </a:t>
            </a:r>
            <a:r>
              <a:rPr lang="en-US" dirty="0" err="1" smtClean="0"/>
              <a:t>filtered_vowels</a:t>
            </a:r>
            <a:r>
              <a:rPr lang="en-US" dirty="0" smtClean="0"/>
              <a:t>:</a:t>
            </a:r>
          </a:p>
          <a:p>
            <a:pPr>
              <a:buNone/>
            </a:pPr>
            <a:r>
              <a:rPr lang="en-US" dirty="0" smtClean="0"/>
              <a:t>    print(vowel)</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2"/>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724" name="Google Shape;724;p62"/>
          <p:cNvSpPr txBox="1"/>
          <p:nvPr/>
        </p:nvSpPr>
        <p:spPr>
          <a:xfrm>
            <a:off x="89671" y="44591"/>
            <a:ext cx="12015833" cy="49673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Functional Programming – Non Strict Evaluation</a:t>
            </a:r>
            <a:endParaRPr/>
          </a:p>
        </p:txBody>
      </p:sp>
      <p:sp>
        <p:nvSpPr>
          <p:cNvPr id="725" name="Google Shape;725;p62"/>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726" name="Google Shape;726;p62"/>
          <p:cNvGrpSpPr/>
          <p:nvPr/>
        </p:nvGrpSpPr>
        <p:grpSpPr>
          <a:xfrm>
            <a:off x="53792" y="573518"/>
            <a:ext cx="12105503" cy="6024938"/>
            <a:chOff x="169170" y="1266539"/>
            <a:chExt cx="9296400" cy="852727"/>
          </a:xfrm>
        </p:grpSpPr>
        <p:sp>
          <p:nvSpPr>
            <p:cNvPr id="727" name="Google Shape;727;p62"/>
            <p:cNvSpPr/>
            <p:nvPr/>
          </p:nvSpPr>
          <p:spPr>
            <a:xfrm>
              <a:off x="169170" y="1266539"/>
              <a:ext cx="9296400" cy="852727"/>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728" name="Google Shape;728;p62"/>
            <p:cNvSpPr txBox="1"/>
            <p:nvPr/>
          </p:nvSpPr>
          <p:spPr>
            <a:xfrm>
              <a:off x="199581" y="1272410"/>
              <a:ext cx="9214355" cy="800424"/>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 programming language theory, lazy evaluation, or call-by-need[1] is an evaluation strategy which delays the evaluation of an expression until its value is needed (non-strict evaluation) and which also avoids repeated evaluations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Allows Functions having variables that have not yet been computed</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In Python, the logical expression operators and, or, and if-then-else are all non-strict. We sometimes call them short-circuit operators because they don't need to evaluate all arguments to determine the resulting value.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The following command snippet shows the and operator's non-strict feature:</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&gt;&gt;&gt; 0 and print("right")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&gt;&gt;&gt; True and print("right")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Right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When we execute the preceding command snippet, the left-hand side of the and operator is equivalent to False; the right-hand side is not evaluated. When the left-hand side is equivalent to True, the right-hand side is evaluated</a:t>
              </a:r>
              <a:endParaRPr sz="1600">
                <a:solidFill>
                  <a:schemeClr val="dk1"/>
                </a:solidFill>
                <a:latin typeface="Calibri"/>
                <a:ea typeface="Calibri"/>
                <a:cs typeface="Calibri"/>
                <a:sym typeface="Calibri"/>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3"/>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734" name="Google Shape;734;p63"/>
          <p:cNvSpPr txBox="1"/>
          <p:nvPr/>
        </p:nvSpPr>
        <p:spPr>
          <a:xfrm>
            <a:off x="89671" y="44591"/>
            <a:ext cx="12015833" cy="49673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Functional Programming – lambda calculus</a:t>
            </a:r>
            <a:endParaRPr/>
          </a:p>
        </p:txBody>
      </p:sp>
      <p:sp>
        <p:nvSpPr>
          <p:cNvPr id="735" name="Google Shape;735;p63"/>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736" name="Google Shape;736;p63"/>
          <p:cNvGrpSpPr/>
          <p:nvPr/>
        </p:nvGrpSpPr>
        <p:grpSpPr>
          <a:xfrm>
            <a:off x="0" y="586964"/>
            <a:ext cx="12105503" cy="6018134"/>
            <a:chOff x="127862" y="1268442"/>
            <a:chExt cx="9296400" cy="851764"/>
          </a:xfrm>
        </p:grpSpPr>
        <p:sp>
          <p:nvSpPr>
            <p:cNvPr id="737" name="Google Shape;737;p63"/>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738" name="Google Shape;738;p63"/>
            <p:cNvSpPr txBox="1"/>
            <p:nvPr/>
          </p:nvSpPr>
          <p:spPr>
            <a:xfrm>
              <a:off x="209907" y="1272410"/>
              <a:ext cx="9071457" cy="847796"/>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Lambda expressions in Python and other programming languages have their roots in lambda calculus. Lambda calculus can encode any computation. Functional languages get their origin in mathematical logic and lambda calculus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In Python, we use the lambda keyword to declare an anonymous function, which is why we refer to them as "lambda functions". An anonymous function refers to a function declared with no name.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when you want to pass a function as an argument to higher-order functions, that is, functions that take other functions as their arguments</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Characteristics of Python lambda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lambda function can take any number of arguments, but they contain only a single expression. An expression is a piece of code executed by the lambda function, which may or may not return any value.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Lambda functions can be used to return function objects.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Syntactically, lambda functions are restricted to only a single expression.</a:t>
              </a:r>
              <a:endParaRPr/>
            </a:p>
            <a:p>
              <a:pPr marL="0" marR="0" lvl="0" indent="0" algn="just" rtl="0">
                <a:spcBef>
                  <a:spcPts val="0"/>
                </a:spcBef>
                <a:spcAft>
                  <a:spcPts val="0"/>
                </a:spcAft>
                <a:buNone/>
              </a:pPr>
              <a:endParaRPr sz="1750" b="1">
                <a:solidFill>
                  <a:schemeClr val="dk1"/>
                </a:solidFill>
                <a:latin typeface="Calibri"/>
                <a:ea typeface="Calibri"/>
                <a:cs typeface="Calibri"/>
                <a:sym typeface="Calibri"/>
              </a:endParaRPr>
            </a:p>
            <a:p>
              <a:pPr marL="0" marR="0" lvl="0" indent="0" algn="just" rtl="0">
                <a:spcBef>
                  <a:spcPts val="0"/>
                </a:spcBef>
                <a:spcAft>
                  <a:spcPts val="0"/>
                </a:spcAft>
                <a:buNone/>
              </a:pPr>
              <a:r>
                <a:rPr lang="en-IN" sz="1750" b="1">
                  <a:solidFill>
                    <a:schemeClr val="dk1"/>
                  </a:solidFill>
                  <a:latin typeface="Calibri"/>
                  <a:ea typeface="Calibri"/>
                  <a:cs typeface="Calibri"/>
                  <a:sym typeface="Calibri"/>
                </a:rPr>
                <a:t>Syntax:</a:t>
              </a:r>
              <a:endParaRPr/>
            </a:p>
            <a:p>
              <a:pPr marL="0" marR="0" lvl="0" indent="0" algn="just" rtl="0">
                <a:spcBef>
                  <a:spcPts val="0"/>
                </a:spcBef>
                <a:spcAft>
                  <a:spcPts val="0"/>
                </a:spcAft>
                <a:buNone/>
              </a:pPr>
              <a:r>
                <a:rPr lang="en-IN" sz="1750" b="1">
                  <a:solidFill>
                    <a:schemeClr val="dk1"/>
                  </a:solidFill>
                  <a:latin typeface="Calibri"/>
                  <a:ea typeface="Calibri"/>
                  <a:cs typeface="Calibri"/>
                  <a:sym typeface="Calibri"/>
                </a:rPr>
                <a:t>	</a:t>
              </a:r>
              <a:r>
                <a:rPr lang="en-IN" sz="1600">
                  <a:solidFill>
                    <a:schemeClr val="dk1"/>
                  </a:solidFill>
                  <a:latin typeface="Calibri"/>
                  <a:ea typeface="Calibri"/>
                  <a:cs typeface="Calibri"/>
                  <a:sym typeface="Calibri"/>
                </a:rPr>
                <a:t>lambda argument(s): expression</a:t>
              </a:r>
              <a:endParaRPr/>
            </a:p>
            <a:p>
              <a:pPr marL="0" marR="0" lvl="0" indent="0" algn="just" rtl="0">
                <a:spcBef>
                  <a:spcPts val="0"/>
                </a:spcBef>
                <a:spcAft>
                  <a:spcPts val="0"/>
                </a:spcAft>
                <a:buNone/>
              </a:pPr>
              <a:r>
                <a:rPr lang="en-IN" sz="1600" b="1">
                  <a:solidFill>
                    <a:schemeClr val="dk1"/>
                  </a:solidFill>
                  <a:latin typeface="Calibri"/>
                  <a:ea typeface="Calibri"/>
                  <a:cs typeface="Calibri"/>
                  <a:sym typeface="Calibri"/>
                </a:rPr>
                <a:t>Example:</a:t>
              </a:r>
              <a:endParaRPr/>
            </a:p>
            <a:p>
              <a:pPr marL="0" marR="0" lvl="0" indent="0" algn="just" rtl="0">
                <a:spcBef>
                  <a:spcPts val="0"/>
                </a:spcBef>
                <a:spcAft>
                  <a:spcPts val="0"/>
                </a:spcAft>
                <a:buNone/>
              </a:pPr>
              <a:r>
                <a:rPr lang="en-IN" sz="1600" b="1">
                  <a:solidFill>
                    <a:schemeClr val="dk1"/>
                  </a:solidFill>
                  <a:latin typeface="Calibri"/>
                  <a:ea typeface="Calibri"/>
                  <a:cs typeface="Calibri"/>
                  <a:sym typeface="Calibri"/>
                </a:rPr>
                <a:t>	</a:t>
              </a:r>
              <a:r>
                <a:rPr lang="en-IN" sz="1600">
                  <a:solidFill>
                    <a:schemeClr val="dk1"/>
                  </a:solidFill>
                  <a:latin typeface="Calibri"/>
                  <a:ea typeface="Calibri"/>
                  <a:cs typeface="Calibri"/>
                  <a:sym typeface="Calibri"/>
                </a:rPr>
                <a:t>remainder = lambda num: num % 2		[(lambda x: x*x)(x) for x in [2,6,9,3,6,4,8]]</a:t>
              </a:r>
              <a:endParaRPr/>
            </a:p>
            <a:p>
              <a:pPr marL="0" marR="0" lvl="0" indent="0" algn="just" rtl="0">
                <a:spcBef>
                  <a:spcPts val="0"/>
                </a:spcBef>
                <a:spcAft>
                  <a:spcPts val="0"/>
                </a:spcAft>
                <a:buNone/>
              </a:pPr>
              <a:r>
                <a:rPr lang="en-IN" sz="1600">
                  <a:solidFill>
                    <a:schemeClr val="dk1"/>
                  </a:solidFill>
                  <a:latin typeface="Calibri"/>
                  <a:ea typeface="Calibri"/>
                  <a:cs typeface="Calibri"/>
                  <a:sym typeface="Calibri"/>
                </a:rPr>
                <a:t>	print(remainder(5))</a:t>
              </a:r>
              <a:endParaRPr sz="1600">
                <a:solidFill>
                  <a:schemeClr val="dk1"/>
                </a:solidFill>
                <a:latin typeface="Calibri"/>
                <a:ea typeface="Calibri"/>
                <a:cs typeface="Calibri"/>
                <a:sym typeface="Calibri"/>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4"/>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744" name="Google Shape;744;p64"/>
          <p:cNvSpPr txBox="1"/>
          <p:nvPr/>
        </p:nvSpPr>
        <p:spPr>
          <a:xfrm>
            <a:off x="89671" y="44591"/>
            <a:ext cx="12015833" cy="5539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Functional Programming – Closure</a:t>
            </a:r>
            <a:endParaRPr/>
          </a:p>
        </p:txBody>
      </p:sp>
      <p:sp>
        <p:nvSpPr>
          <p:cNvPr id="745" name="Google Shape;745;p64"/>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746" name="Google Shape;746;p64"/>
          <p:cNvGrpSpPr/>
          <p:nvPr/>
        </p:nvGrpSpPr>
        <p:grpSpPr>
          <a:xfrm>
            <a:off x="0" y="586965"/>
            <a:ext cx="12105503" cy="6445180"/>
            <a:chOff x="127862" y="1268442"/>
            <a:chExt cx="9296400" cy="912205"/>
          </a:xfrm>
        </p:grpSpPr>
        <p:sp>
          <p:nvSpPr>
            <p:cNvPr id="747" name="Google Shape;747;p64"/>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748" name="Google Shape;748;p64"/>
            <p:cNvSpPr txBox="1"/>
            <p:nvPr/>
          </p:nvSpPr>
          <p:spPr>
            <a:xfrm>
              <a:off x="209907" y="1272410"/>
              <a:ext cx="9071457" cy="90823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Basically, the method of binding data to a function without actually passing them as parameters is called closure. It is a function object that remembers values in enclosing scopes even if they are not present in memory.</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def counter(start=0, step=1):</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x = [start]</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def _inc():</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x[0] += step</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return x[0]</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       return _inc</a:t>
              </a: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c1 = counter()</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c2 = counter(100, -10)</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c1()</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c2()</a:t>
              </a:r>
              <a:endParaRPr/>
            </a:p>
            <a:p>
              <a:pPr marL="0" marR="0" lvl="0" indent="0" algn="just" rtl="0">
                <a:lnSpc>
                  <a:spcPct val="150000"/>
                </a:lnSpc>
                <a:spcBef>
                  <a:spcPts val="0"/>
                </a:spcBef>
                <a:spcAft>
                  <a:spcPts val="0"/>
                </a:spcAft>
                <a:buNone/>
              </a:pPr>
              <a:r>
                <a:rPr lang="en-IN" sz="1600">
                  <a:solidFill>
                    <a:schemeClr val="dk1"/>
                  </a:solidFill>
                  <a:latin typeface="Calibri"/>
                  <a:ea typeface="Calibri"/>
                  <a:cs typeface="Calibri"/>
                  <a:sym typeface="Calibri"/>
                </a:rPr>
                <a:t>90 </a:t>
              </a:r>
              <a:endParaRPr/>
            </a:p>
            <a:p>
              <a:pPr marL="0" marR="0" lvl="0" indent="0" algn="just" rtl="0">
                <a:lnSpc>
                  <a:spcPct val="150000"/>
                </a:lnSpc>
                <a:spcBef>
                  <a:spcPts val="0"/>
                </a:spcBef>
                <a:spcAft>
                  <a:spcPts val="0"/>
                </a:spcAft>
                <a:buNone/>
              </a:pPr>
              <a:endParaRPr sz="1600">
                <a:solidFill>
                  <a:schemeClr val="dk1"/>
                </a:solidFill>
                <a:latin typeface="Calibri"/>
                <a:ea typeface="Calibri"/>
                <a:cs typeface="Calibri"/>
                <a:sym typeface="Calibri"/>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5"/>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754" name="Google Shape;754;p65"/>
          <p:cNvSpPr txBox="1"/>
          <p:nvPr/>
        </p:nvSpPr>
        <p:spPr>
          <a:xfrm>
            <a:off x="89671" y="44591"/>
            <a:ext cx="12015833" cy="49673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Functional Programming in Python</a:t>
            </a:r>
            <a:endParaRPr/>
          </a:p>
        </p:txBody>
      </p:sp>
      <p:sp>
        <p:nvSpPr>
          <p:cNvPr id="755" name="Google Shape;755;p65"/>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756" name="Google Shape;756;p65"/>
          <p:cNvGrpSpPr/>
          <p:nvPr/>
        </p:nvGrpSpPr>
        <p:grpSpPr>
          <a:xfrm>
            <a:off x="0" y="586965"/>
            <a:ext cx="12105503" cy="5979175"/>
            <a:chOff x="127862" y="1268442"/>
            <a:chExt cx="9296400" cy="846250"/>
          </a:xfrm>
        </p:grpSpPr>
        <p:sp>
          <p:nvSpPr>
            <p:cNvPr id="757" name="Google Shape;757;p65"/>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758" name="Google Shape;758;p65"/>
            <p:cNvSpPr txBox="1"/>
            <p:nvPr/>
          </p:nvSpPr>
          <p:spPr>
            <a:xfrm>
              <a:off x="209907" y="1272410"/>
              <a:ext cx="9071457" cy="337131"/>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Functional Programming is a popular programming paradigm closely linked to computer science's mathematical foundations. While there is no strict definition of what constitutes a functional language, we consider them to be languages that use functions to transform data.</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Python is not a functional programming language but it does incorporate some of its concepts alongside other programming paradigms. With Python, it's easy to write code in a functional style, which may provide the best solution for the task at hand.</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66"/>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764" name="Google Shape;764;p66"/>
          <p:cNvSpPr txBox="1"/>
          <p:nvPr/>
        </p:nvSpPr>
        <p:spPr>
          <a:xfrm>
            <a:off x="89671" y="44591"/>
            <a:ext cx="12015833" cy="49673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Pure Functions in Python</a:t>
            </a:r>
            <a:endParaRPr/>
          </a:p>
        </p:txBody>
      </p:sp>
      <p:sp>
        <p:nvSpPr>
          <p:cNvPr id="765" name="Google Shape;765;p66"/>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766" name="Google Shape;766;p66"/>
          <p:cNvGrpSpPr/>
          <p:nvPr/>
        </p:nvGrpSpPr>
        <p:grpSpPr>
          <a:xfrm>
            <a:off x="0" y="586965"/>
            <a:ext cx="12105503" cy="5979175"/>
            <a:chOff x="127862" y="1268442"/>
            <a:chExt cx="9296400" cy="846250"/>
          </a:xfrm>
        </p:grpSpPr>
        <p:sp>
          <p:nvSpPr>
            <p:cNvPr id="767" name="Google Shape;767;p66"/>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768" name="Google Shape;768;p66"/>
            <p:cNvSpPr txBox="1"/>
            <p:nvPr/>
          </p:nvSpPr>
          <p:spPr>
            <a:xfrm>
              <a:off x="209907" y="1272410"/>
              <a:ext cx="9071457" cy="51265"/>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If a function uses an object from a higher scope or random numbers, communicates with files and so on, it might be impure </a:t>
              </a:r>
              <a:endParaRPr/>
            </a:p>
          </p:txBody>
        </p:sp>
      </p:grpSp>
      <p:pic>
        <p:nvPicPr>
          <p:cNvPr id="769" name="Google Shape;769;p66"/>
          <p:cNvPicPr preferRelativeResize="0">
            <a:picLocks noGrp="1"/>
          </p:cNvPicPr>
          <p:nvPr>
            <p:ph type="body" idx="1"/>
          </p:nvPr>
        </p:nvPicPr>
        <p:blipFill rotWithShape="1">
          <a:blip r:embed="rId3">
            <a:alphaModFix/>
          </a:blip>
          <a:srcRect/>
          <a:stretch/>
        </p:blipFill>
        <p:spPr>
          <a:xfrm>
            <a:off x="0" y="1022849"/>
            <a:ext cx="5889812" cy="3576918"/>
          </a:xfrm>
          <a:prstGeom prst="rect">
            <a:avLst/>
          </a:prstGeom>
          <a:noFill/>
          <a:ln>
            <a:noFill/>
          </a:ln>
        </p:spPr>
      </p:pic>
      <p:pic>
        <p:nvPicPr>
          <p:cNvPr id="770" name="Google Shape;770;p66"/>
          <p:cNvPicPr preferRelativeResize="0"/>
          <p:nvPr/>
        </p:nvPicPr>
        <p:blipFill rotWithShape="1">
          <a:blip r:embed="rId4">
            <a:alphaModFix/>
          </a:blip>
          <a:srcRect/>
          <a:stretch/>
        </p:blipFill>
        <p:spPr>
          <a:xfrm>
            <a:off x="6024282" y="2191145"/>
            <a:ext cx="6081222" cy="42952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46" name="Google Shape;146;p7"/>
          <p:cNvGrpSpPr/>
          <p:nvPr/>
        </p:nvGrpSpPr>
        <p:grpSpPr>
          <a:xfrm>
            <a:off x="53788" y="538909"/>
            <a:ext cx="12075459" cy="5820713"/>
            <a:chOff x="193908" y="1281925"/>
            <a:chExt cx="9318899" cy="1927621"/>
          </a:xfrm>
        </p:grpSpPr>
        <p:sp>
          <p:nvSpPr>
            <p:cNvPr id="147" name="Google Shape;147;p7"/>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355600" marR="5080" lvl="0" indent="-342900" algn="just" rtl="0">
                <a:lnSpc>
                  <a:spcPct val="150000"/>
                </a:lnSpc>
                <a:spcBef>
                  <a:spcPts val="0"/>
                </a:spcBef>
                <a:spcAft>
                  <a:spcPts val="0"/>
                </a:spcAft>
                <a:buNone/>
              </a:pPr>
              <a:r>
                <a:rPr lang="en-IN" sz="1700">
                  <a:solidFill>
                    <a:schemeClr val="dk1"/>
                  </a:solidFill>
                  <a:latin typeface="Calibri"/>
                  <a:ea typeface="Calibri"/>
                  <a:cs typeface="Calibri"/>
                  <a:sym typeface="Calibri"/>
                </a:rPr>
                <a:t>How can we study multiple paradigms without studying  multiple languages (since most languages only support  one, or sometimes two paradigms)?</a:t>
              </a:r>
              <a:endParaRPr sz="1700">
                <a:solidFill>
                  <a:schemeClr val="dk1"/>
                </a:solidFill>
                <a:latin typeface="Calibri"/>
                <a:ea typeface="Calibri"/>
                <a:cs typeface="Calibri"/>
                <a:sym typeface="Calibri"/>
              </a:endParaRPr>
            </a:p>
            <a:p>
              <a:pPr marL="355600" marR="158115" lvl="0" indent="-342900" algn="just" rtl="0">
                <a:lnSpc>
                  <a:spcPct val="150000"/>
                </a:lnSpc>
                <a:spcBef>
                  <a:spcPts val="740"/>
                </a:spcBef>
                <a:spcAft>
                  <a:spcPts val="0"/>
                </a:spcAft>
                <a:buClr>
                  <a:schemeClr val="dk1"/>
                </a:buClr>
                <a:buSzPts val="1700"/>
                <a:buFont typeface="Arial"/>
                <a:buChar char="•"/>
              </a:pPr>
              <a:r>
                <a:rPr lang="en-IN" sz="1700">
                  <a:solidFill>
                    <a:schemeClr val="dk1"/>
                  </a:solidFill>
                  <a:latin typeface="Calibri"/>
                  <a:ea typeface="Calibri"/>
                  <a:cs typeface="Calibri"/>
                  <a:sym typeface="Calibri"/>
                </a:rPr>
                <a:t>Each language has its own syntax, its own semantics,  its own system, and its own quirks</a:t>
              </a:r>
              <a:endParaRPr/>
            </a:p>
            <a:p>
              <a:pPr marL="812800" marR="158115" lvl="1" indent="-342900" algn="just" rtl="0">
                <a:lnSpc>
                  <a:spcPct val="150000"/>
                </a:lnSpc>
                <a:spcBef>
                  <a:spcPts val="740"/>
                </a:spcBef>
                <a:spcAft>
                  <a:spcPts val="0"/>
                </a:spcAft>
                <a:buClr>
                  <a:schemeClr val="dk1"/>
                </a:buClr>
                <a:buSzPts val="1700"/>
                <a:buFont typeface="Arial"/>
                <a:buChar char="•"/>
              </a:pPr>
              <a:r>
                <a:rPr lang="en-IN" sz="1700" b="0" i="0" u="none" strike="noStrike" cap="none">
                  <a:solidFill>
                    <a:schemeClr val="dk1"/>
                  </a:solidFill>
                  <a:latin typeface="Calibri"/>
                  <a:ea typeface="Calibri"/>
                  <a:cs typeface="Calibri"/>
                  <a:sym typeface="Calibri"/>
                </a:rPr>
                <a:t>We could pick python language and structure our course around them</a:t>
              </a:r>
              <a:endParaRPr/>
            </a:p>
            <a:p>
              <a:pPr marL="457200" marR="0" lvl="0" indent="-457200" algn="l" rtl="0">
                <a:lnSpc>
                  <a:spcPct val="150000"/>
                </a:lnSpc>
                <a:spcBef>
                  <a:spcPts val="580"/>
                </a:spcBef>
                <a:spcAft>
                  <a:spcPts val="0"/>
                </a:spcAft>
                <a:buClr>
                  <a:schemeClr val="dk1"/>
                </a:buClr>
                <a:buSzPts val="1700"/>
                <a:buFont typeface="Arial"/>
                <a:buChar char="•"/>
              </a:pPr>
              <a:r>
                <a:rPr lang="en-IN" sz="1700">
                  <a:solidFill>
                    <a:schemeClr val="dk1"/>
                  </a:solidFill>
                  <a:latin typeface="Calibri"/>
                  <a:ea typeface="Calibri"/>
                  <a:cs typeface="Calibri"/>
                  <a:sym typeface="Calibri"/>
                </a:rPr>
                <a:t>Each paradigm is a different way of thinking</a:t>
              </a:r>
              <a:endParaRPr/>
            </a:p>
            <a:p>
              <a:pPr marL="914400" marR="0" lvl="1" indent="-457200" algn="l" rtl="0">
                <a:lnSpc>
                  <a:spcPct val="150000"/>
                </a:lnSpc>
                <a:spcBef>
                  <a:spcPts val="580"/>
                </a:spcBef>
                <a:spcAft>
                  <a:spcPts val="0"/>
                </a:spcAft>
                <a:buClr>
                  <a:schemeClr val="dk1"/>
                </a:buClr>
                <a:buSzPts val="1700"/>
                <a:buFont typeface="Arial"/>
                <a:buChar char="•"/>
              </a:pPr>
              <a:r>
                <a:rPr lang="en-IN" sz="1700" b="0" i="0" u="none" strike="noStrike" cap="none">
                  <a:solidFill>
                    <a:schemeClr val="dk1"/>
                  </a:solidFill>
                  <a:latin typeface="Calibri"/>
                  <a:ea typeface="Calibri"/>
                  <a:cs typeface="Calibri"/>
                  <a:sym typeface="Calibri"/>
                </a:rPr>
                <a:t>How can we combine different ways of thinking in one program?</a:t>
              </a:r>
              <a:endParaRPr/>
            </a:p>
            <a:p>
              <a:pPr marL="457200" marR="0" lvl="1" indent="-457200" algn="l" rtl="0">
                <a:lnSpc>
                  <a:spcPct val="150000"/>
                </a:lnSpc>
                <a:spcBef>
                  <a:spcPts val="580"/>
                </a:spcBef>
                <a:spcAft>
                  <a:spcPts val="0"/>
                </a:spcAft>
                <a:buClr>
                  <a:schemeClr val="dk1"/>
                </a:buClr>
                <a:buSzPts val="1700"/>
                <a:buFont typeface="Arial"/>
                <a:buChar char="•"/>
              </a:pPr>
              <a:r>
                <a:rPr lang="en-IN" sz="1700" b="0" i="0" u="none" strike="noStrike" cap="none">
                  <a:solidFill>
                    <a:schemeClr val="dk1"/>
                  </a:solidFill>
                  <a:latin typeface="Calibri"/>
                  <a:ea typeface="Calibri"/>
                  <a:cs typeface="Calibri"/>
                  <a:sym typeface="Calibri"/>
                </a:rPr>
                <a:t>We can do it using the concept of a kernel language</a:t>
              </a:r>
              <a:endParaRPr/>
            </a:p>
            <a:p>
              <a:pPr marL="914400" marR="0" lvl="2" indent="-457200" algn="l" rtl="0">
                <a:lnSpc>
                  <a:spcPct val="150000"/>
                </a:lnSpc>
                <a:spcBef>
                  <a:spcPts val="580"/>
                </a:spcBef>
                <a:spcAft>
                  <a:spcPts val="0"/>
                </a:spcAft>
                <a:buClr>
                  <a:schemeClr val="dk1"/>
                </a:buClr>
                <a:buSzPts val="1700"/>
                <a:buFont typeface="Arial"/>
                <a:buChar char="•"/>
              </a:pPr>
              <a:r>
                <a:rPr lang="en-IN" sz="1700" b="0" i="0" u="none" strike="noStrike" cap="none">
                  <a:solidFill>
                    <a:schemeClr val="dk1"/>
                  </a:solidFill>
                  <a:latin typeface="Calibri"/>
                  <a:ea typeface="Calibri"/>
                  <a:cs typeface="Calibri"/>
                  <a:sym typeface="Calibri"/>
                </a:rPr>
                <a:t>Each paradigm has a simple core language, its kernel language,  that contains its essential concepts</a:t>
              </a:r>
              <a:endParaRPr/>
            </a:p>
            <a:p>
              <a:pPr marL="1371600" marR="0" lvl="3" indent="-457200" algn="l" rtl="0">
                <a:lnSpc>
                  <a:spcPct val="150000"/>
                </a:lnSpc>
                <a:spcBef>
                  <a:spcPts val="580"/>
                </a:spcBef>
                <a:spcAft>
                  <a:spcPts val="0"/>
                </a:spcAft>
                <a:buClr>
                  <a:schemeClr val="dk1"/>
                </a:buClr>
                <a:buSzPts val="1700"/>
                <a:buFont typeface="Arial"/>
                <a:buChar char="•"/>
              </a:pPr>
              <a:r>
                <a:rPr lang="en-IN" sz="1700" b="0" i="0" u="none" strike="noStrike" cap="none">
                  <a:solidFill>
                    <a:schemeClr val="dk1"/>
                  </a:solidFill>
                  <a:latin typeface="Calibri"/>
                  <a:ea typeface="Calibri"/>
                  <a:cs typeface="Calibri"/>
                  <a:sym typeface="Calibri"/>
                </a:rPr>
                <a:t>Every practical language, even if it’s complicated, can be translated  easily into its kernel language</a:t>
              </a:r>
              <a:endParaRPr/>
            </a:p>
            <a:p>
              <a:pPr marL="914400" marR="117475" lvl="0" indent="-457200" algn="l" rtl="0">
                <a:lnSpc>
                  <a:spcPct val="150000"/>
                </a:lnSpc>
                <a:spcBef>
                  <a:spcPts val="420"/>
                </a:spcBef>
                <a:spcAft>
                  <a:spcPts val="0"/>
                </a:spcAft>
                <a:buClr>
                  <a:schemeClr val="dk1"/>
                </a:buClr>
                <a:buSzPts val="1700"/>
                <a:buFont typeface="Arial"/>
                <a:buChar char="•"/>
              </a:pPr>
              <a:r>
                <a:rPr lang="en-IN" sz="1700">
                  <a:solidFill>
                    <a:schemeClr val="dk1"/>
                  </a:solidFill>
                  <a:latin typeface="Calibri"/>
                  <a:ea typeface="Calibri"/>
                  <a:cs typeface="Calibri"/>
                  <a:sym typeface="Calibri"/>
                </a:rPr>
                <a:t>Even very different paradigms have kernel languages that have  much in common; often there is only one concept difference</a:t>
              </a:r>
              <a:endParaRPr sz="1700">
                <a:solidFill>
                  <a:schemeClr val="dk1"/>
                </a:solidFill>
                <a:latin typeface="Calibri"/>
                <a:ea typeface="Calibri"/>
                <a:cs typeface="Calibri"/>
                <a:sym typeface="Calibri"/>
              </a:endParaRPr>
            </a:p>
            <a:p>
              <a:pPr marL="454025" marR="431800" lvl="0" indent="-454025" algn="l" rtl="0">
                <a:lnSpc>
                  <a:spcPct val="150000"/>
                </a:lnSpc>
                <a:spcBef>
                  <a:spcPts val="535"/>
                </a:spcBef>
                <a:spcAft>
                  <a:spcPts val="0"/>
                </a:spcAft>
                <a:buClr>
                  <a:schemeClr val="dk1"/>
                </a:buClr>
                <a:buSzPts val="1700"/>
                <a:buFont typeface="Arial"/>
                <a:buChar char="•"/>
              </a:pPr>
              <a:r>
                <a:rPr lang="en-IN" sz="1700">
                  <a:solidFill>
                    <a:schemeClr val="dk1"/>
                  </a:solidFill>
                  <a:latin typeface="Calibri"/>
                  <a:ea typeface="Calibri"/>
                  <a:cs typeface="Calibri"/>
                  <a:sym typeface="Calibri"/>
                </a:rPr>
                <a:t>We start with a simple kernel language that underlies  our first paradigm, functional programming</a:t>
              </a:r>
              <a:endParaRPr/>
            </a:p>
            <a:p>
              <a:pPr marL="911225" marR="431800" lvl="1" indent="-454025" algn="l" rtl="0">
                <a:lnSpc>
                  <a:spcPct val="150000"/>
                </a:lnSpc>
                <a:spcBef>
                  <a:spcPts val="535"/>
                </a:spcBef>
                <a:spcAft>
                  <a:spcPts val="0"/>
                </a:spcAft>
                <a:buClr>
                  <a:schemeClr val="dk1"/>
                </a:buClr>
                <a:buSzPts val="1700"/>
                <a:buFont typeface="Arial"/>
                <a:buChar char="•"/>
              </a:pPr>
              <a:r>
                <a:rPr lang="en-IN" sz="1700" b="0" i="0" u="none" strike="noStrike" cap="none">
                  <a:solidFill>
                    <a:schemeClr val="dk1"/>
                  </a:solidFill>
                  <a:latin typeface="Calibri"/>
                  <a:ea typeface="Calibri"/>
                  <a:cs typeface="Calibri"/>
                  <a:sym typeface="Calibri"/>
                </a:rPr>
                <a:t>We then add concepts one by one to give the other paradigms</a:t>
              </a:r>
              <a:endParaRPr sz="1700" b="0" i="0" u="none" strike="noStrike" cap="none">
                <a:solidFill>
                  <a:schemeClr val="dk1"/>
                </a:solidFill>
                <a:latin typeface="Calibri"/>
                <a:ea typeface="Calibri"/>
                <a:cs typeface="Calibri"/>
                <a:sym typeface="Calibri"/>
              </a:endParaRPr>
            </a:p>
          </p:txBody>
        </p:sp>
        <p:sp>
          <p:nvSpPr>
            <p:cNvPr id="148" name="Google Shape;148;p7"/>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149" name="Google Shape;149;p7"/>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150" name="Google Shape;150;p7"/>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12700" marR="0" lvl="0" indent="0" algn="l" rtl="0">
              <a:lnSpc>
                <a:spcPct val="232000"/>
              </a:lnSpc>
              <a:spcBef>
                <a:spcPts val="0"/>
              </a:spcBef>
              <a:spcAft>
                <a:spcPts val="0"/>
              </a:spcAft>
              <a:buNone/>
            </a:pPr>
            <a:r>
              <a:rPr lang="en-IN" sz="2000" b="1">
                <a:solidFill>
                  <a:schemeClr val="lt1"/>
                </a:solidFill>
                <a:latin typeface="Calibri"/>
                <a:ea typeface="Calibri"/>
                <a:cs typeface="Calibri"/>
                <a:sym typeface="Calibri"/>
              </a:rPr>
              <a:t>How can we study multiple paradigms?</a:t>
            </a:r>
            <a:r>
              <a:rPr lang="en-IN" sz="2000">
                <a:solidFill>
                  <a:schemeClr val="dk1"/>
                </a:solidFill>
                <a:latin typeface="Calibri"/>
                <a:ea typeface="Calibri"/>
                <a:cs typeface="Calibri"/>
                <a:sym typeface="Calibri"/>
              </a:rPr>
              <a:t> </a:t>
            </a:r>
            <a:r>
              <a:rPr lang="en-IN" sz="2000" b="1">
                <a:solidFill>
                  <a:schemeClr val="lt1"/>
                </a:solidFill>
                <a:latin typeface="Calibri"/>
                <a:ea typeface="Calibri"/>
                <a:cs typeface="Calibri"/>
                <a:sym typeface="Calibri"/>
              </a:rPr>
              <a:t>How can we combine paradigms in a program? </a:t>
            </a:r>
            <a:endParaRPr sz="2000" b="1">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7"/>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776" name="Google Shape;776;p67"/>
          <p:cNvSpPr txBox="1"/>
          <p:nvPr/>
        </p:nvSpPr>
        <p:spPr>
          <a:xfrm>
            <a:off x="89671" y="44591"/>
            <a:ext cx="12015833" cy="49673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Built-in Higher Order Functions</a:t>
            </a:r>
            <a:endParaRPr/>
          </a:p>
        </p:txBody>
      </p:sp>
      <p:sp>
        <p:nvSpPr>
          <p:cNvPr id="777" name="Google Shape;777;p67"/>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778" name="Google Shape;778;p67"/>
          <p:cNvGrpSpPr/>
          <p:nvPr/>
        </p:nvGrpSpPr>
        <p:grpSpPr>
          <a:xfrm>
            <a:off x="0" y="586965"/>
            <a:ext cx="12105503" cy="5979175"/>
            <a:chOff x="127862" y="1268442"/>
            <a:chExt cx="9296400" cy="846250"/>
          </a:xfrm>
        </p:grpSpPr>
        <p:sp>
          <p:nvSpPr>
            <p:cNvPr id="779" name="Google Shape;779;p67"/>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780" name="Google Shape;780;p67"/>
            <p:cNvSpPr txBox="1"/>
            <p:nvPr/>
          </p:nvSpPr>
          <p:spPr>
            <a:xfrm>
              <a:off x="209907" y="1272410"/>
              <a:ext cx="9071457" cy="62299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Map</a:t>
              </a:r>
              <a:endParaRPr sz="1750" b="1">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map function allows us to apply a function to every element in an iterable object</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Filter</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filter function tests every element in an iterable object with a function that returns either True or False, only keeping those which evaluates to True.</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Combining map and filter</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As each function returns an iterator, and they both accept iterable objects, we can use them together for some really expressive data manipulations!</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List Comprehensions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popular Python feature that appears prominently in Functional Programming Languages is list comprehensions. Like the map and filter functions, list comprehensions allow us to modify data in a concise, expressive way.</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8"/>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786" name="Google Shape;786;p68"/>
          <p:cNvSpPr txBox="1"/>
          <p:nvPr/>
        </p:nvSpPr>
        <p:spPr>
          <a:xfrm>
            <a:off x="89671" y="44591"/>
            <a:ext cx="12015833" cy="49673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Anonymous Function</a:t>
            </a:r>
            <a:endParaRPr/>
          </a:p>
        </p:txBody>
      </p:sp>
      <p:sp>
        <p:nvSpPr>
          <p:cNvPr id="787" name="Google Shape;787;p68"/>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788" name="Google Shape;788;p68"/>
          <p:cNvGrpSpPr/>
          <p:nvPr/>
        </p:nvGrpSpPr>
        <p:grpSpPr>
          <a:xfrm>
            <a:off x="0" y="586964"/>
            <a:ext cx="12105504" cy="6491345"/>
            <a:chOff x="127862" y="1268442"/>
            <a:chExt cx="9296400" cy="918739"/>
          </a:xfrm>
        </p:grpSpPr>
        <p:sp>
          <p:nvSpPr>
            <p:cNvPr id="789" name="Google Shape;789;p68"/>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790" name="Google Shape;790;p68"/>
            <p:cNvSpPr txBox="1"/>
            <p:nvPr/>
          </p:nvSpPr>
          <p:spPr>
            <a:xfrm>
              <a:off x="209907" y="1272410"/>
              <a:ext cx="9214355" cy="914771"/>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In Python, anonymous function is a function that is defined without a name.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While normal functions are defined using the def keyword, in Python anonymous functions are defined using the lambda keyword.</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Characteristics of Python lambda functions: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lambda function can take any number of arguments, but they contain only a single expression. An expression is a piece of code executed by the lambda function, which may or may not return any value.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Lambda functions can be used to return function objects.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Syntactically, lambda functions are restricted to only a single expression.</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Syntax of Lambda Function in python</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lambda arguments: expression</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double = lambda x: x * 2				product = lambda x, y : x * y</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print(double(5))					print(product(2, 3))</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 Output: 10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Note:  you want to pass a function as an argument to higher-order functions, that is, functions that take other functions as their arguments.</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69"/>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796" name="Google Shape;796;p69"/>
          <p:cNvSpPr txBox="1"/>
          <p:nvPr/>
        </p:nvSpPr>
        <p:spPr>
          <a:xfrm>
            <a:off x="89671" y="44591"/>
            <a:ext cx="12015833" cy="5539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map() Function</a:t>
            </a:r>
            <a:endParaRPr/>
          </a:p>
        </p:txBody>
      </p:sp>
      <p:sp>
        <p:nvSpPr>
          <p:cNvPr id="797" name="Google Shape;797;p69"/>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798" name="Google Shape;798;p69"/>
          <p:cNvGrpSpPr/>
          <p:nvPr/>
        </p:nvGrpSpPr>
        <p:grpSpPr>
          <a:xfrm>
            <a:off x="0" y="575468"/>
            <a:ext cx="12105504" cy="5979175"/>
            <a:chOff x="127862" y="1268442"/>
            <a:chExt cx="9296400" cy="846250"/>
          </a:xfrm>
        </p:grpSpPr>
        <p:sp>
          <p:nvSpPr>
            <p:cNvPr id="799" name="Google Shape;799;p69"/>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800" name="Google Shape;800;p69"/>
            <p:cNvSpPr txBox="1"/>
            <p:nvPr/>
          </p:nvSpPr>
          <p:spPr>
            <a:xfrm>
              <a:off x="209907" y="1272410"/>
              <a:ext cx="9214355" cy="51265"/>
            </a:xfrm>
            <a:prstGeom prst="rect">
              <a:avLst/>
            </a:prstGeom>
            <a:noFill/>
            <a:ln>
              <a:noFill/>
            </a:ln>
          </p:spPr>
          <p:txBody>
            <a:bodyPr spcFirstLastPara="1" wrap="square" lIns="0" tIns="0" rIns="0" bIns="0" anchor="t" anchorCtr="0">
              <a:spAutoFit/>
            </a:bodyPr>
            <a:lstStyle/>
            <a:p>
              <a:pPr marL="285750" marR="0" lvl="0" indent="-174625" algn="just" rtl="0">
                <a:lnSpc>
                  <a:spcPct val="150000"/>
                </a:lnSpc>
                <a:spcBef>
                  <a:spcPts val="0"/>
                </a:spcBef>
                <a:spcAft>
                  <a:spcPts val="0"/>
                </a:spcAft>
                <a:buClr>
                  <a:schemeClr val="dk1"/>
                </a:buClr>
                <a:buSzPts val="1750"/>
                <a:buFont typeface="Arial"/>
                <a:buNone/>
              </a:pPr>
              <a:endParaRPr sz="1750" b="1">
                <a:solidFill>
                  <a:schemeClr val="dk1"/>
                </a:solidFill>
                <a:latin typeface="Calibri"/>
                <a:ea typeface="Calibri"/>
                <a:cs typeface="Calibri"/>
                <a:sym typeface="Calibri"/>
              </a:endParaRPr>
            </a:p>
          </p:txBody>
        </p:sp>
      </p:grpSp>
      <p:sp>
        <p:nvSpPr>
          <p:cNvPr id="801" name="Google Shape;801;p69"/>
          <p:cNvSpPr txBox="1"/>
          <p:nvPr/>
        </p:nvSpPr>
        <p:spPr>
          <a:xfrm>
            <a:off x="160255" y="625374"/>
            <a:ext cx="5365747" cy="363561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 Map with lambda</a:t>
            </a:r>
            <a:endParaRPr sz="175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tup= (5, 7, 22, 97, 54, 62, 77, 23, 73, 61)</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newtuple = tuple(map(lambda x: x+3 , tup))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print(newtuple)</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//with multiple iterables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list_a = [1, 2, 3]</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list_b = [10, 20, 30]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map(lambda x, y: x + y, list_a, list_b)</a:t>
            </a:r>
            <a:endParaRPr sz="1750">
              <a:solidFill>
                <a:schemeClr val="dk1"/>
              </a:solidFill>
              <a:latin typeface="Calibri"/>
              <a:ea typeface="Calibri"/>
              <a:cs typeface="Calibri"/>
              <a:sym typeface="Calibri"/>
            </a:endParaRPr>
          </a:p>
        </p:txBody>
      </p:sp>
      <p:sp>
        <p:nvSpPr>
          <p:cNvPr id="802" name="Google Shape;802;p69"/>
          <p:cNvSpPr txBox="1"/>
          <p:nvPr/>
        </p:nvSpPr>
        <p:spPr>
          <a:xfrm>
            <a:off x="5341831" y="575468"/>
            <a:ext cx="6887675" cy="323165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 with Map</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from math import sqrt</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map(sqrt, [1, 4, 9, 16])</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[1.0, 2.0, 3.0, 4.0]</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map(str.lower, ['A', 'b', 'C'])</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['a', 'b', 'c']</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#splitting the input and convert to int using map</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print(list(map(int, input.split(‘ ‘)))</a:t>
            </a:r>
            <a:endParaRPr sz="1750">
              <a:solidFill>
                <a:schemeClr val="dk1"/>
              </a:solidFill>
              <a:latin typeface="Calibri"/>
              <a:ea typeface="Calibri"/>
              <a:cs typeface="Calibri"/>
              <a:sym typeface="Calibri"/>
            </a:endParaRPr>
          </a:p>
        </p:txBody>
      </p:sp>
      <p:pic>
        <p:nvPicPr>
          <p:cNvPr id="803" name="Google Shape;803;p69"/>
          <p:cNvPicPr preferRelativeResize="0"/>
          <p:nvPr/>
        </p:nvPicPr>
        <p:blipFill rotWithShape="1">
          <a:blip r:embed="rId3">
            <a:alphaModFix/>
          </a:blip>
          <a:srcRect/>
          <a:stretch/>
        </p:blipFill>
        <p:spPr>
          <a:xfrm>
            <a:off x="1359778" y="4664941"/>
            <a:ext cx="7649752" cy="184252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0"/>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09" name="Google Shape;809;p70"/>
          <p:cNvSpPr txBox="1"/>
          <p:nvPr/>
        </p:nvSpPr>
        <p:spPr>
          <a:xfrm>
            <a:off x="89671" y="44591"/>
            <a:ext cx="12015833" cy="5539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map() Function</a:t>
            </a:r>
            <a:endParaRPr/>
          </a:p>
        </p:txBody>
      </p:sp>
      <p:sp>
        <p:nvSpPr>
          <p:cNvPr id="810" name="Google Shape;810;p70"/>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811" name="Google Shape;811;p70"/>
          <p:cNvGrpSpPr/>
          <p:nvPr/>
        </p:nvGrpSpPr>
        <p:grpSpPr>
          <a:xfrm>
            <a:off x="53418" y="575468"/>
            <a:ext cx="12105504" cy="5979175"/>
            <a:chOff x="127862" y="1268442"/>
            <a:chExt cx="9296400" cy="846250"/>
          </a:xfrm>
        </p:grpSpPr>
        <p:sp>
          <p:nvSpPr>
            <p:cNvPr id="812" name="Google Shape;812;p70"/>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813" name="Google Shape;813;p70"/>
            <p:cNvSpPr txBox="1"/>
            <p:nvPr/>
          </p:nvSpPr>
          <p:spPr>
            <a:xfrm>
              <a:off x="209907" y="1272410"/>
              <a:ext cx="9214355" cy="285866"/>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map() function is a type of higher-order. As mentioned earlier, this function takes another function as a parameter along with a sequence of iterables and returns an output after applying the function to each iterable present in the sequence.</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map(function, iterables) </a:t>
              </a:r>
              <a:endParaRPr sz="1750" b="1">
                <a:solidFill>
                  <a:schemeClr val="dk1"/>
                </a:solidFill>
                <a:latin typeface="Calibri"/>
                <a:ea typeface="Calibri"/>
                <a:cs typeface="Calibri"/>
                <a:sym typeface="Calibri"/>
              </a:endParaRPr>
            </a:p>
          </p:txBody>
        </p:sp>
      </p:grpSp>
      <p:sp>
        <p:nvSpPr>
          <p:cNvPr id="814" name="Google Shape;814;p70"/>
          <p:cNvSpPr txBox="1"/>
          <p:nvPr/>
        </p:nvSpPr>
        <p:spPr>
          <a:xfrm>
            <a:off x="53418" y="3112727"/>
            <a:ext cx="5365747" cy="282769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 without Map</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my_pets = ['alfred', 'tabitha', 'william', 'arla']</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uppered_pets =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for pet in my_pets:    </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pet_=pet.upper()    </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uppered_pets.append(pet_)</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print(uppered_pets)</a:t>
            </a:r>
            <a:endParaRPr/>
          </a:p>
        </p:txBody>
      </p:sp>
      <p:sp>
        <p:nvSpPr>
          <p:cNvPr id="815" name="Google Shape;815;p70"/>
          <p:cNvSpPr txBox="1"/>
          <p:nvPr/>
        </p:nvSpPr>
        <p:spPr>
          <a:xfrm>
            <a:off x="5271247" y="3112727"/>
            <a:ext cx="6887675" cy="282769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 with Map</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my_pets = ['alfred', 'tabitha', 'william', 'arla']</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uppered_pets=list(map(str.upper,my_pets)) print(uppered_pets)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//map with multiple list as input</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circle_areas = [3.56773, 5.57668, 4.00914, 56.24241, 9.01344, 32.00013]</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result = list(map(round, circle_areas, range(1,7)))</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print(result)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1"/>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21" name="Google Shape;821;p71"/>
          <p:cNvSpPr txBox="1"/>
          <p:nvPr/>
        </p:nvSpPr>
        <p:spPr>
          <a:xfrm>
            <a:off x="89671" y="44591"/>
            <a:ext cx="12015833" cy="49673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filter() Function</a:t>
            </a:r>
            <a:endParaRPr/>
          </a:p>
        </p:txBody>
      </p:sp>
      <p:sp>
        <p:nvSpPr>
          <p:cNvPr id="822" name="Google Shape;822;p71"/>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823" name="Google Shape;823;p71"/>
          <p:cNvGrpSpPr/>
          <p:nvPr/>
        </p:nvGrpSpPr>
        <p:grpSpPr>
          <a:xfrm>
            <a:off x="0" y="586966"/>
            <a:ext cx="12105504" cy="6087389"/>
            <a:chOff x="127862" y="1268442"/>
            <a:chExt cx="9296400" cy="861566"/>
          </a:xfrm>
        </p:grpSpPr>
        <p:sp>
          <p:nvSpPr>
            <p:cNvPr id="824" name="Google Shape;824;p71"/>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825" name="Google Shape;825;p71"/>
            <p:cNvSpPr txBox="1"/>
            <p:nvPr/>
          </p:nvSpPr>
          <p:spPr>
            <a:xfrm>
              <a:off x="209907" y="1272410"/>
              <a:ext cx="9214355" cy="857598"/>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filter extracts each element in the sequence for which the function returns True.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filter(), first of all, requires the function to return boolean values (true or false) and then passes each element in the iterable through the function, "filtering" away those that are false</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filter(func, iterable)</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The following points are to be noted regarding filter():</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Unlike map(), only one iterable is required.</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func argument is required to return a boolean type. If it doesn't, filter simply returns the iterable passed to it. Also, as only one iterable is required, it's implicit that func must only take one argument.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filter passes each element in the iterable through func and returns only the ones that evaluate to true. I mean, it's right there in the name -- a "filter".</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isOdd(x): return x % 2 == 1</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filter(isOdd, [1, 2, 3, 4])</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output ---&gt;  [1, 3]</a:t>
              </a:r>
              <a:endParaRPr sz="1750">
                <a:solidFill>
                  <a:schemeClr val="dk1"/>
                </a:solidFill>
                <a:latin typeface="Calibri"/>
                <a:ea typeface="Calibri"/>
                <a:cs typeface="Calibri"/>
                <a:sym typeface="Calibri"/>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72"/>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31" name="Google Shape;831;p72"/>
          <p:cNvSpPr txBox="1"/>
          <p:nvPr/>
        </p:nvSpPr>
        <p:spPr>
          <a:xfrm>
            <a:off x="89671" y="44591"/>
            <a:ext cx="12015833" cy="49673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filter() Function</a:t>
            </a:r>
            <a:endParaRPr/>
          </a:p>
        </p:txBody>
      </p:sp>
      <p:sp>
        <p:nvSpPr>
          <p:cNvPr id="832" name="Google Shape;832;p72"/>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833" name="Google Shape;833;p72"/>
          <p:cNvGrpSpPr/>
          <p:nvPr/>
        </p:nvGrpSpPr>
        <p:grpSpPr>
          <a:xfrm>
            <a:off x="0" y="586964"/>
            <a:ext cx="12105504" cy="5979174"/>
            <a:chOff x="127862" y="1268442"/>
            <a:chExt cx="9296400" cy="846250"/>
          </a:xfrm>
        </p:grpSpPr>
        <p:sp>
          <p:nvSpPr>
            <p:cNvPr id="834" name="Google Shape;834;p72"/>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835" name="Google Shape;835;p72"/>
            <p:cNvSpPr txBox="1"/>
            <p:nvPr/>
          </p:nvSpPr>
          <p:spPr>
            <a:xfrm>
              <a:off x="209907" y="1272410"/>
              <a:ext cx="9214355" cy="40021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Python 3</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scores = [66, 90, 68, 59, 76, 60, 88, 74, 81, 65]</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def is_A_student(score):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return score &gt; 75</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over_75 = list(filter(is_A_student, scores))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print(over_75)</a:t>
              </a:r>
              <a:endParaRPr/>
            </a:p>
          </p:txBody>
        </p:sp>
      </p:grpSp>
      <p:pic>
        <p:nvPicPr>
          <p:cNvPr id="836" name="Google Shape;836;p72"/>
          <p:cNvPicPr preferRelativeResize="0"/>
          <p:nvPr/>
        </p:nvPicPr>
        <p:blipFill rotWithShape="1">
          <a:blip r:embed="rId3">
            <a:alphaModFix/>
          </a:blip>
          <a:srcRect/>
          <a:stretch/>
        </p:blipFill>
        <p:spPr>
          <a:xfrm>
            <a:off x="6263249" y="615000"/>
            <a:ext cx="5637400" cy="2218984"/>
          </a:xfrm>
          <a:prstGeom prst="rect">
            <a:avLst/>
          </a:prstGeom>
          <a:noFill/>
          <a:ln>
            <a:noFill/>
          </a:ln>
        </p:spPr>
      </p:pic>
      <p:pic>
        <p:nvPicPr>
          <p:cNvPr id="837" name="Google Shape;837;p72"/>
          <p:cNvPicPr preferRelativeResize="0">
            <a:picLocks noGrp="1"/>
          </p:cNvPicPr>
          <p:nvPr>
            <p:ph type="body" idx="1"/>
          </p:nvPr>
        </p:nvPicPr>
        <p:blipFill rotWithShape="1">
          <a:blip r:embed="rId4">
            <a:alphaModFix/>
          </a:blip>
          <a:srcRect/>
          <a:stretch/>
        </p:blipFill>
        <p:spPr>
          <a:xfrm>
            <a:off x="106837" y="3442695"/>
            <a:ext cx="3806257" cy="3002118"/>
          </a:xfrm>
          <a:prstGeom prst="rect">
            <a:avLst/>
          </a:prstGeom>
          <a:noFill/>
          <a:ln>
            <a:noFill/>
          </a:ln>
        </p:spPr>
      </p:pic>
      <p:pic>
        <p:nvPicPr>
          <p:cNvPr id="838" name="Google Shape;838;p72"/>
          <p:cNvPicPr preferRelativeResize="0"/>
          <p:nvPr/>
        </p:nvPicPr>
        <p:blipFill rotWithShape="1">
          <a:blip r:embed="rId5">
            <a:alphaModFix/>
          </a:blip>
          <a:srcRect/>
          <a:stretch/>
        </p:blipFill>
        <p:spPr>
          <a:xfrm>
            <a:off x="6096000" y="2907969"/>
            <a:ext cx="4571553" cy="356744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73"/>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44" name="Google Shape;844;p73"/>
          <p:cNvSpPr txBox="1"/>
          <p:nvPr/>
        </p:nvSpPr>
        <p:spPr>
          <a:xfrm>
            <a:off x="89671" y="44591"/>
            <a:ext cx="12015833" cy="5539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reduce() Function</a:t>
            </a:r>
            <a:endParaRPr/>
          </a:p>
        </p:txBody>
      </p:sp>
      <p:sp>
        <p:nvSpPr>
          <p:cNvPr id="845" name="Google Shape;845;p73"/>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846" name="Google Shape;846;p73"/>
          <p:cNvGrpSpPr/>
          <p:nvPr/>
        </p:nvGrpSpPr>
        <p:grpSpPr>
          <a:xfrm>
            <a:off x="0" y="586967"/>
            <a:ext cx="12105504" cy="5979175"/>
            <a:chOff x="127862" y="1268442"/>
            <a:chExt cx="9296400" cy="846250"/>
          </a:xfrm>
        </p:grpSpPr>
        <p:sp>
          <p:nvSpPr>
            <p:cNvPr id="847" name="Google Shape;847;p73"/>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848" name="Google Shape;848;p73"/>
            <p:cNvSpPr txBox="1"/>
            <p:nvPr/>
          </p:nvSpPr>
          <p:spPr>
            <a:xfrm>
              <a:off x="209907" y="1272410"/>
              <a:ext cx="9214355" cy="800424"/>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reduce, combines the elements of the sequence together, using a binary function. In addition to the function and the list, it also takes an initial value that initializes the reduction, and that ends up being the return value if the list is empty.</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“reduce” function will transform a given list into a single value by applying a given function continuously to all the elements. It basically keeps operating on pairs of elements until there are no more elements left. </a:t>
              </a:r>
              <a:endParaRPr sz="175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reduce applies a function of two arguments cumulatively to the elements of an iterable, optionally starting with an initial argument</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reduce(func, iterable[, initial])</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Example: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reduce(lambda s,x: s+str(x), [1, 2, 3, 4], '')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#output '1234‘</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my_list = [3,8,4,9,5]</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reduce(lambda a, b: a * b, my_list)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#output 4320 ( 3*8*4*9*5)</a:t>
              </a:r>
              <a:endParaRPr/>
            </a:p>
          </p:txBody>
        </p:sp>
      </p:grpSp>
      <p:sp>
        <p:nvSpPr>
          <p:cNvPr id="849" name="Google Shape;849;p73"/>
          <p:cNvSpPr txBox="1"/>
          <p:nvPr/>
        </p:nvSpPr>
        <p:spPr>
          <a:xfrm>
            <a:off x="4973242" y="2884126"/>
            <a:ext cx="7207622" cy="363561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from functools import reduce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y = filter(lambda x: (x&gt;=3), (1,2,3,4))</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print(list(y))</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reduce(lambda a,b: a+b,[23,21,45,98])</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nums = [92, 27, 63, 43, 88, 8, 38, 91, 47, 74, 18, 16,</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29, 21, 60, 27, 62, 59, 86, 56]</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sum = reduce(lambda x, y : x + y, nums) / len(nums)</a:t>
            </a:r>
            <a:endParaRPr sz="175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74"/>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55" name="Google Shape;855;p74"/>
          <p:cNvSpPr txBox="1"/>
          <p:nvPr/>
        </p:nvSpPr>
        <p:spPr>
          <a:xfrm>
            <a:off x="89671" y="44591"/>
            <a:ext cx="12015833" cy="5539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map(), filter() and reduce() Function</a:t>
            </a:r>
            <a:endParaRPr/>
          </a:p>
        </p:txBody>
      </p:sp>
      <p:sp>
        <p:nvSpPr>
          <p:cNvPr id="856" name="Google Shape;856;p74"/>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857" name="Google Shape;857;p74"/>
          <p:cNvGrpSpPr/>
          <p:nvPr/>
        </p:nvGrpSpPr>
        <p:grpSpPr>
          <a:xfrm>
            <a:off x="0" y="586967"/>
            <a:ext cx="12105504" cy="5979175"/>
            <a:chOff x="127862" y="1268442"/>
            <a:chExt cx="9296400" cy="846250"/>
          </a:xfrm>
        </p:grpSpPr>
        <p:sp>
          <p:nvSpPr>
            <p:cNvPr id="858" name="Google Shape;858;p74"/>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859" name="Google Shape;859;p74"/>
            <p:cNvSpPr txBox="1"/>
            <p:nvPr/>
          </p:nvSpPr>
          <p:spPr>
            <a:xfrm>
              <a:off x="209907" y="1272410"/>
              <a:ext cx="9214355" cy="51455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Using filter() within map():</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c = map(lambda x:x+x,filter(lambda x: (x&gt;=3), (1,2,3,4)))</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print(list(c))</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Using map() within filter():</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c = filter(lambda x: (x&gt;=3),map(lambda x:x+x, (1,2,3,4))) #lambda x: (x&gt;=3)</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print(list(c))</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Using map() and filter() within reduce():</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d = reduce(lambda x,y: x+y,map(lambda x:x+x,filter(lambda x: (x&gt;=3), (1,2,3,4))))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print(d)</a:t>
              </a:r>
              <a:endParaRPr sz="1750">
                <a:solidFill>
                  <a:schemeClr val="dk1"/>
                </a:solidFill>
                <a:latin typeface="Calibri"/>
                <a:ea typeface="Calibri"/>
                <a:cs typeface="Calibri"/>
                <a:sym typeface="Calibri"/>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75"/>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65" name="Google Shape;865;p75"/>
          <p:cNvSpPr txBox="1"/>
          <p:nvPr/>
        </p:nvSpPr>
        <p:spPr>
          <a:xfrm>
            <a:off x="89671" y="44591"/>
            <a:ext cx="12015833" cy="55399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map(), filter() and reduce() Function</a:t>
            </a:r>
            <a:endParaRPr/>
          </a:p>
        </p:txBody>
      </p:sp>
      <p:sp>
        <p:nvSpPr>
          <p:cNvPr id="866" name="Google Shape;866;p75"/>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867" name="Google Shape;867;p75"/>
          <p:cNvGrpSpPr/>
          <p:nvPr/>
        </p:nvGrpSpPr>
        <p:grpSpPr>
          <a:xfrm>
            <a:off x="0" y="586967"/>
            <a:ext cx="12105504" cy="5979175"/>
            <a:chOff x="127862" y="1268442"/>
            <a:chExt cx="9296400" cy="846250"/>
          </a:xfrm>
        </p:grpSpPr>
        <p:sp>
          <p:nvSpPr>
            <p:cNvPr id="868" name="Google Shape;868;p75"/>
            <p:cNvSpPr/>
            <p:nvPr/>
          </p:nvSpPr>
          <p:spPr>
            <a:xfrm>
              <a:off x="127862" y="1268442"/>
              <a:ext cx="9296400" cy="84625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869" name="Google Shape;869;p75"/>
            <p:cNvSpPr txBox="1"/>
            <p:nvPr/>
          </p:nvSpPr>
          <p:spPr>
            <a:xfrm>
              <a:off x="209907" y="1272410"/>
              <a:ext cx="9214355" cy="74325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from functools import reduce </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Use map to print the square of each numbers rounded# to two decimal places </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my_floats = [4.35, 6.09, 3.25, 9.77, 2.16, 8.88, 4.59]</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Use filter to print only the names that are less than or equal to seven letters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my_names = ["olumide", "akinremi", "josiah", "temidayo", "omoseun"]</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 Use reduce to print the product of these numbers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my_numbers = [4, 6, 9, 23, 5]</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map_result = list(map(lambda x: round(x ** 2, 3), my_floats))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filter_result = list(filter(lambda name: len(name) &lt;= 7, my_names))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reduce_result = reduce(lambda num1, num2: num1 * num2, my_numbers)</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print(map_result)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print(filter_result)</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print(reduce_result)</a:t>
              </a:r>
              <a:endParaRPr sz="1750">
                <a:solidFill>
                  <a:schemeClr val="dk1"/>
                </a:solidFill>
                <a:latin typeface="Calibri"/>
                <a:ea typeface="Calibri"/>
                <a:cs typeface="Calibri"/>
                <a:sym typeface="Calibri"/>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76"/>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75" name="Google Shape;875;p76"/>
          <p:cNvSpPr txBox="1"/>
          <p:nvPr/>
        </p:nvSpPr>
        <p:spPr>
          <a:xfrm>
            <a:off x="89671" y="44591"/>
            <a:ext cx="12015833" cy="49673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Function vs Procedure</a:t>
            </a:r>
            <a:endParaRPr/>
          </a:p>
        </p:txBody>
      </p:sp>
      <p:sp>
        <p:nvSpPr>
          <p:cNvPr id="876" name="Google Shape;876;p76"/>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77" name="Google Shape;877;p76"/>
          <p:cNvSpPr/>
          <p:nvPr/>
        </p:nvSpPr>
        <p:spPr>
          <a:xfrm>
            <a:off x="0" y="586967"/>
            <a:ext cx="12105505" cy="5979175"/>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graphicFrame>
        <p:nvGraphicFramePr>
          <p:cNvPr id="878" name="Google Shape;878;p76"/>
          <p:cNvGraphicFramePr/>
          <p:nvPr/>
        </p:nvGraphicFramePr>
        <p:xfrm>
          <a:off x="121023" y="615003"/>
          <a:ext cx="11873725" cy="5926935"/>
        </p:xfrm>
        <a:graphic>
          <a:graphicData uri="http://schemas.openxmlformats.org/drawingml/2006/table">
            <a:tbl>
              <a:tblPr firstRow="1" bandRow="1">
                <a:noFill/>
                <a:tableStyleId>{FAEA97CF-D41C-4979-AF5D-30E2FAEA9296}</a:tableStyleId>
              </a:tblPr>
              <a:tblGrid>
                <a:gridCol w="676650"/>
                <a:gridCol w="5462525"/>
                <a:gridCol w="5734550"/>
              </a:tblGrid>
              <a:tr h="474800">
                <a:tc>
                  <a:txBody>
                    <a:bodyPr/>
                    <a:lstStyle/>
                    <a:p>
                      <a:pPr marL="0" marR="0" lvl="0" indent="0" algn="l" rtl="0">
                        <a:spcBef>
                          <a:spcPts val="0"/>
                        </a:spcBef>
                        <a:spcAft>
                          <a:spcPts val="0"/>
                        </a:spcAft>
                        <a:buNone/>
                      </a:pPr>
                      <a:r>
                        <a:rPr lang="en-IN" sz="1800" b="1" u="none" strike="noStrike" cap="none">
                          <a:latin typeface="Calibri"/>
                          <a:ea typeface="Calibri"/>
                          <a:cs typeface="Calibri"/>
                          <a:sym typeface="Calibri"/>
                        </a:rPr>
                        <a:t>S.No</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1">
                          <a:latin typeface="Calibri"/>
                          <a:ea typeface="Calibri"/>
                          <a:cs typeface="Calibri"/>
                          <a:sym typeface="Calibri"/>
                        </a:rPr>
                        <a:t>Functional Paradigms</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1">
                          <a:latin typeface="Calibri"/>
                          <a:ea typeface="Calibri"/>
                          <a:cs typeface="Calibri"/>
                          <a:sym typeface="Calibri"/>
                        </a:rPr>
                        <a:t>Procedural Paradigm</a:t>
                      </a:r>
                      <a:endParaRPr sz="1800" b="1">
                        <a:latin typeface="Calibri"/>
                        <a:ea typeface="Calibri"/>
                        <a:cs typeface="Calibri"/>
                        <a:sym typeface="Calibri"/>
                      </a:endParaRPr>
                    </a:p>
                  </a:txBody>
                  <a:tcPr marL="91450" marR="91450" marT="45725" marB="45725"/>
                </a:tc>
              </a:tr>
              <a:tr h="872550">
                <a:tc>
                  <a:txBody>
                    <a:bodyPr/>
                    <a:lstStyle/>
                    <a:p>
                      <a:pPr marL="0" marR="0" lvl="0" indent="0" algn="l" rtl="0">
                        <a:spcBef>
                          <a:spcPts val="0"/>
                        </a:spcBef>
                        <a:spcAft>
                          <a:spcPts val="0"/>
                        </a:spcAft>
                        <a:buNone/>
                      </a:pPr>
                      <a:r>
                        <a:rPr lang="en-IN" sz="1800" b="1">
                          <a:latin typeface="Calibri"/>
                          <a:ea typeface="Calibri"/>
                          <a:cs typeface="Calibri"/>
                          <a:sym typeface="Calibri"/>
                        </a:rPr>
                        <a:t>1</a:t>
                      </a:r>
                      <a:endParaRPr sz="1800" b="1">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a:solidFill>
                            <a:schemeClr val="dk1"/>
                          </a:solidFill>
                          <a:latin typeface="Calibri"/>
                          <a:ea typeface="Calibri"/>
                          <a:cs typeface="Calibri"/>
                          <a:sym typeface="Calibri"/>
                        </a:rPr>
                        <a:t>Treats </a:t>
                      </a:r>
                      <a:r>
                        <a:rPr lang="en-IN" sz="18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computation</a:t>
                      </a:r>
                      <a:r>
                        <a:rPr lang="en-IN" sz="1800" b="0" i="0">
                          <a:solidFill>
                            <a:schemeClr val="dk1"/>
                          </a:solidFill>
                          <a:latin typeface="Calibri"/>
                          <a:ea typeface="Calibri"/>
                          <a:cs typeface="Calibri"/>
                          <a:sym typeface="Calibri"/>
                        </a:rPr>
                        <a:t> as the evaluation of </a:t>
                      </a:r>
                      <a:r>
                        <a:rPr lang="en-IN" sz="1800" b="0"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mathematical functions</a:t>
                      </a:r>
                      <a:r>
                        <a:rPr lang="en-IN" sz="1800" b="0" i="0">
                          <a:solidFill>
                            <a:schemeClr val="dk1"/>
                          </a:solidFill>
                          <a:latin typeface="Calibri"/>
                          <a:ea typeface="Calibri"/>
                          <a:cs typeface="Calibri"/>
                          <a:sym typeface="Calibri"/>
                        </a:rPr>
                        <a:t> avoiding </a:t>
                      </a:r>
                      <a:r>
                        <a:rPr lang="en-IN" sz="1800" b="0" i="0" u="sng" strike="noStrike">
                          <a:solidFill>
                            <a:schemeClr val="dk1"/>
                          </a:solidFill>
                          <a:latin typeface="Calibri"/>
                          <a:ea typeface="Calibri"/>
                          <a:cs typeface="Calibri"/>
                          <a:sym typeface="Calibri"/>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state</a:t>
                      </a:r>
                      <a:r>
                        <a:rPr lang="en-IN" sz="1800" b="0" i="0">
                          <a:solidFill>
                            <a:schemeClr val="dk1"/>
                          </a:solidFill>
                          <a:latin typeface="Calibri"/>
                          <a:ea typeface="Calibri"/>
                          <a:cs typeface="Calibri"/>
                          <a:sym typeface="Calibri"/>
                        </a:rPr>
                        <a:t> and </a:t>
                      </a:r>
                      <a:r>
                        <a:rPr lang="en-IN" sz="1800" b="0" i="0" u="sng" strike="noStrike">
                          <a:solidFill>
                            <a:schemeClr val="dk1"/>
                          </a:solidFill>
                          <a:latin typeface="Calibri"/>
                          <a:ea typeface="Calibri"/>
                          <a:cs typeface="Calibri"/>
                          <a:sym typeface="Calibri"/>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mutable</a:t>
                      </a:r>
                      <a:r>
                        <a:rPr lang="en-IN" sz="1800" b="0" i="0">
                          <a:solidFill>
                            <a:schemeClr val="dk1"/>
                          </a:solidFill>
                          <a:latin typeface="Calibri"/>
                          <a:ea typeface="Calibri"/>
                          <a:cs typeface="Calibri"/>
                          <a:sym typeface="Calibri"/>
                        </a:rPr>
                        <a:t> data</a:t>
                      </a:r>
                      <a:endParaRPr sz="1800" b="1">
                        <a:latin typeface="Calibri"/>
                        <a:ea typeface="Calibri"/>
                        <a:cs typeface="Calibri"/>
                        <a:sym typeface="Calibri"/>
                      </a:endParaRPr>
                    </a:p>
                    <a:p>
                      <a:pPr marL="0" marR="0" lvl="0" indent="0" algn="l" rtl="0">
                        <a:spcBef>
                          <a:spcPts val="0"/>
                        </a:spcBef>
                        <a:spcAft>
                          <a:spcPts val="0"/>
                        </a:spcAft>
                        <a:buNone/>
                      </a:pP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Derived from structured programming, based on the concept of </a:t>
                      </a:r>
                      <a:r>
                        <a:rPr lang="en-IN" sz="1800" b="0" i="0" u="sng" strike="noStrike">
                          <a:solidFill>
                            <a:schemeClr val="dk1"/>
                          </a:solidFill>
                          <a:latin typeface="Calibri"/>
                          <a:ea typeface="Calibri"/>
                          <a:cs typeface="Calibri"/>
                          <a:sym typeface="Calibri"/>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modular programming</a:t>
                      </a:r>
                      <a:r>
                        <a:rPr lang="en-IN" sz="1800" b="0" i="0">
                          <a:solidFill>
                            <a:schemeClr val="dk1"/>
                          </a:solidFill>
                          <a:latin typeface="Calibri"/>
                          <a:ea typeface="Calibri"/>
                          <a:cs typeface="Calibri"/>
                          <a:sym typeface="Calibri"/>
                        </a:rPr>
                        <a:t> or the </a:t>
                      </a:r>
                      <a:r>
                        <a:rPr lang="en-IN" sz="1800" b="0" i="1">
                          <a:solidFill>
                            <a:schemeClr val="dk1"/>
                          </a:solidFill>
                          <a:latin typeface="Calibri"/>
                          <a:ea typeface="Calibri"/>
                          <a:cs typeface="Calibri"/>
                          <a:sym typeface="Calibri"/>
                        </a:rPr>
                        <a:t>procedure call</a:t>
                      </a:r>
                      <a:endParaRPr/>
                    </a:p>
                  </a:txBody>
                  <a:tcPr marL="91450" marR="91450" marT="45725" marB="45725"/>
                </a:tc>
              </a:tr>
              <a:tr h="883450">
                <a:tc>
                  <a:txBody>
                    <a:bodyPr/>
                    <a:lstStyle/>
                    <a:p>
                      <a:pPr marL="0" marR="0" lvl="0" indent="0" algn="l" rtl="0">
                        <a:spcBef>
                          <a:spcPts val="0"/>
                        </a:spcBef>
                        <a:spcAft>
                          <a:spcPts val="0"/>
                        </a:spcAft>
                        <a:buNone/>
                      </a:pPr>
                      <a:r>
                        <a:rPr lang="en-IN" sz="1800" b="1">
                          <a:latin typeface="Calibri"/>
                          <a:ea typeface="Calibri"/>
                          <a:cs typeface="Calibri"/>
                          <a:sym typeface="Calibri"/>
                        </a:rPr>
                        <a:t>2</a:t>
                      </a:r>
                      <a:endParaRPr sz="1800" b="1">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u="sng" strike="noStrike">
                          <a:solidFill>
                            <a:schemeClr val="dk1"/>
                          </a:solidFill>
                          <a:latin typeface="Calibri"/>
                          <a:ea typeface="Calibri"/>
                          <a:cs typeface="Calibri"/>
                          <a:sym typeface="Calibri"/>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Main traits are Lambda</a:t>
                      </a:r>
                      <a:r>
                        <a:rPr lang="en-IN" sz="1800" b="0" i="0" u="sng" strike="noStrike">
                          <a:solidFill>
                            <a:schemeClr val="dk1"/>
                          </a:solidFill>
                          <a:latin typeface="Calibri"/>
                          <a:ea typeface="Calibri"/>
                          <a:cs typeface="Calibri"/>
                          <a:sym typeface="Calibri"/>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IN" sz="1800" b="0" i="0" u="sng" strike="noStrike">
                          <a:solidFill>
                            <a:schemeClr val="dk1"/>
                          </a:solidFill>
                          <a:latin typeface="Calibri"/>
                          <a:ea typeface="Calibri"/>
                          <a:cs typeface="Calibri"/>
                          <a:sym typeface="Calibri"/>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alculus</a:t>
                      </a:r>
                      <a:r>
                        <a:rPr lang="en-IN" sz="1800" b="0" i="0">
                          <a:solidFill>
                            <a:schemeClr val="dk1"/>
                          </a:solidFill>
                          <a:latin typeface="Calibri"/>
                          <a:ea typeface="Calibri"/>
                          <a:cs typeface="Calibri"/>
                          <a:sym typeface="Calibri"/>
                        </a:rPr>
                        <a:t>, </a:t>
                      </a:r>
                      <a:r>
                        <a:rPr lang="en-IN" sz="1800" b="0" i="0" u="sng" strike="noStrike">
                          <a:solidFill>
                            <a:schemeClr val="dk1"/>
                          </a:solidFill>
                          <a:latin typeface="Calibri"/>
                          <a:ea typeface="Calibri"/>
                          <a:cs typeface="Calibri"/>
                          <a:sym typeface="Calibri"/>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compositionality</a:t>
                      </a:r>
                      <a:r>
                        <a:rPr lang="en-IN" sz="1800" b="0" i="0">
                          <a:solidFill>
                            <a:schemeClr val="dk1"/>
                          </a:solidFill>
                          <a:latin typeface="Calibri"/>
                          <a:ea typeface="Calibri"/>
                          <a:cs typeface="Calibri"/>
                          <a:sym typeface="Calibri"/>
                        </a:rPr>
                        <a:t>, </a:t>
                      </a:r>
                      <a:r>
                        <a:rPr lang="en-IN" sz="1800" b="0" i="0" u="sng" strike="noStrike">
                          <a:solidFill>
                            <a:schemeClr val="dk1"/>
                          </a:solidFill>
                          <a:latin typeface="Calibri"/>
                          <a:ea typeface="Calibri"/>
                          <a:cs typeface="Calibri"/>
                          <a:sym typeface="Calibri"/>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formula</a:t>
                      </a:r>
                      <a:r>
                        <a:rPr lang="en-IN" sz="1800" b="0" i="0">
                          <a:solidFill>
                            <a:schemeClr val="dk1"/>
                          </a:solidFill>
                          <a:latin typeface="Calibri"/>
                          <a:ea typeface="Calibri"/>
                          <a:cs typeface="Calibri"/>
                          <a:sym typeface="Calibri"/>
                        </a:rPr>
                        <a:t>, </a:t>
                      </a:r>
                      <a:r>
                        <a:rPr lang="en-IN" sz="1800" b="0" i="0" u="sng" strike="noStrike">
                          <a:solidFill>
                            <a:schemeClr val="dk1"/>
                          </a:solidFill>
                          <a:latin typeface="Calibri"/>
                          <a:ea typeface="Calibri"/>
                          <a:cs typeface="Calibri"/>
                          <a:sym typeface="Calibri"/>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recursion</a:t>
                      </a:r>
                      <a:r>
                        <a:rPr lang="en-IN" sz="1800" b="0" i="0">
                          <a:solidFill>
                            <a:schemeClr val="dk1"/>
                          </a:solidFill>
                          <a:latin typeface="Calibri"/>
                          <a:ea typeface="Calibri"/>
                          <a:cs typeface="Calibri"/>
                          <a:sym typeface="Calibri"/>
                        </a:rPr>
                        <a:t>, </a:t>
                      </a:r>
                      <a:r>
                        <a:rPr lang="en-IN" sz="1800" b="0" i="0" u="sng">
                          <a:solidFill>
                            <a:schemeClr val="dk1"/>
                          </a:solidFill>
                          <a:latin typeface="Calibri"/>
                          <a:ea typeface="Calibri"/>
                          <a:cs typeface="Calibri"/>
                          <a:sym typeface="Calibri"/>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referential transparency</a:t>
                      </a:r>
                      <a:endParaRPr sz="1800" b="0" i="0">
                        <a:solidFill>
                          <a:schemeClr val="dk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a:solidFill>
                            <a:schemeClr val="dk1"/>
                          </a:solidFill>
                          <a:latin typeface="Calibri"/>
                          <a:ea typeface="Calibri"/>
                          <a:cs typeface="Calibri"/>
                          <a:sym typeface="Calibri"/>
                        </a:rPr>
                        <a:t>Main traits are </a:t>
                      </a:r>
                      <a:r>
                        <a:rPr lang="en-IN" sz="1800" b="0" i="0" u="sng" strike="noStrike">
                          <a:solidFill>
                            <a:schemeClr val="dk1"/>
                          </a:solidFill>
                          <a:latin typeface="Calibri"/>
                          <a:ea typeface="Calibri"/>
                          <a:cs typeface="Calibri"/>
                          <a:sym typeface="Calibri"/>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Local variables</a:t>
                      </a:r>
                      <a:r>
                        <a:rPr lang="en-IN" sz="1800" b="0" i="0">
                          <a:solidFill>
                            <a:schemeClr val="dk1"/>
                          </a:solidFill>
                          <a:latin typeface="Calibri"/>
                          <a:ea typeface="Calibri"/>
                          <a:cs typeface="Calibri"/>
                          <a:sym typeface="Calibri"/>
                        </a:rPr>
                        <a:t>, sequence, selection, </a:t>
                      </a:r>
                      <a:r>
                        <a:rPr lang="en-IN" sz="1800" b="0" i="0" u="sng" strike="noStrike">
                          <a:solidFill>
                            <a:schemeClr val="dk1"/>
                          </a:solidFill>
                          <a:latin typeface="Calibri"/>
                          <a:ea typeface="Calibri"/>
                          <a:cs typeface="Calibri"/>
                          <a:sym typeface="Calibri"/>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iteration</a:t>
                      </a:r>
                      <a:r>
                        <a:rPr lang="en-IN" sz="1800" b="0" i="0">
                          <a:solidFill>
                            <a:schemeClr val="dk1"/>
                          </a:solidFill>
                          <a:latin typeface="Calibri"/>
                          <a:ea typeface="Calibri"/>
                          <a:cs typeface="Calibri"/>
                          <a:sym typeface="Calibri"/>
                        </a:rPr>
                        <a:t>, and </a:t>
                      </a:r>
                      <a:r>
                        <a:rPr lang="en-IN" sz="1800" b="0" i="0" u="sng" strike="noStrike">
                          <a:solidFill>
                            <a:schemeClr val="dk1"/>
                          </a:solidFill>
                          <a:latin typeface="Calibri"/>
                          <a:ea typeface="Calibri"/>
                          <a:cs typeface="Calibri"/>
                          <a:sym typeface="Calibri"/>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modularization</a:t>
                      </a:r>
                      <a:endParaRPr sz="1800" b="1">
                        <a:latin typeface="Calibri"/>
                        <a:ea typeface="Calibri"/>
                        <a:cs typeface="Calibri"/>
                        <a:sym typeface="Calibri"/>
                      </a:endParaRPr>
                    </a:p>
                  </a:txBody>
                  <a:tcPr marL="91450" marR="91450" marT="45725" marB="45725"/>
                </a:tc>
              </a:tr>
              <a:tr h="518550">
                <a:tc>
                  <a:txBody>
                    <a:bodyPr/>
                    <a:lstStyle/>
                    <a:p>
                      <a:pPr marL="0" marR="0" lvl="0" indent="0" algn="l" rtl="0">
                        <a:spcBef>
                          <a:spcPts val="0"/>
                        </a:spcBef>
                        <a:spcAft>
                          <a:spcPts val="0"/>
                        </a:spcAft>
                        <a:buNone/>
                      </a:pPr>
                      <a:r>
                        <a:rPr lang="en-IN" sz="1800" b="1">
                          <a:latin typeface="Calibri"/>
                          <a:ea typeface="Calibri"/>
                          <a:cs typeface="Calibri"/>
                          <a:sym typeface="Calibri"/>
                        </a:rPr>
                        <a:t>3</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1" i="0">
                          <a:solidFill>
                            <a:schemeClr val="dk1"/>
                          </a:solidFill>
                          <a:latin typeface="Calibri"/>
                          <a:ea typeface="Calibri"/>
                          <a:cs typeface="Calibri"/>
                          <a:sym typeface="Calibri"/>
                        </a:rPr>
                        <a:t>Functional</a:t>
                      </a:r>
                      <a:r>
                        <a:rPr lang="en-IN" sz="1800" b="0" i="0">
                          <a:solidFill>
                            <a:schemeClr val="dk1"/>
                          </a:solidFill>
                          <a:latin typeface="Calibri"/>
                          <a:ea typeface="Calibri"/>
                          <a:cs typeface="Calibri"/>
                          <a:sym typeface="Calibri"/>
                        </a:rPr>
                        <a:t> programming focuses on </a:t>
                      </a:r>
                      <a:r>
                        <a:rPr lang="en-IN" sz="1800" b="1" i="0">
                          <a:solidFill>
                            <a:schemeClr val="dk1"/>
                          </a:solidFill>
                          <a:latin typeface="Calibri"/>
                          <a:ea typeface="Calibri"/>
                          <a:cs typeface="Calibri"/>
                          <a:sym typeface="Calibri"/>
                        </a:rPr>
                        <a:t>expressions</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1" i="0">
                          <a:solidFill>
                            <a:schemeClr val="dk1"/>
                          </a:solidFill>
                          <a:latin typeface="Calibri"/>
                          <a:ea typeface="Calibri"/>
                          <a:cs typeface="Calibri"/>
                          <a:sym typeface="Calibri"/>
                        </a:rPr>
                        <a:t>Procedural</a:t>
                      </a:r>
                      <a:r>
                        <a:rPr lang="en-IN" sz="1800" b="0" i="0">
                          <a:solidFill>
                            <a:schemeClr val="dk1"/>
                          </a:solidFill>
                          <a:latin typeface="Calibri"/>
                          <a:ea typeface="Calibri"/>
                          <a:cs typeface="Calibri"/>
                          <a:sym typeface="Calibri"/>
                        </a:rPr>
                        <a:t> programming focuses on </a:t>
                      </a:r>
                      <a:r>
                        <a:rPr lang="en-IN" sz="1800" b="1" i="0">
                          <a:solidFill>
                            <a:schemeClr val="dk1"/>
                          </a:solidFill>
                          <a:latin typeface="Calibri"/>
                          <a:ea typeface="Calibri"/>
                          <a:cs typeface="Calibri"/>
                          <a:sym typeface="Calibri"/>
                        </a:rPr>
                        <a:t>statements</a:t>
                      </a:r>
                      <a:endParaRPr sz="1800" b="1">
                        <a:latin typeface="Calibri"/>
                        <a:ea typeface="Calibri"/>
                        <a:cs typeface="Calibri"/>
                        <a:sym typeface="Calibri"/>
                      </a:endParaRPr>
                    </a:p>
                  </a:txBody>
                  <a:tcPr marL="91450" marR="91450" marT="45725" marB="45725"/>
                </a:tc>
              </a:tr>
              <a:tr h="912850">
                <a:tc>
                  <a:txBody>
                    <a:bodyPr/>
                    <a:lstStyle/>
                    <a:p>
                      <a:pPr marL="0" marR="0" lvl="0" indent="0" algn="l" rtl="0">
                        <a:spcBef>
                          <a:spcPts val="0"/>
                        </a:spcBef>
                        <a:spcAft>
                          <a:spcPts val="0"/>
                        </a:spcAft>
                        <a:buNone/>
                      </a:pPr>
                      <a:r>
                        <a:rPr lang="en-IN" sz="1800" b="1">
                          <a:latin typeface="Calibri"/>
                          <a:ea typeface="Calibri"/>
                          <a:cs typeface="Calibri"/>
                          <a:sym typeface="Calibri"/>
                        </a:rPr>
                        <a:t>4</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Often recursive. Always returns the same output for a given input.</a:t>
                      </a:r>
                      <a:endParaRPr sz="1800" b="0" i="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The output of a routine does not always have a direct correlation with the input.</a:t>
                      </a:r>
                      <a:endParaRPr sz="1800" b="1">
                        <a:latin typeface="Calibri"/>
                        <a:ea typeface="Calibri"/>
                        <a:cs typeface="Calibri"/>
                        <a:sym typeface="Calibri"/>
                      </a:endParaRPr>
                    </a:p>
                  </a:txBody>
                  <a:tcPr marL="91450" marR="91450" marT="45725" marB="45725"/>
                </a:tc>
              </a:tr>
              <a:tr h="638975">
                <a:tc>
                  <a:txBody>
                    <a:bodyPr/>
                    <a:lstStyle/>
                    <a:p>
                      <a:pPr marL="0" marR="0" lvl="0" indent="0" algn="l" rtl="0">
                        <a:spcBef>
                          <a:spcPts val="0"/>
                        </a:spcBef>
                        <a:spcAft>
                          <a:spcPts val="0"/>
                        </a:spcAft>
                        <a:buNone/>
                      </a:pPr>
                      <a:r>
                        <a:rPr lang="en-IN" sz="1800" b="1">
                          <a:latin typeface="Calibri"/>
                          <a:ea typeface="Calibri"/>
                          <a:cs typeface="Calibri"/>
                          <a:sym typeface="Calibri"/>
                        </a:rPr>
                        <a:t>5</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Order of evaluation is usually undefined.</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Everything is done in a specific order.</a:t>
                      </a:r>
                      <a:endParaRPr sz="1800" b="1">
                        <a:latin typeface="Calibri"/>
                        <a:ea typeface="Calibri"/>
                        <a:cs typeface="Calibri"/>
                        <a:sym typeface="Calibri"/>
                      </a:endParaRPr>
                    </a:p>
                  </a:txBody>
                  <a:tcPr marL="91450" marR="91450" marT="45725" marB="45725"/>
                </a:tc>
              </a:tr>
              <a:tr h="638975">
                <a:tc>
                  <a:txBody>
                    <a:bodyPr/>
                    <a:lstStyle/>
                    <a:p>
                      <a:pPr marL="0" marR="0" lvl="0" indent="0" algn="l" rtl="0">
                        <a:spcBef>
                          <a:spcPts val="0"/>
                        </a:spcBef>
                        <a:spcAft>
                          <a:spcPts val="0"/>
                        </a:spcAft>
                        <a:buNone/>
                      </a:pPr>
                      <a:r>
                        <a:rPr lang="en-IN" sz="1800" b="1">
                          <a:latin typeface="Calibri"/>
                          <a:ea typeface="Calibri"/>
                          <a:cs typeface="Calibri"/>
                          <a:sym typeface="Calibri"/>
                        </a:rPr>
                        <a:t>6</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Must be stateless. i.e. No operation can have side effects.</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Execution of a routine may have side effects.</a:t>
                      </a:r>
                      <a:endParaRPr sz="1800" b="1">
                        <a:latin typeface="Calibri"/>
                        <a:ea typeface="Calibri"/>
                        <a:cs typeface="Calibri"/>
                        <a:sym typeface="Calibri"/>
                      </a:endParaRPr>
                    </a:p>
                  </a:txBody>
                  <a:tcPr marL="91450" marR="91450" marT="45725" marB="45725"/>
                </a:tc>
              </a:tr>
              <a:tr h="912850">
                <a:tc>
                  <a:txBody>
                    <a:bodyPr/>
                    <a:lstStyle/>
                    <a:p>
                      <a:pPr marL="0" marR="0" lvl="0" indent="0" algn="l" rtl="0">
                        <a:spcBef>
                          <a:spcPts val="0"/>
                        </a:spcBef>
                        <a:spcAft>
                          <a:spcPts val="0"/>
                        </a:spcAft>
                        <a:buNone/>
                      </a:pPr>
                      <a:r>
                        <a:rPr lang="en-IN" sz="1800" b="1">
                          <a:latin typeface="Calibri"/>
                          <a:ea typeface="Calibri"/>
                          <a:cs typeface="Calibri"/>
                          <a:sym typeface="Calibri"/>
                        </a:rPr>
                        <a:t>7</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Good fit for parallel execution, Tends to  emphasize a divide and conquer approach.</a:t>
                      </a:r>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Tends to emphasize implementing solutions in a linear fashion.</a:t>
                      </a:r>
                      <a:endParaRPr sz="1800" b="1">
                        <a:latin typeface="Calibri"/>
                        <a:ea typeface="Calibri"/>
                        <a:cs typeface="Calibri"/>
                        <a:sym typeface="Calibri"/>
                      </a:endParaRPr>
                    </a:p>
                  </a:txBody>
                  <a:tcPr marL="91450" marR="91450" marT="45725" marB="457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56" name="Google Shape;156;p8"/>
          <p:cNvGrpSpPr/>
          <p:nvPr/>
        </p:nvGrpSpPr>
        <p:grpSpPr>
          <a:xfrm>
            <a:off x="53788" y="538909"/>
            <a:ext cx="12075459" cy="5820713"/>
            <a:chOff x="193908" y="1281925"/>
            <a:chExt cx="9318899" cy="1927621"/>
          </a:xfrm>
        </p:grpSpPr>
        <p:sp>
          <p:nvSpPr>
            <p:cNvPr id="157" name="Google Shape;157;p8"/>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463550" marR="0" lvl="0" indent="-46355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 </a:t>
              </a:r>
              <a:r>
                <a:rPr lang="en-IN" sz="1800" b="1" i="1">
                  <a:solidFill>
                    <a:schemeClr val="dk1"/>
                  </a:solidFill>
                  <a:latin typeface="Calibri"/>
                  <a:ea typeface="Calibri"/>
                  <a:cs typeface="Calibri"/>
                  <a:sym typeface="Calibri"/>
                </a:rPr>
                <a:t>programming language is an artificial language</a:t>
              </a:r>
              <a:r>
                <a:rPr lang="en-IN" sz="1800">
                  <a:solidFill>
                    <a:schemeClr val="dk1"/>
                  </a:solidFill>
                  <a:latin typeface="Calibri"/>
                  <a:ea typeface="Calibri"/>
                  <a:cs typeface="Calibri"/>
                  <a:sym typeface="Calibri"/>
                </a:rPr>
                <a:t> designed to communicate</a:t>
              </a:r>
              <a:endParaRPr/>
            </a:p>
            <a:p>
              <a:pPr marL="920750" marR="0" lvl="1" indent="-463550"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instructions to a machine, e.g., computer</a:t>
              </a:r>
              <a:endParaRPr/>
            </a:p>
            <a:p>
              <a:pPr marL="920750" marR="0" lvl="1" indent="-463550" algn="l" rtl="0">
                <a:lnSpc>
                  <a:spcPct val="150000"/>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463550" marR="0" lvl="0" indent="-463550"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earliest programming languages preceded the invention of the computer</a:t>
              </a:r>
              <a:endParaRPr/>
            </a:p>
            <a:p>
              <a:pPr marL="920750" marR="0" lvl="1" indent="-463550"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e.g., used to direct the behavior of machines such as Jacquard looms and player pianos.</a:t>
              </a:r>
              <a:endParaRPr/>
            </a:p>
            <a:p>
              <a:pPr marL="920750" marR="0" lvl="1" indent="-463550" algn="l" rtl="0">
                <a:lnSpc>
                  <a:spcPct val="150000"/>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463550" marR="0" lvl="0" indent="-463550" algn="l" rtl="0">
                <a:lnSpc>
                  <a:spcPct val="150000"/>
                </a:lnSpc>
                <a:spcBef>
                  <a:spcPts val="0"/>
                </a:spcBef>
                <a:spcAft>
                  <a:spcPts val="0"/>
                </a:spcAft>
                <a:buClr>
                  <a:schemeClr val="dk1"/>
                </a:buClr>
                <a:buSzPts val="1800"/>
                <a:buFont typeface="Arial"/>
                <a:buChar char="•"/>
              </a:pPr>
              <a:r>
                <a:rPr lang="en-IN" sz="1800" i="1">
                  <a:solidFill>
                    <a:schemeClr val="dk1"/>
                  </a:solidFill>
                  <a:latin typeface="Calibri"/>
                  <a:ea typeface="Calibri"/>
                  <a:cs typeface="Calibri"/>
                  <a:sym typeface="Calibri"/>
                </a:rPr>
                <a:t>“Programming languages are the </a:t>
              </a:r>
              <a:r>
                <a:rPr lang="en-IN" sz="1800" b="1" i="1">
                  <a:solidFill>
                    <a:schemeClr val="dk1"/>
                  </a:solidFill>
                  <a:latin typeface="Calibri"/>
                  <a:ea typeface="Calibri"/>
                  <a:cs typeface="Calibri"/>
                  <a:sym typeface="Calibri"/>
                </a:rPr>
                <a:t>least usable, but most powerful human-computer interfaces </a:t>
              </a:r>
              <a:r>
                <a:rPr lang="en-IN" sz="1800" i="1">
                  <a:solidFill>
                    <a:schemeClr val="dk1"/>
                  </a:solidFill>
                  <a:latin typeface="Calibri"/>
                  <a:ea typeface="Calibri"/>
                  <a:cs typeface="Calibri"/>
                  <a:sym typeface="Calibri"/>
                </a:rPr>
                <a:t>ever invented”</a:t>
              </a:r>
              <a:endParaRPr/>
            </a:p>
            <a:p>
              <a:pPr marL="463550" marR="0" lvl="0" indent="-349250" algn="l" rtl="0">
                <a:lnSpc>
                  <a:spcPct val="150000"/>
                </a:lnSpc>
                <a:spcBef>
                  <a:spcPts val="0"/>
                </a:spcBef>
                <a:spcAft>
                  <a:spcPts val="0"/>
                </a:spcAft>
                <a:buClr>
                  <a:schemeClr val="dk1"/>
                </a:buClr>
                <a:buSzPts val="1800"/>
                <a:buFont typeface="Arial"/>
                <a:buNone/>
              </a:pPr>
              <a:endParaRPr sz="1800" i="1">
                <a:solidFill>
                  <a:schemeClr val="dk1"/>
                </a:solidFill>
                <a:latin typeface="Calibri"/>
                <a:ea typeface="Calibri"/>
                <a:cs typeface="Calibri"/>
                <a:sym typeface="Calibri"/>
              </a:endParaRPr>
            </a:p>
            <a:p>
              <a:pPr marL="463550" marR="0" lvl="0" indent="-349250"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58" name="Google Shape;158;p8"/>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159" name="Google Shape;159;p8"/>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160" name="Google Shape;160;p8"/>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Introduction to Programming Languages</a:t>
            </a:r>
            <a:endParaRPr sz="2000" b="1">
              <a:solidFill>
                <a:schemeClr val="lt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77"/>
          <p:cNvSpPr/>
          <p:nvPr/>
        </p:nvSpPr>
        <p:spPr>
          <a:xfrm>
            <a:off x="11883" y="512978"/>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84" name="Google Shape;884;p77"/>
          <p:cNvSpPr txBox="1"/>
          <p:nvPr/>
        </p:nvSpPr>
        <p:spPr>
          <a:xfrm>
            <a:off x="89671" y="44591"/>
            <a:ext cx="12015833" cy="49673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2400" b="1">
                <a:solidFill>
                  <a:schemeClr val="dk1"/>
                </a:solidFill>
                <a:latin typeface="Calibri"/>
                <a:ea typeface="Calibri"/>
                <a:cs typeface="Calibri"/>
                <a:sym typeface="Calibri"/>
              </a:rPr>
              <a:t>Function vs Object Oriented</a:t>
            </a:r>
            <a:endParaRPr/>
          </a:p>
        </p:txBody>
      </p:sp>
      <p:sp>
        <p:nvSpPr>
          <p:cNvPr id="885" name="Google Shape;885;p77"/>
          <p:cNvSpPr/>
          <p:nvPr/>
        </p:nvSpPr>
        <p:spPr>
          <a:xfrm rot="10800000" flipH="1">
            <a:off x="0" y="6640253"/>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86" name="Google Shape;886;p77"/>
          <p:cNvSpPr/>
          <p:nvPr/>
        </p:nvSpPr>
        <p:spPr>
          <a:xfrm>
            <a:off x="0" y="586967"/>
            <a:ext cx="12105505" cy="5979175"/>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graphicFrame>
        <p:nvGraphicFramePr>
          <p:cNvPr id="887" name="Google Shape;887;p77"/>
          <p:cNvGraphicFramePr/>
          <p:nvPr/>
        </p:nvGraphicFramePr>
        <p:xfrm>
          <a:off x="89670" y="838201"/>
          <a:ext cx="11891675" cy="5118825"/>
        </p:xfrm>
        <a:graphic>
          <a:graphicData uri="http://schemas.openxmlformats.org/drawingml/2006/table">
            <a:tbl>
              <a:tblPr firstRow="1" bandRow="1">
                <a:noFill/>
                <a:tableStyleId>{FAEA97CF-D41C-4979-AF5D-30E2FAEA9296}</a:tableStyleId>
              </a:tblPr>
              <a:tblGrid>
                <a:gridCol w="766150"/>
                <a:gridCol w="5574425"/>
                <a:gridCol w="5551100"/>
              </a:tblGrid>
              <a:tr h="446250">
                <a:tc>
                  <a:txBody>
                    <a:bodyPr/>
                    <a:lstStyle/>
                    <a:p>
                      <a:pPr marL="0" marR="0" lvl="0" indent="0" algn="l" rtl="0">
                        <a:spcBef>
                          <a:spcPts val="0"/>
                        </a:spcBef>
                        <a:spcAft>
                          <a:spcPts val="0"/>
                        </a:spcAft>
                        <a:buNone/>
                      </a:pPr>
                      <a:r>
                        <a:rPr lang="en-IN" sz="1800" b="1">
                          <a:latin typeface="Calibri"/>
                          <a:ea typeface="Calibri"/>
                          <a:cs typeface="Calibri"/>
                          <a:sym typeface="Calibri"/>
                        </a:rPr>
                        <a:t>S.No</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1">
                          <a:latin typeface="Calibri"/>
                          <a:ea typeface="Calibri"/>
                          <a:cs typeface="Calibri"/>
                          <a:sym typeface="Calibri"/>
                        </a:rPr>
                        <a:t>Functional Paradigms</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1">
                          <a:latin typeface="Calibri"/>
                          <a:ea typeface="Calibri"/>
                          <a:cs typeface="Calibri"/>
                          <a:sym typeface="Calibri"/>
                        </a:rPr>
                        <a:t>Object Oriented Paradigm</a:t>
                      </a:r>
                      <a:endParaRPr sz="1800" b="1">
                        <a:latin typeface="Calibri"/>
                        <a:ea typeface="Calibri"/>
                        <a:cs typeface="Calibri"/>
                        <a:sym typeface="Calibri"/>
                      </a:endParaRPr>
                    </a:p>
                  </a:txBody>
                  <a:tcPr marL="91450" marR="91450" marT="45725" marB="45725"/>
                </a:tc>
              </a:tr>
              <a:tr h="578850">
                <a:tc>
                  <a:txBody>
                    <a:bodyPr/>
                    <a:lstStyle/>
                    <a:p>
                      <a:pPr marL="0" marR="0" lvl="0" indent="0" algn="l" rtl="0">
                        <a:spcBef>
                          <a:spcPts val="0"/>
                        </a:spcBef>
                        <a:spcAft>
                          <a:spcPts val="0"/>
                        </a:spcAft>
                        <a:buNone/>
                      </a:pPr>
                      <a:r>
                        <a:rPr lang="en-IN" sz="1800" b="1">
                          <a:latin typeface="Calibri"/>
                          <a:ea typeface="Calibri"/>
                          <a:cs typeface="Calibri"/>
                          <a:sym typeface="Calibri"/>
                        </a:rPr>
                        <a:t>1</a:t>
                      </a:r>
                      <a:endParaRPr sz="1800" b="1">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a:solidFill>
                            <a:schemeClr val="dk1"/>
                          </a:solidFill>
                          <a:latin typeface="Calibri"/>
                          <a:ea typeface="Calibri"/>
                          <a:cs typeface="Calibri"/>
                          <a:sym typeface="Calibri"/>
                        </a:rPr>
                        <a:t>FP uses Immutable data.</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OOP uses Mutable data.</a:t>
                      </a:r>
                      <a:endParaRPr sz="1800" b="0" i="1">
                        <a:solidFill>
                          <a:schemeClr val="dk1"/>
                        </a:solidFill>
                        <a:latin typeface="Calibri"/>
                        <a:ea typeface="Calibri"/>
                        <a:cs typeface="Calibri"/>
                        <a:sym typeface="Calibri"/>
                      </a:endParaRPr>
                    </a:p>
                  </a:txBody>
                  <a:tcPr marL="91450" marR="91450" marT="45725" marB="45725"/>
                </a:tc>
              </a:tr>
              <a:tr h="643550">
                <a:tc>
                  <a:txBody>
                    <a:bodyPr/>
                    <a:lstStyle/>
                    <a:p>
                      <a:pPr marL="0" marR="0" lvl="0" indent="0" algn="l" rtl="0">
                        <a:spcBef>
                          <a:spcPts val="0"/>
                        </a:spcBef>
                        <a:spcAft>
                          <a:spcPts val="0"/>
                        </a:spcAft>
                        <a:buNone/>
                      </a:pPr>
                      <a:r>
                        <a:rPr lang="en-IN" sz="1800" b="1">
                          <a:latin typeface="Calibri"/>
                          <a:ea typeface="Calibri"/>
                          <a:cs typeface="Calibri"/>
                          <a:sym typeface="Calibri"/>
                        </a:rPr>
                        <a:t>2</a:t>
                      </a:r>
                      <a:endParaRPr sz="1800" b="1">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a:solidFill>
                            <a:schemeClr val="dk1"/>
                          </a:solidFill>
                          <a:latin typeface="Calibri"/>
                          <a:ea typeface="Calibri"/>
                          <a:cs typeface="Calibri"/>
                          <a:sym typeface="Calibri"/>
                        </a:rPr>
                        <a:t>Follows Declarative Programming based Model.</a:t>
                      </a:r>
                      <a:endParaRPr sz="1800" b="0" i="0">
                        <a:solidFill>
                          <a:schemeClr val="dk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a:solidFill>
                            <a:schemeClr val="dk1"/>
                          </a:solidFill>
                          <a:latin typeface="Calibri"/>
                          <a:ea typeface="Calibri"/>
                          <a:cs typeface="Calibri"/>
                          <a:sym typeface="Calibri"/>
                        </a:rPr>
                        <a:t>Follows Imperative Programming Model.</a:t>
                      </a:r>
                      <a:endParaRPr sz="1800" b="1">
                        <a:latin typeface="Calibri"/>
                        <a:ea typeface="Calibri"/>
                        <a:cs typeface="Calibri"/>
                        <a:sym typeface="Calibri"/>
                      </a:endParaRPr>
                    </a:p>
                  </a:txBody>
                  <a:tcPr marL="91450" marR="91450" marT="45725" marB="45725"/>
                </a:tc>
              </a:tr>
              <a:tr h="643550">
                <a:tc>
                  <a:txBody>
                    <a:bodyPr/>
                    <a:lstStyle/>
                    <a:p>
                      <a:pPr marL="0" marR="0" lvl="0" indent="0" algn="l" rtl="0">
                        <a:spcBef>
                          <a:spcPts val="0"/>
                        </a:spcBef>
                        <a:spcAft>
                          <a:spcPts val="0"/>
                        </a:spcAft>
                        <a:buNone/>
                      </a:pPr>
                      <a:r>
                        <a:rPr lang="en-IN" sz="1800" b="1">
                          <a:latin typeface="Calibri"/>
                          <a:ea typeface="Calibri"/>
                          <a:cs typeface="Calibri"/>
                          <a:sym typeface="Calibri"/>
                        </a:rPr>
                        <a:t>3</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What it focuses is on: "What you are doing. in the programme."</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What it focuses is on "How you are doing your programming."</a:t>
                      </a:r>
                      <a:endParaRPr sz="1800" b="1">
                        <a:latin typeface="Calibri"/>
                        <a:ea typeface="Calibri"/>
                        <a:cs typeface="Calibri"/>
                        <a:sym typeface="Calibri"/>
                      </a:endParaRPr>
                    </a:p>
                  </a:txBody>
                  <a:tcPr marL="91450" marR="91450" marT="45725" marB="45725"/>
                </a:tc>
              </a:tr>
              <a:tr h="367750">
                <a:tc>
                  <a:txBody>
                    <a:bodyPr/>
                    <a:lstStyle/>
                    <a:p>
                      <a:pPr marL="0" marR="0" lvl="0" indent="0" algn="l" rtl="0">
                        <a:spcBef>
                          <a:spcPts val="0"/>
                        </a:spcBef>
                        <a:spcAft>
                          <a:spcPts val="0"/>
                        </a:spcAft>
                        <a:buNone/>
                      </a:pPr>
                      <a:r>
                        <a:rPr lang="en-IN" sz="1800" b="1">
                          <a:latin typeface="Calibri"/>
                          <a:ea typeface="Calibri"/>
                          <a:cs typeface="Calibri"/>
                          <a:sym typeface="Calibri"/>
                        </a:rPr>
                        <a:t>4</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Supports Parallel Programming.</a:t>
                      </a:r>
                      <a:endParaRPr sz="1800" b="0" i="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No supports for Parallel Programming.</a:t>
                      </a:r>
                      <a:endParaRPr sz="1800" b="1">
                        <a:latin typeface="Calibri"/>
                        <a:ea typeface="Calibri"/>
                        <a:cs typeface="Calibri"/>
                        <a:sym typeface="Calibri"/>
                      </a:endParaRPr>
                    </a:p>
                  </a:txBody>
                  <a:tcPr marL="91450" marR="91450" marT="45725" marB="45725"/>
                </a:tc>
              </a:tr>
              <a:tr h="367750">
                <a:tc>
                  <a:txBody>
                    <a:bodyPr/>
                    <a:lstStyle/>
                    <a:p>
                      <a:pPr marL="0" marR="0" lvl="0" indent="0" algn="l" rtl="0">
                        <a:spcBef>
                          <a:spcPts val="0"/>
                        </a:spcBef>
                        <a:spcAft>
                          <a:spcPts val="0"/>
                        </a:spcAft>
                        <a:buNone/>
                      </a:pPr>
                      <a:r>
                        <a:rPr lang="en-IN" sz="1800" b="1">
                          <a:latin typeface="Calibri"/>
                          <a:ea typeface="Calibri"/>
                          <a:cs typeface="Calibri"/>
                          <a:sym typeface="Calibri"/>
                        </a:rPr>
                        <a:t>5</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Its functions have no-side effects.</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Method can produce many side effects.</a:t>
                      </a:r>
                      <a:endParaRPr sz="1800" b="1">
                        <a:latin typeface="Calibri"/>
                        <a:ea typeface="Calibri"/>
                        <a:cs typeface="Calibri"/>
                        <a:sym typeface="Calibri"/>
                      </a:endParaRPr>
                    </a:p>
                  </a:txBody>
                  <a:tcPr marL="91450" marR="91450" marT="45725" marB="45725"/>
                </a:tc>
              </a:tr>
              <a:tr h="643550">
                <a:tc>
                  <a:txBody>
                    <a:bodyPr/>
                    <a:lstStyle/>
                    <a:p>
                      <a:pPr marL="0" marR="0" lvl="0" indent="0" algn="l" rtl="0">
                        <a:spcBef>
                          <a:spcPts val="0"/>
                        </a:spcBef>
                        <a:spcAft>
                          <a:spcPts val="0"/>
                        </a:spcAft>
                        <a:buNone/>
                      </a:pPr>
                      <a:r>
                        <a:rPr lang="en-IN" sz="1800" b="1">
                          <a:latin typeface="Calibri"/>
                          <a:ea typeface="Calibri"/>
                          <a:cs typeface="Calibri"/>
                          <a:sym typeface="Calibri"/>
                        </a:rPr>
                        <a:t>6</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Flow Control is performed using function calls &amp; function calls with recursion.</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Flow control process is conducted using loops and conditional statements.</a:t>
                      </a:r>
                      <a:endParaRPr sz="1800" b="1">
                        <a:latin typeface="Calibri"/>
                        <a:ea typeface="Calibri"/>
                        <a:cs typeface="Calibri"/>
                        <a:sym typeface="Calibri"/>
                      </a:endParaRPr>
                    </a:p>
                  </a:txBody>
                  <a:tcPr marL="91450" marR="91450" marT="45725" marB="45725"/>
                </a:tc>
              </a:tr>
              <a:tr h="569650">
                <a:tc>
                  <a:txBody>
                    <a:bodyPr/>
                    <a:lstStyle/>
                    <a:p>
                      <a:pPr marL="0" marR="0" lvl="0" indent="0" algn="l" rtl="0">
                        <a:spcBef>
                          <a:spcPts val="0"/>
                        </a:spcBef>
                        <a:spcAft>
                          <a:spcPts val="0"/>
                        </a:spcAft>
                        <a:buNone/>
                      </a:pPr>
                      <a:r>
                        <a:rPr lang="en-IN" sz="1800" b="1">
                          <a:latin typeface="Calibri"/>
                          <a:ea typeface="Calibri"/>
                          <a:cs typeface="Calibri"/>
                          <a:sym typeface="Calibri"/>
                        </a:rPr>
                        <a:t>7</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Execution order of statements is not very important.</a:t>
                      </a:r>
                      <a:endParaRPr sz="1800" b="0" i="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Execution order of statements is important.</a:t>
                      </a:r>
                      <a:endParaRPr sz="1800" b="1">
                        <a:latin typeface="Calibri"/>
                        <a:ea typeface="Calibri"/>
                        <a:cs typeface="Calibri"/>
                        <a:sym typeface="Calibri"/>
                      </a:endParaRPr>
                    </a:p>
                  </a:txBody>
                  <a:tcPr marL="91450" marR="91450" marT="45725" marB="45725"/>
                </a:tc>
              </a:tr>
              <a:tr h="857925">
                <a:tc>
                  <a:txBody>
                    <a:bodyPr/>
                    <a:lstStyle/>
                    <a:p>
                      <a:pPr marL="0" marR="0" lvl="0" indent="0" algn="l" rtl="0">
                        <a:spcBef>
                          <a:spcPts val="0"/>
                        </a:spcBef>
                        <a:spcAft>
                          <a:spcPts val="0"/>
                        </a:spcAft>
                        <a:buNone/>
                      </a:pPr>
                      <a:r>
                        <a:rPr lang="en-IN" sz="1800" b="1">
                          <a:latin typeface="Calibri"/>
                          <a:ea typeface="Calibri"/>
                          <a:cs typeface="Calibri"/>
                          <a:sym typeface="Calibri"/>
                        </a:rPr>
                        <a:t>8</a:t>
                      </a:r>
                      <a:endParaRPr sz="18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Supports both "Abstraction over Data" and "Abstraction over Behavior."</a:t>
                      </a:r>
                      <a:endParaRPr sz="1800" b="0" i="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IN" sz="1800" b="0" i="0">
                          <a:solidFill>
                            <a:schemeClr val="dk1"/>
                          </a:solidFill>
                          <a:latin typeface="Calibri"/>
                          <a:ea typeface="Calibri"/>
                          <a:cs typeface="Calibri"/>
                          <a:sym typeface="Calibri"/>
                        </a:rPr>
                        <a:t>Supports only "Abstraction over Data".</a:t>
                      </a:r>
                      <a:endParaRPr sz="1800" b="1">
                        <a:latin typeface="Calibri"/>
                        <a:ea typeface="Calibri"/>
                        <a:cs typeface="Calibri"/>
                        <a:sym typeface="Calibri"/>
                      </a:endParaRPr>
                    </a:p>
                  </a:txBody>
                  <a:tcPr marL="91450" marR="91450" marT="45725" marB="457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78"/>
          <p:cNvSpPr/>
          <p:nvPr/>
        </p:nvSpPr>
        <p:spPr>
          <a:xfrm>
            <a:off x="0" y="-14468"/>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93" name="Google Shape;893;p78"/>
          <p:cNvSpPr txBox="1"/>
          <p:nvPr/>
        </p:nvSpPr>
        <p:spPr>
          <a:xfrm>
            <a:off x="3905250" y="3130924"/>
            <a:ext cx="4857750" cy="1169551"/>
          </a:xfrm>
          <a:prstGeom prst="rect">
            <a:avLst/>
          </a:prstGeom>
          <a:solidFill>
            <a:srgbClr val="009BD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Candara"/>
                <a:ea typeface="Candara"/>
                <a:cs typeface="Candara"/>
                <a:sym typeface="Candara"/>
              </a:rPr>
              <a:t>GUI &amp; Event Handling Programming Paradigm</a:t>
            </a:r>
            <a:endParaRPr sz="3500" b="1">
              <a:solidFill>
                <a:schemeClr val="lt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79"/>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899" name="Google Shape;899;p79"/>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Event Driven Programming Paradigm</a:t>
            </a:r>
            <a:endParaRPr sz="2400" b="1">
              <a:solidFill>
                <a:schemeClr val="dk1"/>
              </a:solidFill>
              <a:latin typeface="Arial"/>
              <a:ea typeface="Arial"/>
              <a:cs typeface="Arial"/>
              <a:sym typeface="Arial"/>
            </a:endParaRPr>
          </a:p>
        </p:txBody>
      </p:sp>
      <p:sp>
        <p:nvSpPr>
          <p:cNvPr id="900" name="Google Shape;900;p79"/>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01" name="Google Shape;901;p79"/>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902" name="Google Shape;902;p79"/>
          <p:cNvSpPr txBox="1"/>
          <p:nvPr/>
        </p:nvSpPr>
        <p:spPr>
          <a:xfrm>
            <a:off x="95576" y="545184"/>
            <a:ext cx="11939542" cy="6117059"/>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Event-driven programming is a programming paradigm in which the flow of program execution is determined by events - for example a user action such as a mouse click, key press, or a message from the operating system or another program. </a:t>
            </a:r>
            <a:endParaRPr sz="160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An event-driven application is designed to detect events as they occur, and then deal with them using an appropriate event-handling procedure. </a:t>
            </a:r>
            <a:endParaRPr sz="160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In a typical modern event-driven program, there is no discernible flow of control. The main routine is an event-loop that waits for an event to occur, and then invokes the appropriate event-handling routine.</a:t>
            </a:r>
            <a:endParaRPr/>
          </a:p>
          <a:p>
            <a:pPr marL="285750" marR="0" lvl="0" indent="-285750" algn="just" rtl="0">
              <a:lnSpc>
                <a:spcPct val="150000"/>
              </a:lnSpc>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Event callback is a function that is invoked when something significant happens like when click event is performed by user or the result of database query is available.</a:t>
            </a:r>
            <a:endParaRPr/>
          </a:p>
          <a:p>
            <a:pPr marL="0" marR="0" lvl="0" indent="0" algn="just" rtl="0">
              <a:lnSpc>
                <a:spcPct val="150000"/>
              </a:lnSpc>
              <a:spcBef>
                <a:spcPts val="0"/>
              </a:spcBef>
              <a:spcAft>
                <a:spcPts val="0"/>
              </a:spcAft>
              <a:buNone/>
            </a:pPr>
            <a:endParaRPr sz="5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b="1">
                <a:solidFill>
                  <a:schemeClr val="dk1"/>
                </a:solidFill>
                <a:latin typeface="Calibri"/>
                <a:ea typeface="Calibri"/>
                <a:cs typeface="Calibri"/>
                <a:sym typeface="Calibri"/>
              </a:rPr>
              <a:t>Event Handlers: </a:t>
            </a:r>
            <a:r>
              <a:rPr lang="en-IN" sz="1600">
                <a:solidFill>
                  <a:schemeClr val="dk1"/>
                </a:solidFill>
                <a:latin typeface="Calibri"/>
                <a:ea typeface="Calibri"/>
                <a:cs typeface="Calibri"/>
                <a:sym typeface="Calibri"/>
              </a:rPr>
              <a:t>Event handlers is a type of function or method that run a specific action when a specific event is triggered. For example, it could be a button that when user click it, it will display a message, and it will close the message when user click the button again, this is an event handler.</a:t>
            </a:r>
            <a:endParaRPr/>
          </a:p>
          <a:p>
            <a:pPr marL="0" marR="0" lvl="0" indent="0" algn="just" rtl="0">
              <a:lnSpc>
                <a:spcPct val="150000"/>
              </a:lnSpc>
              <a:spcBef>
                <a:spcPts val="0"/>
              </a:spcBef>
              <a:spcAft>
                <a:spcPts val="0"/>
              </a:spcAft>
              <a:buNone/>
            </a:pPr>
            <a:endParaRPr sz="5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b="1">
                <a:solidFill>
                  <a:schemeClr val="dk1"/>
                </a:solidFill>
                <a:latin typeface="Calibri"/>
                <a:ea typeface="Calibri"/>
                <a:cs typeface="Calibri"/>
                <a:sym typeface="Calibri"/>
              </a:rPr>
              <a:t>Trigger Functions: </a:t>
            </a:r>
            <a:r>
              <a:rPr lang="en-IN" sz="1600">
                <a:solidFill>
                  <a:schemeClr val="dk1"/>
                </a:solidFill>
                <a:latin typeface="Calibri"/>
                <a:ea typeface="Calibri"/>
                <a:cs typeface="Calibri"/>
                <a:sym typeface="Calibri"/>
              </a:rPr>
              <a:t>Trigger functions in event-driven programming are a functions that decide what code to run when there are a specific event occurs, which are used to select which event handler to use for the event when there is specific event occurred.</a:t>
            </a:r>
            <a:endParaRPr/>
          </a:p>
          <a:p>
            <a:pPr marL="0" marR="0" lvl="0" indent="0" algn="just" rtl="0">
              <a:lnSpc>
                <a:spcPct val="150000"/>
              </a:lnSpc>
              <a:spcBef>
                <a:spcPts val="0"/>
              </a:spcBef>
              <a:spcAft>
                <a:spcPts val="0"/>
              </a:spcAft>
              <a:buNone/>
            </a:pPr>
            <a:endParaRPr sz="5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600" b="1">
                <a:solidFill>
                  <a:schemeClr val="dk1"/>
                </a:solidFill>
                <a:latin typeface="Calibri"/>
                <a:ea typeface="Calibri"/>
                <a:cs typeface="Calibri"/>
                <a:sym typeface="Calibri"/>
              </a:rPr>
              <a:t>Events: </a:t>
            </a:r>
            <a:r>
              <a:rPr lang="en-IN" sz="1600">
                <a:solidFill>
                  <a:schemeClr val="dk1"/>
                </a:solidFill>
                <a:latin typeface="Calibri"/>
                <a:ea typeface="Calibri"/>
                <a:cs typeface="Calibri"/>
                <a:sym typeface="Calibri"/>
              </a:rPr>
              <a:t>Events include mouse, keyboard and user interface, which events need to be triggered in the program in order to happen, that mean user have to interacts with an object in the program, for example, click a button by a mouse, use keyboard to select a button and etc.</a:t>
            </a:r>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80"/>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08" name="Google Shape;908;p80"/>
          <p:cNvSpPr txBox="1"/>
          <p:nvPr/>
        </p:nvSpPr>
        <p:spPr>
          <a:xfrm>
            <a:off x="122557" y="71678"/>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909" name="Google Shape;909;p80"/>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910" name="Google Shape;910;p80"/>
          <p:cNvGrpSpPr/>
          <p:nvPr/>
        </p:nvGrpSpPr>
        <p:grpSpPr>
          <a:xfrm>
            <a:off x="31953" y="739190"/>
            <a:ext cx="12105503" cy="5550007"/>
            <a:chOff x="152400" y="1236340"/>
            <a:chExt cx="9296400" cy="835480"/>
          </a:xfrm>
        </p:grpSpPr>
        <p:sp>
          <p:nvSpPr>
            <p:cNvPr id="911" name="Google Shape;911;p80"/>
            <p:cNvSpPr/>
            <p:nvPr/>
          </p:nvSpPr>
          <p:spPr>
            <a:xfrm>
              <a:off x="152400" y="1236340"/>
              <a:ext cx="9296400" cy="83548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912" name="Google Shape;912;p80"/>
            <p:cNvSpPr txBox="1"/>
            <p:nvPr/>
          </p:nvSpPr>
          <p:spPr>
            <a:xfrm>
              <a:off x="261541" y="1262536"/>
              <a:ext cx="9071457" cy="547293"/>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graphical user interface allows the user to interact with the operating system and other programs using graphical elements such as icons, buttons, and dialog boxes.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GUIs popularized the use of the mouse.</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GUIs allow the user to point at graphical elements and click the mouse button to activate them.</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GUI Programs Are Event-Driven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User determines the order in which things happen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GUI programs respond to the actions of the user, thus they are event driven.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tkinter module is a wrapper around tk, which is a wrapper around tcl, which is what is used to create windows and graphical user interfaces.</a:t>
              </a:r>
              <a:endParaRPr/>
            </a:p>
          </p:txBody>
        </p:sp>
      </p:grpSp>
      <p:pic>
        <p:nvPicPr>
          <p:cNvPr id="913" name="Google Shape;913;p80"/>
          <p:cNvPicPr preferRelativeResize="0"/>
          <p:nvPr/>
        </p:nvPicPr>
        <p:blipFill rotWithShape="1">
          <a:blip r:embed="rId3">
            <a:alphaModFix/>
          </a:blip>
          <a:srcRect/>
          <a:stretch/>
        </p:blipFill>
        <p:spPr>
          <a:xfrm>
            <a:off x="4278714" y="4548818"/>
            <a:ext cx="3224746" cy="1524998"/>
          </a:xfrm>
          <a:prstGeom prst="rect">
            <a:avLst/>
          </a:prstGeom>
          <a:noFill/>
          <a:ln>
            <a:noFill/>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81"/>
          <p:cNvSpPr/>
          <p:nvPr/>
        </p:nvSpPr>
        <p:spPr>
          <a:xfrm>
            <a:off x="11883" y="602636"/>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19" name="Google Shape;919;p81"/>
          <p:cNvSpPr txBox="1"/>
          <p:nvPr/>
        </p:nvSpPr>
        <p:spPr>
          <a:xfrm>
            <a:off x="122557" y="71678"/>
            <a:ext cx="4695566" cy="394403"/>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563" b="1">
                <a:solidFill>
                  <a:srgbClr val="010103"/>
                </a:solidFill>
                <a:latin typeface="Arial"/>
                <a:ea typeface="Arial"/>
                <a:cs typeface="Arial"/>
                <a:sym typeface="Arial"/>
              </a:rPr>
              <a:t>Introduction</a:t>
            </a:r>
            <a:endParaRPr sz="2563">
              <a:solidFill>
                <a:schemeClr val="dk1"/>
              </a:solidFill>
              <a:latin typeface="Arial"/>
              <a:ea typeface="Arial"/>
              <a:cs typeface="Arial"/>
              <a:sym typeface="Arial"/>
            </a:endParaRPr>
          </a:p>
        </p:txBody>
      </p:sp>
      <p:sp>
        <p:nvSpPr>
          <p:cNvPr id="920" name="Google Shape;920;p81"/>
          <p:cNvSpPr/>
          <p:nvPr/>
        </p:nvSpPr>
        <p:spPr>
          <a:xfrm rot="10800000" flipH="1">
            <a:off x="0" y="6477001"/>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921" name="Google Shape;921;p81"/>
          <p:cNvGrpSpPr/>
          <p:nvPr/>
        </p:nvGrpSpPr>
        <p:grpSpPr>
          <a:xfrm>
            <a:off x="31953" y="739190"/>
            <a:ext cx="12105503" cy="5550007"/>
            <a:chOff x="152400" y="1236340"/>
            <a:chExt cx="9296400" cy="835480"/>
          </a:xfrm>
        </p:grpSpPr>
        <p:sp>
          <p:nvSpPr>
            <p:cNvPr id="922" name="Google Shape;922;p81"/>
            <p:cNvSpPr/>
            <p:nvPr/>
          </p:nvSpPr>
          <p:spPr>
            <a:xfrm>
              <a:off x="152400" y="1236340"/>
              <a:ext cx="9296400" cy="835480"/>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923" name="Google Shape;923;p81"/>
            <p:cNvSpPr txBox="1"/>
            <p:nvPr/>
          </p:nvSpPr>
          <p:spPr>
            <a:xfrm>
              <a:off x="261541" y="1262536"/>
              <a:ext cx="9071457" cy="480199"/>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 major task that a GUI designer needs to do is to determine what will happen when a GUI is invoked</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Every GUI component may generate different kinds of “events”  when a user makes access to it using his mouse or keyboard</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E.g. if a user moves his mouse on top of a button, an event of that button will be generated to the Windows system</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E.g. if the user further clicks, then another event of that button will be generated (actually it is the click event)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For any event generated, the system will first check if there is an event handler, which defines the action for that event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For a GUI designer, he needs to develop the event handler to determine the action that he wants Windows to take for that event.</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grpSp>
      <p:grpSp>
        <p:nvGrpSpPr>
          <p:cNvPr id="924" name="Google Shape;924;p81"/>
          <p:cNvGrpSpPr/>
          <p:nvPr/>
        </p:nvGrpSpPr>
        <p:grpSpPr>
          <a:xfrm>
            <a:off x="3974446" y="3393597"/>
            <a:ext cx="5153026" cy="2895600"/>
            <a:chOff x="990600" y="1447800"/>
            <a:chExt cx="8001000" cy="4724400"/>
          </a:xfrm>
        </p:grpSpPr>
        <p:sp>
          <p:nvSpPr>
            <p:cNvPr id="925" name="Google Shape;925;p81"/>
            <p:cNvSpPr/>
            <p:nvPr/>
          </p:nvSpPr>
          <p:spPr>
            <a:xfrm>
              <a:off x="1295400" y="2514600"/>
              <a:ext cx="2590800" cy="1905000"/>
            </a:xfrm>
            <a:prstGeom prst="flowChartDecision">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dk1"/>
                  </a:solidFill>
                  <a:latin typeface="Calibri"/>
                  <a:ea typeface="Calibri"/>
                  <a:cs typeface="Calibri"/>
                  <a:sym typeface="Calibri"/>
                </a:rPr>
                <a:t>Any event?</a:t>
              </a:r>
              <a:endParaRPr/>
            </a:p>
          </p:txBody>
        </p:sp>
        <p:sp>
          <p:nvSpPr>
            <p:cNvPr id="926" name="Google Shape;926;p81"/>
            <p:cNvSpPr/>
            <p:nvPr/>
          </p:nvSpPr>
          <p:spPr>
            <a:xfrm>
              <a:off x="4419600" y="2514600"/>
              <a:ext cx="2895600" cy="1905000"/>
            </a:xfrm>
            <a:prstGeom prst="flowChartDecision">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dk1"/>
                  </a:solidFill>
                  <a:latin typeface="Calibri"/>
                  <a:ea typeface="Calibri"/>
                  <a:cs typeface="Calibri"/>
                  <a:sym typeface="Calibri"/>
                </a:rPr>
                <a:t>Is there </a:t>
              </a:r>
              <a:endParaRPr/>
            </a:p>
            <a:p>
              <a:pPr marL="0" marR="0" lvl="0" indent="0" algn="ctr" rtl="0">
                <a:spcBef>
                  <a:spcPts val="0"/>
                </a:spcBef>
                <a:spcAft>
                  <a:spcPts val="0"/>
                </a:spcAft>
                <a:buNone/>
              </a:pPr>
              <a:r>
                <a:rPr lang="en-IN" sz="1400">
                  <a:solidFill>
                    <a:schemeClr val="dk1"/>
                  </a:solidFill>
                  <a:latin typeface="Calibri"/>
                  <a:ea typeface="Calibri"/>
                  <a:cs typeface="Calibri"/>
                  <a:sym typeface="Calibri"/>
                </a:rPr>
                <a:t>an event handler </a:t>
              </a:r>
              <a:endParaRPr/>
            </a:p>
            <a:p>
              <a:pPr marL="0" marR="0" lvl="0" indent="0" algn="ctr" rtl="0">
                <a:spcBef>
                  <a:spcPts val="0"/>
                </a:spcBef>
                <a:spcAft>
                  <a:spcPts val="0"/>
                </a:spcAft>
                <a:buNone/>
              </a:pPr>
              <a:r>
                <a:rPr lang="en-IN" sz="1400">
                  <a:solidFill>
                    <a:schemeClr val="dk1"/>
                  </a:solidFill>
                  <a:latin typeface="Calibri"/>
                  <a:ea typeface="Calibri"/>
                  <a:cs typeface="Calibri"/>
                  <a:sym typeface="Calibri"/>
                </a:rPr>
                <a:t>for that </a:t>
              </a:r>
              <a:endParaRPr/>
            </a:p>
            <a:p>
              <a:pPr marL="0" marR="0" lvl="0" indent="0" algn="ctr" rtl="0">
                <a:spcBef>
                  <a:spcPts val="0"/>
                </a:spcBef>
                <a:spcAft>
                  <a:spcPts val="0"/>
                </a:spcAft>
                <a:buNone/>
              </a:pPr>
              <a:r>
                <a:rPr lang="en-IN" sz="1400">
                  <a:solidFill>
                    <a:schemeClr val="dk1"/>
                  </a:solidFill>
                  <a:latin typeface="Calibri"/>
                  <a:ea typeface="Calibri"/>
                  <a:cs typeface="Calibri"/>
                  <a:sym typeface="Calibri"/>
                </a:rPr>
                <a:t>event?</a:t>
              </a:r>
              <a:endParaRPr/>
            </a:p>
          </p:txBody>
        </p:sp>
        <p:sp>
          <p:nvSpPr>
            <p:cNvPr id="927" name="Google Shape;927;p81"/>
            <p:cNvSpPr/>
            <p:nvPr/>
          </p:nvSpPr>
          <p:spPr>
            <a:xfrm>
              <a:off x="6705600" y="4953000"/>
              <a:ext cx="2286000" cy="990600"/>
            </a:xfrm>
            <a:prstGeom prst="flowChartInputOutput">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dk1"/>
                  </a:solidFill>
                  <a:latin typeface="Calibri"/>
                  <a:ea typeface="Calibri"/>
                  <a:cs typeface="Calibri"/>
                  <a:sym typeface="Calibri"/>
                </a:rPr>
                <a:t>Run event </a:t>
              </a:r>
              <a:endParaRPr/>
            </a:p>
            <a:p>
              <a:pPr marL="0" marR="0" lvl="0" indent="0" algn="ctr" rtl="0">
                <a:spcBef>
                  <a:spcPts val="0"/>
                </a:spcBef>
                <a:spcAft>
                  <a:spcPts val="0"/>
                </a:spcAft>
                <a:buNone/>
              </a:pPr>
              <a:r>
                <a:rPr lang="en-IN" sz="1400">
                  <a:solidFill>
                    <a:schemeClr val="dk1"/>
                  </a:solidFill>
                  <a:latin typeface="Calibri"/>
                  <a:ea typeface="Calibri"/>
                  <a:cs typeface="Calibri"/>
                  <a:sym typeface="Calibri"/>
                </a:rPr>
                <a:t>handler</a:t>
              </a:r>
              <a:endParaRPr/>
            </a:p>
          </p:txBody>
        </p:sp>
        <p:cxnSp>
          <p:nvCxnSpPr>
            <p:cNvPr id="928" name="Google Shape;928;p81"/>
            <p:cNvCxnSpPr/>
            <p:nvPr/>
          </p:nvCxnSpPr>
          <p:spPr>
            <a:xfrm>
              <a:off x="2590800" y="1447800"/>
              <a:ext cx="0" cy="1066800"/>
            </a:xfrm>
            <a:prstGeom prst="straightConnector1">
              <a:avLst/>
            </a:prstGeom>
            <a:noFill/>
            <a:ln w="9525" cap="flat" cmpd="sng">
              <a:solidFill>
                <a:schemeClr val="dk1"/>
              </a:solidFill>
              <a:prstDash val="solid"/>
              <a:miter lim="800000"/>
              <a:headEnd type="none" w="med" len="med"/>
              <a:tailEnd type="triangle" w="med" len="med"/>
            </a:ln>
          </p:spPr>
        </p:cxnSp>
        <p:cxnSp>
          <p:nvCxnSpPr>
            <p:cNvPr id="929" name="Google Shape;929;p81"/>
            <p:cNvCxnSpPr/>
            <p:nvPr/>
          </p:nvCxnSpPr>
          <p:spPr>
            <a:xfrm>
              <a:off x="2590800" y="4419600"/>
              <a:ext cx="0" cy="990600"/>
            </a:xfrm>
            <a:prstGeom prst="straightConnector1">
              <a:avLst/>
            </a:prstGeom>
            <a:noFill/>
            <a:ln w="9525" cap="flat" cmpd="sng">
              <a:solidFill>
                <a:schemeClr val="dk1"/>
              </a:solidFill>
              <a:prstDash val="solid"/>
              <a:miter lim="800000"/>
              <a:headEnd type="none" w="med" len="med"/>
              <a:tailEnd type="triangle" w="med" len="med"/>
            </a:ln>
          </p:spPr>
        </p:cxnSp>
        <p:sp>
          <p:nvSpPr>
            <p:cNvPr id="930" name="Google Shape;930;p81"/>
            <p:cNvSpPr/>
            <p:nvPr/>
          </p:nvSpPr>
          <p:spPr>
            <a:xfrm>
              <a:off x="990600" y="2057400"/>
              <a:ext cx="5927725" cy="3352800"/>
            </a:xfrm>
            <a:custGeom>
              <a:avLst/>
              <a:gdLst/>
              <a:ahLst/>
              <a:cxnLst/>
              <a:rect l="l" t="t" r="r" b="b"/>
              <a:pathLst>
                <a:path w="3734" h="2112" extrusionOk="0">
                  <a:moveTo>
                    <a:pt x="3734" y="2112"/>
                  </a:moveTo>
                  <a:lnTo>
                    <a:pt x="0" y="2112"/>
                  </a:lnTo>
                  <a:lnTo>
                    <a:pt x="0" y="0"/>
                  </a:lnTo>
                  <a:lnTo>
                    <a:pt x="1027" y="0"/>
                  </a:lnTo>
                </a:path>
              </a:pathLst>
            </a:custGeom>
            <a:noFill/>
            <a:ln w="9525" cap="flat" cmpd="sng">
              <a:solidFill>
                <a:schemeClr val="dk1"/>
              </a:solidFill>
              <a:prstDash val="solid"/>
              <a:miter lim="800000"/>
              <a:headEnd type="none" w="med" len="med"/>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31" name="Google Shape;931;p81"/>
            <p:cNvCxnSpPr/>
            <p:nvPr/>
          </p:nvCxnSpPr>
          <p:spPr>
            <a:xfrm>
              <a:off x="3886200" y="3429000"/>
              <a:ext cx="609600" cy="0"/>
            </a:xfrm>
            <a:prstGeom prst="straightConnector1">
              <a:avLst/>
            </a:prstGeom>
            <a:noFill/>
            <a:ln w="9525" cap="flat" cmpd="sng">
              <a:solidFill>
                <a:schemeClr val="dk1"/>
              </a:solidFill>
              <a:prstDash val="solid"/>
              <a:miter lim="800000"/>
              <a:headEnd type="none" w="med" len="med"/>
              <a:tailEnd type="triangle" w="med" len="med"/>
            </a:ln>
          </p:spPr>
        </p:cxnSp>
        <p:cxnSp>
          <p:nvCxnSpPr>
            <p:cNvPr id="932" name="Google Shape;932;p81"/>
            <p:cNvCxnSpPr/>
            <p:nvPr/>
          </p:nvCxnSpPr>
          <p:spPr>
            <a:xfrm>
              <a:off x="5867400" y="4419600"/>
              <a:ext cx="0" cy="990600"/>
            </a:xfrm>
            <a:prstGeom prst="straightConnector1">
              <a:avLst/>
            </a:prstGeom>
            <a:noFill/>
            <a:ln w="9525" cap="flat" cmpd="sng">
              <a:solidFill>
                <a:schemeClr val="dk1"/>
              </a:solidFill>
              <a:prstDash val="solid"/>
              <a:miter lim="800000"/>
              <a:headEnd type="none" w="med" len="med"/>
              <a:tailEnd type="triangle" w="med" len="med"/>
            </a:ln>
          </p:spPr>
        </p:cxnSp>
        <p:sp>
          <p:nvSpPr>
            <p:cNvPr id="933" name="Google Shape;933;p81"/>
            <p:cNvSpPr/>
            <p:nvPr/>
          </p:nvSpPr>
          <p:spPr>
            <a:xfrm>
              <a:off x="7315200" y="3429000"/>
              <a:ext cx="685800" cy="1524000"/>
            </a:xfrm>
            <a:custGeom>
              <a:avLst/>
              <a:gdLst/>
              <a:ahLst/>
              <a:cxnLst/>
              <a:rect l="l" t="t" r="r" b="b"/>
              <a:pathLst>
                <a:path w="432" h="960" extrusionOk="0">
                  <a:moveTo>
                    <a:pt x="0" y="0"/>
                  </a:moveTo>
                  <a:lnTo>
                    <a:pt x="432" y="0"/>
                  </a:lnTo>
                  <a:lnTo>
                    <a:pt x="432" y="960"/>
                  </a:lnTo>
                </a:path>
              </a:pathLst>
            </a:custGeom>
            <a:noFill/>
            <a:ln w="9525" cap="flat" cmpd="sng">
              <a:solidFill>
                <a:schemeClr val="dk1"/>
              </a:solidFill>
              <a:prstDash val="solid"/>
              <a:miter lim="800000"/>
              <a:headEnd type="none" w="med" len="med"/>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4" name="Google Shape;934;p81"/>
            <p:cNvSpPr txBox="1"/>
            <p:nvPr/>
          </p:nvSpPr>
          <p:spPr>
            <a:xfrm>
              <a:off x="3657600" y="2971800"/>
              <a:ext cx="658813"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Yes</a:t>
              </a:r>
              <a:endParaRPr/>
            </a:p>
          </p:txBody>
        </p:sp>
        <p:sp>
          <p:nvSpPr>
            <p:cNvPr id="935" name="Google Shape;935;p81"/>
            <p:cNvSpPr txBox="1"/>
            <p:nvPr/>
          </p:nvSpPr>
          <p:spPr>
            <a:xfrm>
              <a:off x="2667000" y="4343400"/>
              <a:ext cx="557213"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No</a:t>
              </a:r>
              <a:endParaRPr/>
            </a:p>
          </p:txBody>
        </p:sp>
        <p:sp>
          <p:nvSpPr>
            <p:cNvPr id="936" name="Google Shape;936;p81"/>
            <p:cNvSpPr txBox="1"/>
            <p:nvPr/>
          </p:nvSpPr>
          <p:spPr>
            <a:xfrm>
              <a:off x="7296148" y="2828238"/>
              <a:ext cx="658813" cy="4571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Yes</a:t>
              </a:r>
              <a:endParaRPr/>
            </a:p>
          </p:txBody>
        </p:sp>
        <p:sp>
          <p:nvSpPr>
            <p:cNvPr id="937" name="Google Shape;937;p81"/>
            <p:cNvSpPr txBox="1"/>
            <p:nvPr/>
          </p:nvSpPr>
          <p:spPr>
            <a:xfrm>
              <a:off x="5943600" y="4343400"/>
              <a:ext cx="557213"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No</a:t>
              </a:r>
              <a:endParaRPr/>
            </a:p>
          </p:txBody>
        </p:sp>
        <p:cxnSp>
          <p:nvCxnSpPr>
            <p:cNvPr id="938" name="Google Shape;938;p81"/>
            <p:cNvCxnSpPr/>
            <p:nvPr/>
          </p:nvCxnSpPr>
          <p:spPr>
            <a:xfrm rot="10800000" flipH="1">
              <a:off x="6553200" y="5791200"/>
              <a:ext cx="609600" cy="381000"/>
            </a:xfrm>
            <a:prstGeom prst="straightConnector1">
              <a:avLst/>
            </a:prstGeom>
            <a:noFill/>
            <a:ln w="9525" cap="flat" cmpd="sng">
              <a:solidFill>
                <a:srgbClr val="FF0000"/>
              </a:solidFill>
              <a:prstDash val="solid"/>
              <a:miter lim="800000"/>
              <a:headEnd type="none" w="med" len="med"/>
              <a:tailEnd type="triangle" w="med" len="med"/>
            </a:ln>
          </p:spPr>
        </p:cxn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2"/>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44" name="Google Shape;944;p82"/>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GUI Using Python</a:t>
            </a:r>
            <a:endParaRPr sz="2400" b="1">
              <a:solidFill>
                <a:schemeClr val="dk1"/>
              </a:solidFill>
              <a:latin typeface="Arial"/>
              <a:ea typeface="Arial"/>
              <a:cs typeface="Arial"/>
              <a:sym typeface="Arial"/>
            </a:endParaRPr>
          </a:p>
        </p:txBody>
      </p:sp>
      <p:sp>
        <p:nvSpPr>
          <p:cNvPr id="945" name="Google Shape;945;p82"/>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46" name="Google Shape;946;p82"/>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947" name="Google Shape;947;p82"/>
          <p:cNvSpPr txBox="1"/>
          <p:nvPr/>
        </p:nvSpPr>
        <p:spPr>
          <a:xfrm>
            <a:off x="189705" y="625866"/>
            <a:ext cx="11812590" cy="2381999"/>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Tkinter: Tkinter is the Python interface to the Tk GUI toolkit shipped with Python.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wxPython: This is an open-source Python interface for wxWindows</a:t>
            </a:r>
            <a:endParaRPr sz="175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PyQt −This is also a Python interface for a popular cross-platform Qt GUI library.</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JPython: JPython is a Python port for Java which gives Python scripts seamless access to Java class libraries on the local machine</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83"/>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53" name="Google Shape;953;p83"/>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Tkinter Programming</a:t>
            </a:r>
            <a:endParaRPr sz="2400" b="1">
              <a:solidFill>
                <a:schemeClr val="dk1"/>
              </a:solidFill>
              <a:latin typeface="Arial"/>
              <a:ea typeface="Arial"/>
              <a:cs typeface="Arial"/>
              <a:sym typeface="Arial"/>
            </a:endParaRPr>
          </a:p>
        </p:txBody>
      </p:sp>
      <p:sp>
        <p:nvSpPr>
          <p:cNvPr id="954" name="Google Shape;954;p83"/>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55" name="Google Shape;955;p83"/>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956" name="Google Shape;956;p83"/>
          <p:cNvSpPr txBox="1"/>
          <p:nvPr/>
        </p:nvSpPr>
        <p:spPr>
          <a:xfrm>
            <a:off x="189705" y="625866"/>
            <a:ext cx="11812590" cy="5251438"/>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err="1">
                <a:solidFill>
                  <a:schemeClr val="dk1"/>
                </a:solidFill>
                <a:latin typeface="Calibri"/>
                <a:ea typeface="Calibri"/>
                <a:cs typeface="Calibri"/>
                <a:sym typeface="Calibri"/>
              </a:rPr>
              <a:t>Tkinter</a:t>
            </a:r>
            <a:r>
              <a:rPr lang="en-IN" sz="1750" dirty="0">
                <a:solidFill>
                  <a:schemeClr val="dk1"/>
                </a:solidFill>
                <a:latin typeface="Calibri"/>
                <a:ea typeface="Calibri"/>
                <a:cs typeface="Calibri"/>
                <a:sym typeface="Calibri"/>
              </a:rPr>
              <a:t> is the standard GUI library for Python.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Creating a GUI application using </a:t>
            </a:r>
            <a:r>
              <a:rPr lang="en-IN" sz="1750" dirty="0" err="1">
                <a:solidFill>
                  <a:schemeClr val="dk1"/>
                </a:solidFill>
                <a:latin typeface="Calibri"/>
                <a:ea typeface="Calibri"/>
                <a:cs typeface="Calibri"/>
                <a:sym typeface="Calibri"/>
              </a:rPr>
              <a:t>Tkinter</a:t>
            </a:r>
            <a:r>
              <a:rPr lang="en-IN" sz="1750" dirty="0">
                <a:solidFill>
                  <a:schemeClr val="dk1"/>
                </a:solidFill>
                <a:latin typeface="Calibri"/>
                <a:ea typeface="Calibri"/>
                <a:cs typeface="Calibri"/>
                <a:sym typeface="Calibri"/>
              </a:rPr>
              <a:t> </a:t>
            </a:r>
            <a:endParaRPr/>
          </a:p>
          <a:p>
            <a:pPr marL="0" marR="0" lvl="0" indent="0" algn="just" rtl="0">
              <a:lnSpc>
                <a:spcPct val="150000"/>
              </a:lnSpc>
              <a:spcBef>
                <a:spcPts val="0"/>
              </a:spcBef>
              <a:spcAft>
                <a:spcPts val="0"/>
              </a:spcAft>
              <a:buNone/>
            </a:pPr>
            <a:r>
              <a:rPr lang="en-IN" sz="1750" b="1" dirty="0">
                <a:solidFill>
                  <a:schemeClr val="dk1"/>
                </a:solidFill>
                <a:latin typeface="Calibri"/>
                <a:ea typeface="Calibri"/>
                <a:cs typeface="Calibri"/>
                <a:sym typeface="Calibri"/>
              </a:rPr>
              <a:t>Steps </a:t>
            </a:r>
            <a:endParaRPr sz="1750" b="1">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Import the </a:t>
            </a:r>
            <a:r>
              <a:rPr lang="en-IN" sz="1750" dirty="0" err="1">
                <a:solidFill>
                  <a:schemeClr val="dk1"/>
                </a:solidFill>
                <a:latin typeface="Calibri"/>
                <a:ea typeface="Calibri"/>
                <a:cs typeface="Calibri"/>
                <a:sym typeface="Calibri"/>
              </a:rPr>
              <a:t>Tkinter</a:t>
            </a:r>
            <a:r>
              <a:rPr lang="en-IN" sz="1750" dirty="0">
                <a:solidFill>
                  <a:schemeClr val="dk1"/>
                </a:solidFill>
                <a:latin typeface="Calibri"/>
                <a:ea typeface="Calibri"/>
                <a:cs typeface="Calibri"/>
                <a:sym typeface="Calibri"/>
              </a:rPr>
              <a:t> module.</a:t>
            </a:r>
            <a:endParaRPr/>
          </a:p>
          <a:p>
            <a:pPr marL="457200" marR="0" lvl="1" indent="0" algn="just" rtl="0">
              <a:lnSpc>
                <a:spcPct val="150000"/>
              </a:lnSpc>
              <a:spcBef>
                <a:spcPts val="0"/>
              </a:spcBef>
              <a:spcAft>
                <a:spcPts val="0"/>
              </a:spcAft>
              <a:buNone/>
            </a:pPr>
            <a:r>
              <a:rPr lang="en-IN" sz="1750" b="0" i="1" u="none" strike="noStrike" cap="none" dirty="0">
                <a:solidFill>
                  <a:schemeClr val="dk1"/>
                </a:solidFill>
                <a:latin typeface="Calibri"/>
                <a:ea typeface="Calibri"/>
                <a:cs typeface="Calibri"/>
                <a:sym typeface="Calibri"/>
              </a:rPr>
              <a:t>Import </a:t>
            </a:r>
            <a:r>
              <a:rPr lang="en-IN" sz="1750" b="0" i="1" u="none" strike="noStrike" cap="none" dirty="0" err="1">
                <a:solidFill>
                  <a:schemeClr val="dk1"/>
                </a:solidFill>
                <a:latin typeface="Calibri"/>
                <a:ea typeface="Calibri"/>
                <a:cs typeface="Calibri"/>
                <a:sym typeface="Calibri"/>
              </a:rPr>
              <a:t>tKinter</a:t>
            </a:r>
            <a:r>
              <a:rPr lang="en-IN" sz="1750" b="0" i="1" u="none" strike="noStrike" cap="none" dirty="0">
                <a:solidFill>
                  <a:schemeClr val="dk1"/>
                </a:solidFill>
                <a:latin typeface="Calibri"/>
                <a:ea typeface="Calibri"/>
                <a:cs typeface="Calibri"/>
                <a:sym typeface="Calibri"/>
              </a:rPr>
              <a:t> as </a:t>
            </a:r>
            <a:r>
              <a:rPr lang="en-IN" sz="1750" b="0" i="1" u="none" strike="noStrike" cap="none" dirty="0" err="1">
                <a:solidFill>
                  <a:schemeClr val="dk1"/>
                </a:solidFill>
                <a:latin typeface="Calibri"/>
                <a:ea typeface="Calibri"/>
                <a:cs typeface="Calibri"/>
                <a:sym typeface="Calibri"/>
              </a:rPr>
              <a:t>tk</a:t>
            </a:r>
            <a:endParaRPr sz="1750" b="0" i="1" u="none" strike="noStrike" cap="none">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Create the GUI application main window.</a:t>
            </a:r>
            <a:endParaRPr/>
          </a:p>
          <a:p>
            <a:pPr marL="457200" marR="0" lvl="1" indent="0" algn="just" rtl="0">
              <a:lnSpc>
                <a:spcPct val="150000"/>
              </a:lnSpc>
              <a:spcBef>
                <a:spcPts val="0"/>
              </a:spcBef>
              <a:spcAft>
                <a:spcPts val="0"/>
              </a:spcAft>
              <a:buNone/>
            </a:pPr>
            <a:r>
              <a:rPr lang="en-IN" sz="1750" b="0" i="1" u="none" strike="noStrike" cap="none" dirty="0">
                <a:solidFill>
                  <a:schemeClr val="dk1"/>
                </a:solidFill>
                <a:latin typeface="Calibri"/>
                <a:ea typeface="Calibri"/>
                <a:cs typeface="Calibri"/>
                <a:sym typeface="Calibri"/>
              </a:rPr>
              <a:t>root = </a:t>
            </a:r>
            <a:r>
              <a:rPr lang="en-IN" sz="1750" b="0" i="1" u="none" strike="noStrike" cap="none" dirty="0" err="1">
                <a:solidFill>
                  <a:schemeClr val="dk1"/>
                </a:solidFill>
                <a:latin typeface="Calibri"/>
                <a:ea typeface="Calibri"/>
                <a:cs typeface="Calibri"/>
                <a:sym typeface="Calibri"/>
              </a:rPr>
              <a:t>tk.Tk</a:t>
            </a:r>
            <a:r>
              <a:rPr lang="en-IN" sz="1750" b="0" i="1" u="none" strike="noStrike" cap="none" dirty="0">
                <a:solidFill>
                  <a:schemeClr val="dk1"/>
                </a:solidFill>
                <a:latin typeface="Calibri"/>
                <a:ea typeface="Calibri"/>
                <a:cs typeface="Calibri"/>
                <a:sym typeface="Calibri"/>
              </a:rPr>
              <a: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Add one or more of the above-mentioned widgets to the GUI application.</a:t>
            </a:r>
            <a:endParaRPr/>
          </a:p>
          <a:p>
            <a:pPr marL="457200" marR="0" lvl="1" indent="0" algn="just" rtl="0">
              <a:lnSpc>
                <a:spcPct val="150000"/>
              </a:lnSpc>
              <a:spcBef>
                <a:spcPts val="0"/>
              </a:spcBef>
              <a:spcAft>
                <a:spcPts val="0"/>
              </a:spcAft>
              <a:buNone/>
            </a:pPr>
            <a:r>
              <a:rPr lang="en-IN" sz="1750" b="0" i="1" u="none" strike="noStrike" cap="none" dirty="0">
                <a:solidFill>
                  <a:schemeClr val="dk1"/>
                </a:solidFill>
                <a:latin typeface="Calibri"/>
                <a:ea typeface="Calibri"/>
                <a:cs typeface="Calibri"/>
                <a:sym typeface="Calibri"/>
              </a:rPr>
              <a:t>button = </a:t>
            </a:r>
            <a:r>
              <a:rPr lang="en-IN" sz="1750" b="0" i="1" u="none" strike="noStrike" cap="none" dirty="0" err="1">
                <a:solidFill>
                  <a:schemeClr val="dk1"/>
                </a:solidFill>
                <a:latin typeface="Calibri"/>
                <a:ea typeface="Calibri"/>
                <a:cs typeface="Calibri"/>
                <a:sym typeface="Calibri"/>
              </a:rPr>
              <a:t>tk.Button</a:t>
            </a:r>
            <a:r>
              <a:rPr lang="en-IN" sz="1750" b="0" i="1" u="none" strike="noStrike" cap="none" dirty="0">
                <a:solidFill>
                  <a:schemeClr val="dk1"/>
                </a:solidFill>
                <a:latin typeface="Calibri"/>
                <a:ea typeface="Calibri"/>
                <a:cs typeface="Calibri"/>
                <a:sym typeface="Calibri"/>
              </a:rPr>
              <a:t>(root, text='Stop', width=25, command=</a:t>
            </a:r>
            <a:r>
              <a:rPr lang="en-IN" sz="1750" b="0" i="1" u="none" strike="noStrike" cap="none" dirty="0" err="1">
                <a:solidFill>
                  <a:schemeClr val="dk1"/>
                </a:solidFill>
                <a:latin typeface="Calibri"/>
                <a:ea typeface="Calibri"/>
                <a:cs typeface="Calibri"/>
                <a:sym typeface="Calibri"/>
              </a:rPr>
              <a:t>root.destroy</a:t>
            </a:r>
            <a:r>
              <a:rPr lang="en-IN" sz="1750" b="0" i="1" u="none" strike="noStrike" cap="none" dirty="0">
                <a:solidFill>
                  <a:schemeClr val="dk1"/>
                </a:solidFill>
                <a:latin typeface="Calibri"/>
                <a:ea typeface="Calibri"/>
                <a:cs typeface="Calibri"/>
                <a:sym typeface="Calibri"/>
              </a:rPr>
              <a:t>) </a:t>
            </a:r>
            <a:endParaRPr/>
          </a:p>
          <a:p>
            <a:pPr marL="457200" marR="0" lvl="1" indent="0" algn="just" rtl="0">
              <a:lnSpc>
                <a:spcPct val="150000"/>
              </a:lnSpc>
              <a:spcBef>
                <a:spcPts val="0"/>
              </a:spcBef>
              <a:spcAft>
                <a:spcPts val="0"/>
              </a:spcAft>
              <a:buNone/>
            </a:pPr>
            <a:r>
              <a:rPr lang="en-IN" sz="1750" b="0" i="1" u="none" strike="noStrike" cap="none" dirty="0" err="1">
                <a:solidFill>
                  <a:schemeClr val="dk1"/>
                </a:solidFill>
                <a:latin typeface="Calibri"/>
                <a:ea typeface="Calibri"/>
                <a:cs typeface="Calibri"/>
                <a:sym typeface="Calibri"/>
              </a:rPr>
              <a:t>button.pack</a:t>
            </a:r>
            <a:r>
              <a:rPr lang="en-IN" sz="1750" b="0" i="1" u="none" strike="noStrike" cap="none" dirty="0">
                <a:solidFill>
                  <a:schemeClr val="dk1"/>
                </a:solidFill>
                <a:latin typeface="Calibri"/>
                <a:ea typeface="Calibri"/>
                <a:cs typeface="Calibri"/>
                <a:sym typeface="Calibri"/>
              </a:rPr>
              <a:t>() </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Enter the main event loop to take action against each event triggered by the user.</a:t>
            </a:r>
            <a:endParaRPr/>
          </a:p>
          <a:p>
            <a:pPr marL="457200" marR="0" lvl="1" indent="0" algn="just" rtl="0">
              <a:lnSpc>
                <a:spcPct val="150000"/>
              </a:lnSpc>
              <a:spcBef>
                <a:spcPts val="0"/>
              </a:spcBef>
              <a:spcAft>
                <a:spcPts val="0"/>
              </a:spcAft>
              <a:buNone/>
            </a:pPr>
            <a:r>
              <a:rPr lang="en-IN" sz="1750" b="0" i="1" u="none" strike="noStrike" cap="none" dirty="0" err="1">
                <a:solidFill>
                  <a:schemeClr val="dk1"/>
                </a:solidFill>
                <a:latin typeface="Calibri"/>
                <a:ea typeface="Calibri"/>
                <a:cs typeface="Calibri"/>
                <a:sym typeface="Calibri"/>
              </a:rPr>
              <a:t>root.mainloop</a:t>
            </a:r>
            <a:r>
              <a:rPr lang="en-IN" sz="1750" b="0" i="1" u="none" strike="noStrike" cap="none" dirty="0">
                <a:solidFill>
                  <a:schemeClr val="dk1"/>
                </a:solidFill>
                <a:latin typeface="Calibri"/>
                <a:ea typeface="Calibri"/>
                <a:cs typeface="Calibri"/>
                <a:sym typeface="Calibri"/>
              </a:rPr>
              <a:t>()</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pic>
        <p:nvPicPr>
          <p:cNvPr id="957" name="Google Shape;957;p83"/>
          <p:cNvPicPr preferRelativeResize="0"/>
          <p:nvPr/>
        </p:nvPicPr>
        <p:blipFill rotWithShape="1">
          <a:blip r:embed="rId3">
            <a:alphaModFix/>
          </a:blip>
          <a:srcRect/>
          <a:stretch/>
        </p:blipFill>
        <p:spPr>
          <a:xfrm>
            <a:off x="7897625" y="1699010"/>
            <a:ext cx="2976854" cy="2321661"/>
          </a:xfrm>
          <a:prstGeom prst="rect">
            <a:avLst/>
          </a:prstGeom>
          <a:noFill/>
          <a:ln>
            <a:noFill/>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84"/>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63" name="Google Shape;963;p84"/>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Tkinter widgets</a:t>
            </a:r>
            <a:endParaRPr sz="2400" b="1">
              <a:solidFill>
                <a:schemeClr val="dk1"/>
              </a:solidFill>
              <a:latin typeface="Arial"/>
              <a:ea typeface="Arial"/>
              <a:cs typeface="Arial"/>
              <a:sym typeface="Arial"/>
            </a:endParaRPr>
          </a:p>
        </p:txBody>
      </p:sp>
      <p:sp>
        <p:nvSpPr>
          <p:cNvPr id="964" name="Google Shape;964;p84"/>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65" name="Google Shape;965;p84"/>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966" name="Google Shape;966;p84"/>
          <p:cNvSpPr txBox="1"/>
          <p:nvPr/>
        </p:nvSpPr>
        <p:spPr>
          <a:xfrm>
            <a:off x="189705" y="625866"/>
            <a:ext cx="11812590" cy="1170129"/>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err="1">
                <a:solidFill>
                  <a:schemeClr val="dk1"/>
                </a:solidFill>
                <a:latin typeface="Calibri"/>
                <a:ea typeface="Calibri"/>
                <a:cs typeface="Calibri"/>
                <a:sym typeface="Calibri"/>
              </a:rPr>
              <a:t>Tkinter</a:t>
            </a:r>
            <a:r>
              <a:rPr lang="en-IN" sz="1750" dirty="0">
                <a:solidFill>
                  <a:schemeClr val="dk1"/>
                </a:solidFill>
                <a:latin typeface="Calibri"/>
                <a:ea typeface="Calibri"/>
                <a:cs typeface="Calibri"/>
                <a:sym typeface="Calibri"/>
              </a:rPr>
              <a:t> provides various controls, such as buttons, labels and text boxes used in a GUI application. These controls are commonly called widgets.</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graphicFrame>
        <p:nvGraphicFramePr>
          <p:cNvPr id="967" name="Google Shape;967;p84"/>
          <p:cNvGraphicFramePr/>
          <p:nvPr/>
        </p:nvGraphicFramePr>
        <p:xfrm>
          <a:off x="189705" y="1438835"/>
          <a:ext cx="11812600" cy="5029275"/>
        </p:xfrm>
        <a:graphic>
          <a:graphicData uri="http://schemas.openxmlformats.org/drawingml/2006/table">
            <a:tbl>
              <a:tblPr>
                <a:noFill/>
                <a:tableStyleId>{A124E1A1-18DD-4291-A6A0-72C584FCCC49}</a:tableStyleId>
              </a:tblPr>
              <a:tblGrid>
                <a:gridCol w="1410500"/>
                <a:gridCol w="10402100"/>
              </a:tblGrid>
              <a:tr h="308425">
                <a:tc>
                  <a:txBody>
                    <a:bodyPr/>
                    <a:lstStyle/>
                    <a:p>
                      <a:pPr marL="0" marR="0" lvl="0" indent="0" algn="l" rtl="0">
                        <a:spcBef>
                          <a:spcPts val="0"/>
                        </a:spcBef>
                        <a:spcAft>
                          <a:spcPts val="0"/>
                        </a:spcAft>
                        <a:buNone/>
                      </a:pPr>
                      <a:r>
                        <a:rPr lang="en-IN" sz="1400" b="1" u="none" strike="noStrike" dirty="0"/>
                        <a:t>Widget</a:t>
                      </a:r>
                      <a:endParaRPr sz="1400" b="1"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b="1" u="none" strike="noStrike"/>
                        <a:t> Description</a:t>
                      </a:r>
                      <a:endParaRPr sz="1400" b="1"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Label </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Used to contain text or images</a:t>
                      </a:r>
                      <a:endParaRPr sz="1400" b="0"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Button </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Similar to a Label but provides additional functionality for mouse overs, presses, and releases as well as keyboard activity/events</a:t>
                      </a:r>
                      <a:endParaRPr sz="1400" b="0"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Canvas</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 Provides ability to draw shapes (lines, ovals, polygons, rectangles); can contain images  or bitmaps</a:t>
                      </a:r>
                      <a:endParaRPr sz="1400" b="0" i="0" u="none" strike="noStrike">
                        <a:solidFill>
                          <a:srgbClr val="000000"/>
                        </a:solidFill>
                        <a:latin typeface="Calibri"/>
                        <a:ea typeface="Calibri"/>
                        <a:cs typeface="Calibri"/>
                        <a:sym typeface="Calibri"/>
                      </a:endParaRPr>
                    </a:p>
                  </a:txBody>
                  <a:tcPr marL="9525" marR="9525" marT="9525" marB="0" anchor="b"/>
                </a:tc>
              </a:tr>
              <a:tr h="334375">
                <a:tc>
                  <a:txBody>
                    <a:bodyPr/>
                    <a:lstStyle/>
                    <a:p>
                      <a:pPr marL="0" marR="0" lvl="0" indent="0" algn="l" rtl="0">
                        <a:spcBef>
                          <a:spcPts val="0"/>
                        </a:spcBef>
                        <a:spcAft>
                          <a:spcPts val="0"/>
                        </a:spcAft>
                        <a:buNone/>
                      </a:pPr>
                      <a:r>
                        <a:rPr lang="en-IN" sz="1400" u="none" strike="noStrike"/>
                        <a:t>Radiobutton</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 Set of buttons of which only one can be "pressed" (similar to HTML radio input)</a:t>
                      </a:r>
                      <a:endParaRPr sz="1400" b="0" i="0" u="none" strike="noStrike">
                        <a:solidFill>
                          <a:srgbClr val="000000"/>
                        </a:solidFill>
                        <a:latin typeface="Calibri"/>
                        <a:ea typeface="Calibri"/>
                        <a:cs typeface="Calibri"/>
                        <a:sym typeface="Calibri"/>
                      </a:endParaRPr>
                    </a:p>
                  </a:txBody>
                  <a:tcPr marL="9525" marR="9525" marT="9525" marB="0" anchor="b"/>
                </a:tc>
              </a:tr>
              <a:tr h="334000">
                <a:tc>
                  <a:txBody>
                    <a:bodyPr/>
                    <a:lstStyle/>
                    <a:p>
                      <a:pPr marL="0" marR="0" lvl="0" indent="0" algn="l" rtl="0">
                        <a:spcBef>
                          <a:spcPts val="0"/>
                        </a:spcBef>
                        <a:spcAft>
                          <a:spcPts val="0"/>
                        </a:spcAft>
                        <a:buNone/>
                      </a:pPr>
                      <a:r>
                        <a:rPr lang="en-IN" sz="1400" u="none" strike="noStrike"/>
                        <a:t>Checkbutton</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 Set of boxes of which any number can be "checked" (similar to HTML checkbox input)</a:t>
                      </a:r>
                      <a:endParaRPr sz="1400" b="0"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Entry </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Single-line text field with which to collect keyboard input (similar to HTML text input)</a:t>
                      </a:r>
                      <a:endParaRPr sz="1400" b="0"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Frame </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Pure container for other widgets</a:t>
                      </a:r>
                      <a:endParaRPr sz="1400" b="0"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Listbox</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 Presents user list of choices to pick from</a:t>
                      </a:r>
                      <a:endParaRPr sz="1400" b="0"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Menu</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dirty="0"/>
                        <a:t> Actual list of choices "hanging" from a </a:t>
                      </a:r>
                      <a:r>
                        <a:rPr lang="en-IN" sz="1400" u="none" strike="noStrike" dirty="0" err="1"/>
                        <a:t>Menubutton</a:t>
                      </a:r>
                      <a:r>
                        <a:rPr lang="en-IN" sz="1400" u="none" strike="noStrike" dirty="0"/>
                        <a:t> that the user can choose from</a:t>
                      </a:r>
                      <a:endParaRPr sz="1400" b="0" i="0" u="none" strike="noStrike">
                        <a:solidFill>
                          <a:srgbClr val="000000"/>
                        </a:solidFill>
                        <a:latin typeface="Calibri"/>
                        <a:ea typeface="Calibri"/>
                        <a:cs typeface="Calibri"/>
                        <a:sym typeface="Calibri"/>
                      </a:endParaRPr>
                    </a:p>
                  </a:txBody>
                  <a:tcPr marL="9525" marR="9525" marT="9525" marB="0" anchor="b"/>
                </a:tc>
              </a:tr>
              <a:tr h="351375">
                <a:tc>
                  <a:txBody>
                    <a:bodyPr/>
                    <a:lstStyle/>
                    <a:p>
                      <a:pPr marL="0" marR="0" lvl="0" indent="0" algn="l" rtl="0">
                        <a:spcBef>
                          <a:spcPts val="0"/>
                        </a:spcBef>
                        <a:spcAft>
                          <a:spcPts val="0"/>
                        </a:spcAft>
                        <a:buNone/>
                      </a:pPr>
                      <a:r>
                        <a:rPr lang="en-IN" sz="1400" u="none" strike="noStrike"/>
                        <a:t>Menubutton</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 Provides infrastructure to contain menus (pulldown, cascading, etc.)</a:t>
                      </a:r>
                      <a:endParaRPr sz="1400" b="0"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Message</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 Similar to a Label, but displays multi-line text</a:t>
                      </a:r>
                      <a:endParaRPr sz="1400" b="0"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Scale</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 Linear "slider" widget providing an exact value at current setting; with defined starting and ending values</a:t>
                      </a:r>
                      <a:endParaRPr sz="1400" b="0"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Text </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Multi-line text field with which to collect (or display) text from user (similar to HTML TextArea)</a:t>
                      </a:r>
                      <a:endParaRPr sz="1400" b="0"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Scrollbar</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Provides scrolling functionality to supporting widgets, i.e., Text, Canvas, Listbox, and Entry</a:t>
                      </a:r>
                      <a:endParaRPr sz="1400" b="0" i="0" u="none" strike="noStrike">
                        <a:solidFill>
                          <a:srgbClr val="000000"/>
                        </a:solidFill>
                        <a:latin typeface="Calibri"/>
                        <a:ea typeface="Calibri"/>
                        <a:cs typeface="Calibri"/>
                        <a:sym typeface="Calibri"/>
                      </a:endParaRPr>
                    </a:p>
                  </a:txBody>
                  <a:tcPr marL="9525" marR="9525" marT="9525" marB="0" anchor="b"/>
                </a:tc>
              </a:tr>
              <a:tr h="308425">
                <a:tc>
                  <a:txBody>
                    <a:bodyPr/>
                    <a:lstStyle/>
                    <a:p>
                      <a:pPr marL="0" marR="0" lvl="0" indent="0" algn="l" rtl="0">
                        <a:spcBef>
                          <a:spcPts val="0"/>
                        </a:spcBef>
                        <a:spcAft>
                          <a:spcPts val="0"/>
                        </a:spcAft>
                        <a:buNone/>
                      </a:pPr>
                      <a:r>
                        <a:rPr lang="en-IN" sz="1400" u="none" strike="noStrike"/>
                        <a:t>Toplevel</a:t>
                      </a:r>
                      <a:endParaRPr sz="1400" b="0" i="0" u="none" strike="noStrike">
                        <a:solidFill>
                          <a:srgbClr val="000000"/>
                        </a:solidFill>
                        <a:latin typeface="Calibri"/>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r>
                        <a:rPr lang="en-IN" sz="1400" u="none" strike="noStrike"/>
                        <a:t>  Similar to a Frame, but provides a separate window container</a:t>
                      </a:r>
                      <a:endParaRPr sz="1400" b="0" i="0" u="none" strike="noStrike">
                        <a:solidFill>
                          <a:srgbClr val="000000"/>
                        </a:solidFill>
                        <a:latin typeface="Calibri"/>
                        <a:ea typeface="Calibri"/>
                        <a:cs typeface="Calibri"/>
                        <a:sym typeface="Calibri"/>
                      </a:endParaRPr>
                    </a:p>
                  </a:txBody>
                  <a:tcPr marL="9525" marR="9525" marT="9525" marB="0" anchor="b"/>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85"/>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73" name="Google Shape;973;p85"/>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Operation Using Tkinter Widget</a:t>
            </a:r>
            <a:endParaRPr sz="2400" b="1">
              <a:solidFill>
                <a:schemeClr val="dk1"/>
              </a:solidFill>
              <a:latin typeface="Arial"/>
              <a:ea typeface="Arial"/>
              <a:cs typeface="Arial"/>
              <a:sym typeface="Arial"/>
            </a:endParaRPr>
          </a:p>
        </p:txBody>
      </p:sp>
      <p:sp>
        <p:nvSpPr>
          <p:cNvPr id="974" name="Google Shape;974;p85"/>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75" name="Google Shape;975;p85"/>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pic>
        <p:nvPicPr>
          <p:cNvPr id="976" name="Google Shape;976;p85"/>
          <p:cNvPicPr preferRelativeResize="0"/>
          <p:nvPr/>
        </p:nvPicPr>
        <p:blipFill rotWithShape="1">
          <a:blip r:embed="rId3">
            <a:alphaModFix/>
          </a:blip>
          <a:srcRect/>
          <a:stretch/>
        </p:blipFill>
        <p:spPr>
          <a:xfrm>
            <a:off x="76565" y="1349103"/>
            <a:ext cx="11595482" cy="353518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86"/>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82" name="Google Shape;982;p86"/>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Geometry Managers</a:t>
            </a:r>
            <a:endParaRPr sz="2400" b="1">
              <a:solidFill>
                <a:schemeClr val="dk1"/>
              </a:solidFill>
              <a:latin typeface="Arial"/>
              <a:ea typeface="Arial"/>
              <a:cs typeface="Arial"/>
              <a:sym typeface="Arial"/>
            </a:endParaRPr>
          </a:p>
        </p:txBody>
      </p:sp>
      <p:sp>
        <p:nvSpPr>
          <p:cNvPr id="983" name="Google Shape;983;p86"/>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84" name="Google Shape;984;p86"/>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985" name="Google Shape;985;p86"/>
          <p:cNvSpPr txBox="1"/>
          <p:nvPr/>
        </p:nvSpPr>
        <p:spPr>
          <a:xfrm>
            <a:off x="189705" y="625866"/>
            <a:ext cx="11812590" cy="5655394"/>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pack() Method − This geometry manager organizes widgets in blocks before placing them in the parent widget.</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widget.pack( pack_options )</a:t>
            </a:r>
            <a:endParaRPr/>
          </a:p>
          <a:p>
            <a:pPr marL="457200" marR="0" lvl="1" indent="0" algn="just" rtl="0">
              <a:lnSpc>
                <a:spcPct val="150000"/>
              </a:lnSpc>
              <a:spcBef>
                <a:spcPts val="0"/>
              </a:spcBef>
              <a:spcAft>
                <a:spcPts val="0"/>
              </a:spcAft>
              <a:buNone/>
            </a:pPr>
            <a:r>
              <a:rPr lang="en-IN" sz="1750" b="1" i="0" u="none" strike="noStrike" cap="none">
                <a:solidFill>
                  <a:schemeClr val="dk1"/>
                </a:solidFill>
                <a:latin typeface="Calibri"/>
                <a:ea typeface="Calibri"/>
                <a:cs typeface="Calibri"/>
                <a:sym typeface="Calibri"/>
              </a:rPr>
              <a:t>options</a:t>
            </a:r>
            <a:endParaRPr sz="1750" b="0" i="0" u="none" strike="noStrike" cap="none">
              <a:solidFill>
                <a:schemeClr val="dk1"/>
              </a:solidFill>
              <a:latin typeface="Calibri"/>
              <a:ea typeface="Calibri"/>
              <a:cs typeface="Calibri"/>
              <a:sym typeface="Calibri"/>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expand − When set to true, widget expands to fill any space not otherwise used in widget's parent.</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fill − Determines whether widget fills any extra space allocated to it by the packer, or keeps its own minimal dimensions: NONE (default), X (fill only horizontally), Y (fill only vertically), or BOTH (fill both horizontally and vertically).</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side − Determines which side of the parent widget packs against: TOP (default), BOTTOM, LEFT, or RIGHT.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The grid() Method − This geometry manager organizes widgets in a table-like structure in the parent widget.</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	</a:t>
            </a:r>
            <a:r>
              <a:rPr lang="en-IN" sz="1750" b="0" i="1" u="none" strike="noStrike" cap="none">
                <a:solidFill>
                  <a:schemeClr val="dk1"/>
                </a:solidFill>
                <a:latin typeface="Calibri"/>
                <a:ea typeface="Calibri"/>
                <a:cs typeface="Calibri"/>
                <a:sym typeface="Calibri"/>
              </a:rPr>
              <a:t>widget.grid( grid_options )</a:t>
            </a:r>
            <a:endParaRPr/>
          </a:p>
          <a:p>
            <a:pPr marL="457200" marR="0" lvl="1" indent="0" algn="just" rtl="0">
              <a:lnSpc>
                <a:spcPct val="150000"/>
              </a:lnSpc>
              <a:spcBef>
                <a:spcPts val="0"/>
              </a:spcBef>
              <a:spcAft>
                <a:spcPts val="0"/>
              </a:spcAft>
              <a:buNone/>
            </a:pPr>
            <a:r>
              <a:rPr lang="en-IN" sz="1750" b="1" i="0" u="none" strike="noStrike" cap="none">
                <a:solidFill>
                  <a:schemeClr val="dk1"/>
                </a:solidFill>
                <a:latin typeface="Calibri"/>
                <a:ea typeface="Calibri"/>
                <a:cs typeface="Calibri"/>
                <a:sym typeface="Calibri"/>
              </a:rPr>
              <a:t>options −</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Column/row − The column or row to put widget in; default 0 (leftmost column).</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Columnspan, rowsapn− How many columns or rows to widgetoccupies; default 1.</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ipadx, ipady − How many pixels to pad widget, horizontally and vertically, inside widget's borders.</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a:solidFill>
                  <a:schemeClr val="dk1"/>
                </a:solidFill>
                <a:latin typeface="Calibri"/>
                <a:ea typeface="Calibri"/>
                <a:cs typeface="Calibri"/>
                <a:sym typeface="Calibri"/>
              </a:rPr>
              <a:t>padx, pady − How many pixels to pad widget, horizontally and vertically, outside v's borders.</a:t>
            </a:r>
            <a:endParaRPr sz="175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p:nvPr/>
        </p:nvSpPr>
        <p:spPr>
          <a:xfrm rot="10800000" flipH="1">
            <a:off x="-11135" y="6470341"/>
            <a:ext cx="12192000" cy="321635"/>
          </a:xfrm>
          <a:custGeom>
            <a:avLst/>
            <a:gdLst/>
            <a:ahLst/>
            <a:cxnLst/>
            <a:rect l="l" t="t" r="r" b="b"/>
            <a:pathLst>
              <a:path w="2915285" h="217170" extrusionOk="0">
                <a:moveTo>
                  <a:pt x="0" y="0"/>
                </a:moveTo>
                <a:lnTo>
                  <a:pt x="2914775" y="0"/>
                </a:lnTo>
                <a:lnTo>
                  <a:pt x="2914775" y="216855"/>
                </a:lnTo>
                <a:lnTo>
                  <a:pt x="0" y="216855"/>
                </a:lnTo>
                <a:lnTo>
                  <a:pt x="0" y="0"/>
                </a:lnTo>
                <a:close/>
              </a:path>
            </a:pathLst>
          </a:cu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grpSp>
        <p:nvGrpSpPr>
          <p:cNvPr id="166" name="Google Shape;166;p9"/>
          <p:cNvGrpSpPr/>
          <p:nvPr/>
        </p:nvGrpSpPr>
        <p:grpSpPr>
          <a:xfrm>
            <a:off x="53788" y="538909"/>
            <a:ext cx="12075459" cy="5820713"/>
            <a:chOff x="193908" y="1281925"/>
            <a:chExt cx="9318899" cy="1927621"/>
          </a:xfrm>
        </p:grpSpPr>
        <p:sp>
          <p:nvSpPr>
            <p:cNvPr id="167" name="Google Shape;167;p9"/>
            <p:cNvSpPr/>
            <p:nvPr/>
          </p:nvSpPr>
          <p:spPr>
            <a:xfrm>
              <a:off x="193908" y="1297410"/>
              <a:ext cx="9318899" cy="1912136"/>
            </a:xfrm>
            <a:prstGeom prst="rect">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344488" marR="0" lvl="0" indent="-230188"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4488" marR="0" lvl="0" indent="-344488" algn="l" rtl="0">
                <a:lnSpc>
                  <a:spcPct val="15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Programming languages provide an</a:t>
              </a:r>
              <a:r>
                <a:rPr lang="en-IN" sz="1800" b="1" i="1">
                  <a:solidFill>
                    <a:schemeClr val="dk1"/>
                  </a:solidFill>
                  <a:latin typeface="Calibri"/>
                  <a:ea typeface="Calibri"/>
                  <a:cs typeface="Calibri"/>
                  <a:sym typeface="Calibri"/>
                </a:rPr>
                <a:t> abstraction </a:t>
              </a:r>
              <a:r>
                <a:rPr lang="en-IN" sz="1800">
                  <a:solidFill>
                    <a:schemeClr val="dk1"/>
                  </a:solidFill>
                  <a:latin typeface="Calibri"/>
                  <a:ea typeface="Calibri"/>
                  <a:cs typeface="Calibri"/>
                  <a:sym typeface="Calibri"/>
                </a:rPr>
                <a:t>from a computer’s instruction set architecture</a:t>
              </a:r>
              <a:endParaRPr/>
            </a:p>
            <a:p>
              <a:pPr marL="344488" marR="0" lvl="0" indent="-344488" algn="l" rtl="0">
                <a:lnSpc>
                  <a:spcPct val="150000"/>
                </a:lnSpc>
                <a:spcBef>
                  <a:spcPts val="0"/>
                </a:spcBef>
                <a:spcAft>
                  <a:spcPts val="0"/>
                </a:spcAft>
                <a:buClr>
                  <a:schemeClr val="dk1"/>
                </a:buClr>
                <a:buSzPts val="1800"/>
                <a:buFont typeface="Arial"/>
                <a:buChar char="•"/>
              </a:pPr>
              <a:r>
                <a:rPr lang="en-IN" sz="1800" b="1" i="1">
                  <a:solidFill>
                    <a:schemeClr val="dk1"/>
                  </a:solidFill>
                  <a:latin typeface="Calibri"/>
                  <a:ea typeface="Calibri"/>
                  <a:cs typeface="Calibri"/>
                  <a:sym typeface="Calibri"/>
                </a:rPr>
                <a:t>Low-level programming languages </a:t>
              </a:r>
              <a:r>
                <a:rPr lang="en-IN" sz="1800">
                  <a:solidFill>
                    <a:schemeClr val="dk1"/>
                  </a:solidFill>
                  <a:latin typeface="Calibri"/>
                  <a:ea typeface="Calibri"/>
                  <a:cs typeface="Calibri"/>
                  <a:sym typeface="Calibri"/>
                </a:rPr>
                <a:t>provide little or no abstraction, e.g., machine code and assembly language</a:t>
              </a:r>
              <a:endParaRPr/>
            </a:p>
            <a:p>
              <a:pPr marL="801688" marR="0" lvl="1" indent="-34448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Difficult to use</a:t>
              </a:r>
              <a:endParaRPr/>
            </a:p>
            <a:p>
              <a:pPr marL="801688" marR="0" lvl="1" indent="-34448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Allows to program efficiently and with a low memory footprint</a:t>
              </a:r>
              <a:endParaRPr/>
            </a:p>
            <a:p>
              <a:pPr marL="344488" marR="0" lvl="0" indent="-344488" algn="l" rtl="0">
                <a:lnSpc>
                  <a:spcPct val="150000"/>
                </a:lnSpc>
                <a:spcBef>
                  <a:spcPts val="0"/>
                </a:spcBef>
                <a:spcAft>
                  <a:spcPts val="0"/>
                </a:spcAft>
                <a:buClr>
                  <a:schemeClr val="dk1"/>
                </a:buClr>
                <a:buSzPts val="1800"/>
                <a:buFont typeface="Arial"/>
                <a:buChar char="•"/>
              </a:pPr>
              <a:r>
                <a:rPr lang="en-IN" sz="1800" b="1" i="1">
                  <a:solidFill>
                    <a:schemeClr val="dk1"/>
                  </a:solidFill>
                  <a:latin typeface="Calibri"/>
                  <a:ea typeface="Calibri"/>
                  <a:cs typeface="Calibri"/>
                  <a:sym typeface="Calibri"/>
                </a:rPr>
                <a:t>High-level programming languages </a:t>
              </a:r>
              <a:r>
                <a:rPr lang="en-IN" sz="1800">
                  <a:solidFill>
                    <a:schemeClr val="dk1"/>
                  </a:solidFill>
                  <a:latin typeface="Calibri"/>
                  <a:ea typeface="Calibri"/>
                  <a:cs typeface="Calibri"/>
                  <a:sym typeface="Calibri"/>
                </a:rPr>
                <a:t>isolate the execution semantics of a computer architecture from the specification of the program</a:t>
              </a:r>
              <a:endParaRPr/>
            </a:p>
            <a:p>
              <a:pPr marL="801688" marR="0" lvl="1" indent="-344488" algn="l" rtl="0">
                <a:lnSpc>
                  <a:spcPct val="150000"/>
                </a:lnSpc>
                <a:spcBef>
                  <a:spcPts val="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Simplifies program development</a:t>
              </a:r>
              <a:endParaRPr/>
            </a:p>
            <a:p>
              <a:pPr marL="801688" marR="0" lvl="1" indent="-230187" algn="l" rtl="0">
                <a:lnSpc>
                  <a:spcPct val="15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en-IN" sz="2400" b="1">
                  <a:solidFill>
                    <a:schemeClr val="dk1"/>
                  </a:solidFill>
                  <a:latin typeface="Calibri"/>
                  <a:ea typeface="Calibri"/>
                  <a:cs typeface="Calibri"/>
                  <a:sym typeface="Calibri"/>
                </a:rPr>
                <a:t>Machine code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8B542408 83FA0077 06B80000 0000C383</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C9010000 008D0419 83FA0376 078BD98B</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B84AEBF1 5BC3</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2000" b="1">
                  <a:solidFill>
                    <a:schemeClr val="dk1"/>
                  </a:solidFill>
                  <a:latin typeface="Calibri"/>
                  <a:ea typeface="Calibri"/>
                  <a:cs typeface="Calibri"/>
                  <a:sym typeface="Calibri"/>
                </a:rPr>
                <a:t>Assembly language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mov edx, [esp+8]</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cmp edx, 0</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ja @f</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mov eax, 0</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ret</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r>
                <a:rPr lang="en-IN" sz="2000" b="1">
                  <a:solidFill>
                    <a:schemeClr val="dk1"/>
                  </a:solidFill>
                  <a:latin typeface="Calibri"/>
                  <a:ea typeface="Calibri"/>
                  <a:cs typeface="Calibri"/>
                  <a:sym typeface="Calibri"/>
                </a:rPr>
                <a:t>High-level language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unsigned int fib(unsigned int n) {</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if (n &lt;= 0)</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return 0;</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else if (n &lt;= 2)</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return 1;</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else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168" name="Google Shape;168;p9"/>
            <p:cNvSpPr txBox="1"/>
            <p:nvPr/>
          </p:nvSpPr>
          <p:spPr>
            <a:xfrm>
              <a:off x="261541" y="1281925"/>
              <a:ext cx="9071457" cy="864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
        <p:nvSpPr>
          <p:cNvPr id="169" name="Google Shape;169;p9"/>
          <p:cNvSpPr txBox="1">
            <a:spLocks noGrp="1"/>
          </p:cNvSpPr>
          <p:nvPr>
            <p:ph type="ftr" idx="11"/>
          </p:nvPr>
        </p:nvSpPr>
        <p:spPr>
          <a:xfrm>
            <a:off x="4027465" y="647034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Arun, Asst Prof, Dept of SWE, SRMIST</a:t>
            </a:r>
            <a:endParaRPr/>
          </a:p>
        </p:txBody>
      </p:sp>
      <p:sp>
        <p:nvSpPr>
          <p:cNvPr id="170" name="Google Shape;170;p9"/>
          <p:cNvSpPr/>
          <p:nvPr/>
        </p:nvSpPr>
        <p:spPr>
          <a:xfrm>
            <a:off x="-11135" y="0"/>
            <a:ext cx="12203135" cy="470647"/>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1">
                <a:solidFill>
                  <a:schemeClr val="lt1"/>
                </a:solidFill>
                <a:latin typeface="Calibri"/>
                <a:ea typeface="Calibri"/>
                <a:cs typeface="Calibri"/>
                <a:sym typeface="Calibri"/>
              </a:rPr>
              <a:t>Introduction to Programming Languages</a:t>
            </a:r>
            <a:endParaRPr sz="2000" b="1">
              <a:solidFill>
                <a:schemeClr val="lt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87"/>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91" name="Google Shape;991;p87"/>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Geometry Managers</a:t>
            </a:r>
            <a:endParaRPr sz="2400" b="1">
              <a:solidFill>
                <a:schemeClr val="dk1"/>
              </a:solidFill>
              <a:latin typeface="Arial"/>
              <a:ea typeface="Arial"/>
              <a:cs typeface="Arial"/>
              <a:sym typeface="Arial"/>
            </a:endParaRPr>
          </a:p>
        </p:txBody>
      </p:sp>
      <p:sp>
        <p:nvSpPr>
          <p:cNvPr id="992" name="Google Shape;992;p87"/>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993" name="Google Shape;993;p87"/>
          <p:cNvSpPr/>
          <p:nvPr/>
        </p:nvSpPr>
        <p:spPr>
          <a:xfrm>
            <a:off x="31953" y="501884"/>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994" name="Google Shape;994;p87"/>
          <p:cNvSpPr txBox="1"/>
          <p:nvPr/>
        </p:nvSpPr>
        <p:spPr>
          <a:xfrm>
            <a:off x="189705" y="625866"/>
            <a:ext cx="11812590" cy="5251438"/>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The place() Method − This geometry manager organizes widgets by placing them in a specific position in the parent widget.</a:t>
            </a:r>
            <a:endParaRPr/>
          </a:p>
          <a:p>
            <a:pPr marL="457200" marR="0" lvl="1" indent="0" algn="just" rtl="0">
              <a:lnSpc>
                <a:spcPct val="150000"/>
              </a:lnSpc>
              <a:spcBef>
                <a:spcPts val="0"/>
              </a:spcBef>
              <a:spcAft>
                <a:spcPts val="0"/>
              </a:spcAft>
              <a:buNone/>
            </a:pPr>
            <a:r>
              <a:rPr lang="en-IN" sz="1750" b="0" i="1" u="none" strike="noStrike" cap="none" dirty="0">
                <a:solidFill>
                  <a:schemeClr val="dk1"/>
                </a:solidFill>
                <a:latin typeface="Calibri"/>
                <a:ea typeface="Calibri"/>
                <a:cs typeface="Calibri"/>
                <a:sym typeface="Calibri"/>
              </a:rPr>
              <a:t>	</a:t>
            </a:r>
            <a:r>
              <a:rPr lang="en-IN" sz="1750" b="0" i="1" u="none" strike="noStrike" cap="none" dirty="0" err="1">
                <a:solidFill>
                  <a:schemeClr val="dk1"/>
                </a:solidFill>
                <a:latin typeface="Calibri"/>
                <a:ea typeface="Calibri"/>
                <a:cs typeface="Calibri"/>
                <a:sym typeface="Calibri"/>
              </a:rPr>
              <a:t>widget.place</a:t>
            </a:r>
            <a:r>
              <a:rPr lang="en-IN" sz="1750" b="0" i="1" u="none" strike="noStrike" cap="none" dirty="0">
                <a:solidFill>
                  <a:schemeClr val="dk1"/>
                </a:solidFill>
                <a:latin typeface="Calibri"/>
                <a:ea typeface="Calibri"/>
                <a:cs typeface="Calibri"/>
                <a:sym typeface="Calibri"/>
              </a:rPr>
              <a:t>( </a:t>
            </a:r>
            <a:r>
              <a:rPr lang="en-IN" sz="1750" b="0" i="1" u="none" strike="noStrike" cap="none" dirty="0" err="1">
                <a:solidFill>
                  <a:schemeClr val="dk1"/>
                </a:solidFill>
                <a:latin typeface="Calibri"/>
                <a:ea typeface="Calibri"/>
                <a:cs typeface="Calibri"/>
                <a:sym typeface="Calibri"/>
              </a:rPr>
              <a:t>place_options</a:t>
            </a:r>
            <a:r>
              <a:rPr lang="en-IN" sz="1750" b="0" i="1" u="none" strike="noStrike" cap="none" dirty="0">
                <a:solidFill>
                  <a:schemeClr val="dk1"/>
                </a:solidFill>
                <a:latin typeface="Calibri"/>
                <a:ea typeface="Calibri"/>
                <a:cs typeface="Calibri"/>
                <a:sym typeface="Calibri"/>
              </a:rPr>
              <a:t> )</a:t>
            </a:r>
            <a:endParaRPr/>
          </a:p>
          <a:p>
            <a:pPr marL="457200" marR="0" lvl="1" indent="0" algn="just" rtl="0">
              <a:lnSpc>
                <a:spcPct val="150000"/>
              </a:lnSpc>
              <a:spcBef>
                <a:spcPts val="0"/>
              </a:spcBef>
              <a:spcAft>
                <a:spcPts val="0"/>
              </a:spcAft>
              <a:buNone/>
            </a:pPr>
            <a:r>
              <a:rPr lang="en-IN" sz="1750" b="1" i="0" u="none" strike="noStrike" cap="none" dirty="0">
                <a:solidFill>
                  <a:schemeClr val="dk1"/>
                </a:solidFill>
                <a:latin typeface="Calibri"/>
                <a:ea typeface="Calibri"/>
                <a:cs typeface="Calibri"/>
                <a:sym typeface="Calibri"/>
              </a:rPr>
              <a:t>options −</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a:solidFill>
                  <a:schemeClr val="dk1"/>
                </a:solidFill>
                <a:latin typeface="Calibri"/>
                <a:ea typeface="Calibri"/>
                <a:cs typeface="Calibri"/>
                <a:sym typeface="Calibri"/>
              </a:rPr>
              <a:t>anchor − The exact spot of widget other options refer to: may be N, E, S, W, NE, NW, SE, or SW, compass directions indicating the corners and sides of widget; default is NW (the upper left corner of widget)</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err="1">
                <a:solidFill>
                  <a:schemeClr val="dk1"/>
                </a:solidFill>
                <a:latin typeface="Calibri"/>
                <a:ea typeface="Calibri"/>
                <a:cs typeface="Calibri"/>
                <a:sym typeface="Calibri"/>
              </a:rPr>
              <a:t>bordermode</a:t>
            </a:r>
            <a:r>
              <a:rPr lang="en-IN" sz="1750" b="0" i="0" u="none" strike="noStrike" cap="none" dirty="0">
                <a:solidFill>
                  <a:schemeClr val="dk1"/>
                </a:solidFill>
                <a:latin typeface="Calibri"/>
                <a:ea typeface="Calibri"/>
                <a:cs typeface="Calibri"/>
                <a:sym typeface="Calibri"/>
              </a:rPr>
              <a:t> − INSIDE (the default) to indicate that other options refer to the parent's inside (ignoring the parent's border); OUTSIDE otherwise.</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a:solidFill>
                  <a:schemeClr val="dk1"/>
                </a:solidFill>
                <a:latin typeface="Calibri"/>
                <a:ea typeface="Calibri"/>
                <a:cs typeface="Calibri"/>
                <a:sym typeface="Calibri"/>
              </a:rPr>
              <a:t>height, width − Height and width in pixels.</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err="1">
                <a:solidFill>
                  <a:schemeClr val="dk1"/>
                </a:solidFill>
                <a:latin typeface="Calibri"/>
                <a:ea typeface="Calibri"/>
                <a:cs typeface="Calibri"/>
                <a:sym typeface="Calibri"/>
              </a:rPr>
              <a:t>relheight</a:t>
            </a:r>
            <a:r>
              <a:rPr lang="en-IN" sz="1750" b="0" i="0" u="none" strike="noStrike" cap="none" dirty="0">
                <a:solidFill>
                  <a:schemeClr val="dk1"/>
                </a:solidFill>
                <a:latin typeface="Calibri"/>
                <a:ea typeface="Calibri"/>
                <a:cs typeface="Calibri"/>
                <a:sym typeface="Calibri"/>
              </a:rPr>
              <a:t>, </a:t>
            </a:r>
            <a:r>
              <a:rPr lang="en-IN" sz="1750" b="0" i="0" u="none" strike="noStrike" cap="none" dirty="0" err="1">
                <a:solidFill>
                  <a:schemeClr val="dk1"/>
                </a:solidFill>
                <a:latin typeface="Calibri"/>
                <a:ea typeface="Calibri"/>
                <a:cs typeface="Calibri"/>
                <a:sym typeface="Calibri"/>
              </a:rPr>
              <a:t>relwidth</a:t>
            </a:r>
            <a:r>
              <a:rPr lang="en-IN" sz="1750" b="0" i="0" u="none" strike="noStrike" cap="none" dirty="0">
                <a:solidFill>
                  <a:schemeClr val="dk1"/>
                </a:solidFill>
                <a:latin typeface="Calibri"/>
                <a:ea typeface="Calibri"/>
                <a:cs typeface="Calibri"/>
                <a:sym typeface="Calibri"/>
              </a:rPr>
              <a:t> − Height and width as a float between 0.0 and 1.0, as a fraction of the height and width of the parent widget.</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err="1">
                <a:solidFill>
                  <a:schemeClr val="dk1"/>
                </a:solidFill>
                <a:latin typeface="Calibri"/>
                <a:ea typeface="Calibri"/>
                <a:cs typeface="Calibri"/>
                <a:sym typeface="Calibri"/>
              </a:rPr>
              <a:t>relx</a:t>
            </a:r>
            <a:r>
              <a:rPr lang="en-IN" sz="1750" b="0" i="0" u="none" strike="noStrike" cap="none" dirty="0">
                <a:solidFill>
                  <a:schemeClr val="dk1"/>
                </a:solidFill>
                <a:latin typeface="Calibri"/>
                <a:ea typeface="Calibri"/>
                <a:cs typeface="Calibri"/>
                <a:sym typeface="Calibri"/>
              </a:rPr>
              <a:t>, rely − Horizontal and vertical offset as a float between 0.0 and 1.0, as a fraction of the height and width of the parent widget.</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a:solidFill>
                  <a:schemeClr val="dk1"/>
                </a:solidFill>
                <a:latin typeface="Calibri"/>
                <a:ea typeface="Calibri"/>
                <a:cs typeface="Calibri"/>
                <a:sym typeface="Calibri"/>
              </a:rPr>
              <a:t>x, y − Horizontal and vertical offset in pixels.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88"/>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00" name="Google Shape;1000;p88"/>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Common Widget Properties</a:t>
            </a:r>
            <a:endParaRPr sz="2400" b="1">
              <a:solidFill>
                <a:schemeClr val="dk1"/>
              </a:solidFill>
              <a:latin typeface="Arial"/>
              <a:ea typeface="Arial"/>
              <a:cs typeface="Arial"/>
              <a:sym typeface="Arial"/>
            </a:endParaRPr>
          </a:p>
        </p:txBody>
      </p:sp>
      <p:sp>
        <p:nvSpPr>
          <p:cNvPr id="1001" name="Google Shape;1001;p88"/>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02" name="Google Shape;1002;p88"/>
          <p:cNvSpPr/>
          <p:nvPr/>
        </p:nvSpPr>
        <p:spPr>
          <a:xfrm>
            <a:off x="0" y="402732"/>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003" name="Google Shape;1003;p88"/>
          <p:cNvSpPr txBox="1"/>
          <p:nvPr/>
        </p:nvSpPr>
        <p:spPr>
          <a:xfrm>
            <a:off x="189705" y="625866"/>
            <a:ext cx="11812590" cy="363561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Common attributes such as sizes, </a:t>
            </a:r>
            <a:r>
              <a:rPr lang="en-IN" sz="1750" dirty="0" err="1">
                <a:solidFill>
                  <a:schemeClr val="dk1"/>
                </a:solidFill>
                <a:latin typeface="Calibri"/>
                <a:ea typeface="Calibri"/>
                <a:cs typeface="Calibri"/>
                <a:sym typeface="Calibri"/>
              </a:rPr>
              <a:t>colors</a:t>
            </a:r>
            <a:r>
              <a:rPr lang="en-IN" sz="1750" dirty="0">
                <a:solidFill>
                  <a:schemeClr val="dk1"/>
                </a:solidFill>
                <a:latin typeface="Calibri"/>
                <a:ea typeface="Calibri"/>
                <a:cs typeface="Calibri"/>
                <a:sym typeface="Calibri"/>
              </a:rPr>
              <a:t> and fonts are specified.</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a:solidFill>
                  <a:schemeClr val="dk1"/>
                </a:solidFill>
                <a:latin typeface="Calibri"/>
                <a:ea typeface="Calibri"/>
                <a:cs typeface="Calibri"/>
                <a:sym typeface="Calibri"/>
              </a:rPr>
              <a:t>Dimensions</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err="1">
                <a:solidFill>
                  <a:schemeClr val="dk1"/>
                </a:solidFill>
                <a:latin typeface="Calibri"/>
                <a:ea typeface="Calibri"/>
                <a:cs typeface="Calibri"/>
                <a:sym typeface="Calibri"/>
              </a:rPr>
              <a:t>Colors</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a:solidFill>
                  <a:schemeClr val="dk1"/>
                </a:solidFill>
                <a:latin typeface="Calibri"/>
                <a:ea typeface="Calibri"/>
                <a:cs typeface="Calibri"/>
                <a:sym typeface="Calibri"/>
              </a:rPr>
              <a:t>Fonts</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smtClean="0">
                <a:solidFill>
                  <a:schemeClr val="dk1"/>
                </a:solidFill>
                <a:latin typeface="Calibri"/>
                <a:ea typeface="Calibri"/>
                <a:cs typeface="Calibri"/>
                <a:sym typeface="Calibri"/>
              </a:rPr>
              <a:t>Anchors</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smtClean="0">
                <a:solidFill>
                  <a:schemeClr val="dk1"/>
                </a:solidFill>
                <a:latin typeface="Calibri"/>
                <a:ea typeface="Calibri"/>
                <a:cs typeface="Calibri"/>
                <a:sym typeface="Calibri"/>
              </a:rPr>
              <a:t>Relief styles( </a:t>
            </a:r>
            <a:r>
              <a:rPr lang="en-IN" sz="1750" b="0" i="0" u="none" strike="noStrike" cap="none" dirty="0" err="1" smtClean="0">
                <a:solidFill>
                  <a:schemeClr val="dk1"/>
                </a:solidFill>
                <a:latin typeface="Calibri"/>
                <a:ea typeface="Calibri"/>
                <a:cs typeface="Calibri"/>
                <a:sym typeface="Calibri"/>
              </a:rPr>
              <a:t>eg</a:t>
            </a:r>
            <a:r>
              <a:rPr lang="en-IN" sz="1750" b="0" i="0" u="none" strike="noStrike" cap="none" dirty="0" smtClean="0">
                <a:solidFill>
                  <a:schemeClr val="dk1"/>
                </a:solidFill>
                <a:latin typeface="Calibri"/>
                <a:ea typeface="Calibri"/>
                <a:cs typeface="Calibri"/>
                <a:sym typeface="Calibri"/>
              </a:rPr>
              <a:t>. Flat, Raised)</a:t>
            </a:r>
            <a:endParaRPr smtClean="0"/>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smtClean="0">
                <a:solidFill>
                  <a:schemeClr val="dk1"/>
                </a:solidFill>
                <a:latin typeface="Calibri"/>
                <a:ea typeface="Calibri"/>
                <a:cs typeface="Calibri"/>
                <a:sym typeface="Calibri"/>
              </a:rPr>
              <a:t>Bitmaps</a:t>
            </a:r>
            <a:endParaRPr/>
          </a:p>
          <a:p>
            <a:pPr marL="742950" marR="0" lvl="1" indent="-285750" algn="just" rtl="0">
              <a:lnSpc>
                <a:spcPct val="150000"/>
              </a:lnSpc>
              <a:spcBef>
                <a:spcPts val="0"/>
              </a:spcBef>
              <a:spcAft>
                <a:spcPts val="0"/>
              </a:spcAft>
              <a:buClr>
                <a:schemeClr val="dk1"/>
              </a:buClr>
              <a:buSzPts val="1750"/>
              <a:buFont typeface="Arial"/>
              <a:buChar char="•"/>
            </a:pPr>
            <a:r>
              <a:rPr lang="en-IN" sz="1750" b="0" i="0" u="none" strike="noStrike" cap="none" dirty="0">
                <a:solidFill>
                  <a:schemeClr val="dk1"/>
                </a:solidFill>
                <a:latin typeface="Calibri"/>
                <a:ea typeface="Calibri"/>
                <a:cs typeface="Calibri"/>
                <a:sym typeface="Calibri"/>
              </a:rPr>
              <a:t>Cursors</a:t>
            </a:r>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89"/>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09" name="Google Shape;1009;p89"/>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Label Widgets</a:t>
            </a:r>
            <a:endParaRPr sz="2400" b="1">
              <a:solidFill>
                <a:schemeClr val="dk1"/>
              </a:solidFill>
              <a:latin typeface="Arial"/>
              <a:ea typeface="Arial"/>
              <a:cs typeface="Arial"/>
              <a:sym typeface="Arial"/>
            </a:endParaRPr>
          </a:p>
        </p:txBody>
      </p:sp>
      <p:sp>
        <p:nvSpPr>
          <p:cNvPr id="1010" name="Google Shape;1010;p89"/>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11" name="Google Shape;1011;p89"/>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012" name="Google Shape;1012;p89"/>
          <p:cNvSpPr txBox="1"/>
          <p:nvPr/>
        </p:nvSpPr>
        <p:spPr>
          <a:xfrm>
            <a:off x="189705" y="625866"/>
            <a:ext cx="11812590" cy="4443524"/>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A label is a widget that displays text or images, typically that the user will just view but not otherwise interact with. Labels are used for such things as identifying controls or other parts of the user interface, providing textual feedback or results, etc.</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a:t>
            </a:r>
            <a:r>
              <a:rPr lang="en-IN" sz="1750" i="1" dirty="0" err="1">
                <a:solidFill>
                  <a:schemeClr val="dk1"/>
                </a:solidFill>
                <a:latin typeface="Calibri"/>
                <a:ea typeface="Calibri"/>
                <a:cs typeface="Calibri"/>
                <a:sym typeface="Calibri"/>
              </a:rPr>
              <a:t>tk.Label</a:t>
            </a:r>
            <a:r>
              <a:rPr lang="en-IN" sz="1750" i="1" dirty="0">
                <a:solidFill>
                  <a:schemeClr val="dk1"/>
                </a:solidFill>
                <a:latin typeface="Calibri"/>
                <a:ea typeface="Calibri"/>
                <a:cs typeface="Calibri"/>
                <a:sym typeface="Calibri"/>
              </a:rPr>
              <a:t>(</a:t>
            </a:r>
            <a:r>
              <a:rPr lang="en-IN" sz="1750" i="1" dirty="0" err="1">
                <a:solidFill>
                  <a:schemeClr val="dk1"/>
                </a:solidFill>
                <a:latin typeface="Calibri"/>
                <a:ea typeface="Calibri"/>
                <a:cs typeface="Calibri"/>
                <a:sym typeface="Calibri"/>
              </a:rPr>
              <a:t>parent,text</a:t>
            </a:r>
            <a:r>
              <a:rPr lang="en-IN" sz="1750" i="1" dirty="0">
                <a:solidFill>
                  <a:schemeClr val="dk1"/>
                </a:solidFill>
                <a:latin typeface="Calibri"/>
                <a:ea typeface="Calibri"/>
                <a:cs typeface="Calibri"/>
                <a:sym typeface="Calibri"/>
              </a:rPr>
              <a:t>=“message”)</a:t>
            </a:r>
            <a:endParaRPr/>
          </a:p>
          <a:p>
            <a:pPr marL="0" marR="0" lvl="0" indent="0" algn="just" rtl="0">
              <a:lnSpc>
                <a:spcPct val="150000"/>
              </a:lnSpc>
              <a:spcBef>
                <a:spcPts val="0"/>
              </a:spcBef>
              <a:spcAft>
                <a:spcPts val="0"/>
              </a:spcAft>
              <a:buNone/>
            </a:pPr>
            <a:r>
              <a:rPr lang="en-IN" sz="1750" b="1" i="1" dirty="0">
                <a:solidFill>
                  <a:schemeClr val="dk1"/>
                </a:solidFill>
                <a:latin typeface="Calibri"/>
                <a:ea typeface="Calibri"/>
                <a:cs typeface="Calibri"/>
                <a:sym typeface="Calibri"/>
              </a:rPr>
              <a:t>Example:</a:t>
            </a:r>
            <a:endParaRPr sz="1750" b="1" i="1">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import </a:t>
            </a:r>
            <a:r>
              <a:rPr lang="en-IN" sz="1750" b="0" i="0" u="none" strike="noStrike" cap="none" dirty="0" err="1">
                <a:solidFill>
                  <a:schemeClr val="dk1"/>
                </a:solidFill>
                <a:latin typeface="Calibri"/>
                <a:ea typeface="Calibri"/>
                <a:cs typeface="Calibri"/>
                <a:sym typeface="Calibri"/>
              </a:rPr>
              <a:t>tkinter</a:t>
            </a:r>
            <a:r>
              <a:rPr lang="en-IN" sz="1750" b="0" i="0" u="none" strike="noStrike" cap="none" dirty="0">
                <a:solidFill>
                  <a:schemeClr val="dk1"/>
                </a:solidFill>
                <a:latin typeface="Calibri"/>
                <a:ea typeface="Calibri"/>
                <a:cs typeface="Calibri"/>
                <a:sym typeface="Calibri"/>
              </a:rPr>
              <a:t> as </a:t>
            </a:r>
            <a:r>
              <a:rPr lang="en-IN" sz="1750" b="0" i="0" u="none" strike="noStrike" cap="none" dirty="0" err="1">
                <a:solidFill>
                  <a:schemeClr val="dk1"/>
                </a:solidFill>
                <a:latin typeface="Calibri"/>
                <a:ea typeface="Calibri"/>
                <a:cs typeface="Calibri"/>
                <a:sym typeface="Calibri"/>
              </a:rPr>
              <a:t>tk</a:t>
            </a:r>
            <a:endParaRPr sz="175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root = </a:t>
            </a:r>
            <a:r>
              <a:rPr lang="en-IN" sz="1750" b="0" i="0" u="none" strike="noStrike" cap="none" dirty="0" err="1">
                <a:solidFill>
                  <a:schemeClr val="dk1"/>
                </a:solidFill>
                <a:latin typeface="Calibri"/>
                <a:ea typeface="Calibri"/>
                <a:cs typeface="Calibri"/>
                <a:sym typeface="Calibri"/>
              </a:rPr>
              <a:t>tk.Tk</a:t>
            </a:r>
            <a:r>
              <a:rPr lang="en-IN" sz="1750" b="0" i="0" u="none" strike="noStrike" cap="none" dirty="0">
                <a:solidFill>
                  <a:schemeClr val="dk1"/>
                </a:solidFill>
                <a:latin typeface="Calibri"/>
                <a:ea typeface="Calibri"/>
                <a:cs typeface="Calibri"/>
                <a:sym typeface="Calibri"/>
              </a:rPr>
              <a:t>()</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label = </a:t>
            </a:r>
            <a:r>
              <a:rPr lang="en-IN" sz="1750" b="0" i="0" u="none" strike="noStrike" cap="none" dirty="0" err="1">
                <a:solidFill>
                  <a:schemeClr val="dk1"/>
                </a:solidFill>
                <a:latin typeface="Calibri"/>
                <a:ea typeface="Calibri"/>
                <a:cs typeface="Calibri"/>
                <a:sym typeface="Calibri"/>
              </a:rPr>
              <a:t>tk.Label</a:t>
            </a:r>
            <a:r>
              <a:rPr lang="en-IN" sz="1750" b="0" i="0" u="none" strike="noStrike" cap="none" dirty="0">
                <a:solidFill>
                  <a:schemeClr val="dk1"/>
                </a:solidFill>
                <a:latin typeface="Calibri"/>
                <a:ea typeface="Calibri"/>
                <a:cs typeface="Calibri"/>
                <a:sym typeface="Calibri"/>
              </a:rPr>
              <a:t>(root, text='Hello World!')</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label.grid</a:t>
            </a:r>
            <a:r>
              <a:rPr lang="en-IN" sz="1750" b="0" i="0" u="none" strike="noStrike" cap="none" dirty="0">
                <a:solidFill>
                  <a:schemeClr val="dk1"/>
                </a:solidFill>
                <a:latin typeface="Calibri"/>
                <a:ea typeface="Calibri"/>
                <a:cs typeface="Calibri"/>
                <a:sym typeface="Calibri"/>
              </a:rPr>
              <a:t>()</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root.mainloop</a:t>
            </a:r>
            <a:r>
              <a:rPr lang="en-IN" sz="1750" b="0" i="0" u="none" strike="noStrike" cap="none" dirty="0">
                <a:solidFill>
                  <a:schemeClr val="dk1"/>
                </a:solidFill>
                <a:latin typeface="Calibri"/>
                <a:ea typeface="Calibri"/>
                <a:cs typeface="Calibri"/>
                <a:sym typeface="Calibri"/>
              </a:rPr>
              <a:t>()</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p:txBody>
      </p:sp>
      <p:pic>
        <p:nvPicPr>
          <p:cNvPr id="1013" name="Google Shape;1013;p89"/>
          <p:cNvPicPr preferRelativeResize="0"/>
          <p:nvPr/>
        </p:nvPicPr>
        <p:blipFill rotWithShape="1">
          <a:blip r:embed="rId3">
            <a:alphaModFix/>
          </a:blip>
          <a:srcRect/>
          <a:stretch/>
        </p:blipFill>
        <p:spPr>
          <a:xfrm>
            <a:off x="6632761" y="3394542"/>
            <a:ext cx="3051545" cy="228865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90"/>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19" name="Google Shape;1019;p90"/>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Button Widgets</a:t>
            </a:r>
            <a:endParaRPr sz="2400" b="1">
              <a:solidFill>
                <a:schemeClr val="dk1"/>
              </a:solidFill>
              <a:latin typeface="Arial"/>
              <a:ea typeface="Arial"/>
              <a:cs typeface="Arial"/>
              <a:sym typeface="Arial"/>
            </a:endParaRPr>
          </a:p>
        </p:txBody>
      </p:sp>
      <p:sp>
        <p:nvSpPr>
          <p:cNvPr id="1020" name="Google Shape;1020;p90"/>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21" name="Google Shape;1021;p90"/>
          <p:cNvSpPr/>
          <p:nvPr/>
        </p:nvSpPr>
        <p:spPr>
          <a:xfrm>
            <a:off x="31953" y="501884"/>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022" name="Google Shape;1022;p90"/>
          <p:cNvSpPr txBox="1"/>
          <p:nvPr/>
        </p:nvSpPr>
        <p:spPr>
          <a:xfrm>
            <a:off x="189705" y="625866"/>
            <a:ext cx="11812590" cy="2423740"/>
          </a:xfrm>
          <a:prstGeom prst="rect">
            <a:avLst/>
          </a:prstGeom>
          <a:noFill/>
          <a:ln>
            <a:noFill/>
          </a:ln>
        </p:spPr>
        <p:txBody>
          <a:bodyPr spcFirstLastPara="1" wrap="square" lIns="0" tIns="0" rIns="0" bIns="0" anchor="t" anchorCtr="0">
            <a:spAutoFit/>
          </a:bodyPr>
          <a:lstStyle/>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import </a:t>
            </a:r>
            <a:r>
              <a:rPr lang="en-IN" sz="1750" b="0" i="0" u="none" strike="noStrike" cap="none" dirty="0" err="1">
                <a:solidFill>
                  <a:schemeClr val="dk1"/>
                </a:solidFill>
                <a:latin typeface="Calibri"/>
                <a:ea typeface="Calibri"/>
                <a:cs typeface="Calibri"/>
                <a:sym typeface="Calibri"/>
              </a:rPr>
              <a:t>tkinter</a:t>
            </a:r>
            <a:r>
              <a:rPr lang="en-IN" sz="1750" b="0" i="0" u="none" strike="noStrike" cap="none" dirty="0">
                <a:solidFill>
                  <a:schemeClr val="dk1"/>
                </a:solidFill>
                <a:latin typeface="Calibri"/>
                <a:ea typeface="Calibri"/>
                <a:cs typeface="Calibri"/>
                <a:sym typeface="Calibri"/>
              </a:rPr>
              <a:t> as </a:t>
            </a:r>
            <a:r>
              <a:rPr lang="en-IN" sz="1750" b="0" i="0" u="none" strike="noStrike" cap="none" dirty="0" err="1">
                <a:solidFill>
                  <a:schemeClr val="dk1"/>
                </a:solidFill>
                <a:latin typeface="Calibri"/>
                <a:ea typeface="Calibri"/>
                <a:cs typeface="Calibri"/>
                <a:sym typeface="Calibri"/>
              </a:rPr>
              <a:t>tk</a:t>
            </a:r>
            <a:r>
              <a:rPr lang="en-IN" sz="1750" b="0" i="0" u="none" strike="noStrike" cap="none" dirty="0">
                <a:solidFill>
                  <a:schemeClr val="dk1"/>
                </a:solidFill>
                <a:latin typeface="Calibri"/>
                <a:ea typeface="Calibri"/>
                <a:cs typeface="Calibri"/>
                <a:sym typeface="Calibri"/>
              </a:rPr>
              <a:t> </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 = </a:t>
            </a:r>
            <a:r>
              <a:rPr lang="en-IN" sz="1750" b="0" i="0" u="none" strike="noStrike" cap="none" dirty="0" err="1">
                <a:solidFill>
                  <a:schemeClr val="dk1"/>
                </a:solidFill>
                <a:latin typeface="Calibri"/>
                <a:ea typeface="Calibri"/>
                <a:cs typeface="Calibri"/>
                <a:sym typeface="Calibri"/>
              </a:rPr>
              <a:t>tk.Tk</a:t>
            </a:r>
            <a:r>
              <a:rPr lang="en-IN" sz="1750" b="0" i="0" u="none" strike="noStrike" cap="none" dirty="0">
                <a:solidFill>
                  <a:schemeClr val="dk1"/>
                </a:solidFill>
                <a:latin typeface="Calibri"/>
                <a:ea typeface="Calibri"/>
                <a:cs typeface="Calibri"/>
                <a:sym typeface="Calibri"/>
              </a:rPr>
              <a:t>() </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r.title</a:t>
            </a:r>
            <a:r>
              <a:rPr lang="en-IN" sz="1750" b="0" i="0" u="none" strike="noStrike" cap="none" dirty="0" smtClean="0">
                <a:solidFill>
                  <a:schemeClr val="dk1"/>
                </a:solidFill>
                <a:latin typeface="Calibri"/>
                <a:ea typeface="Calibri"/>
                <a:cs typeface="Calibri"/>
                <a:sym typeface="Calibri"/>
              </a:rPr>
              <a:t>(‘Example') </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button = </a:t>
            </a:r>
            <a:r>
              <a:rPr lang="en-IN" sz="1750" b="0" i="0" u="none" strike="noStrike" cap="none" dirty="0" err="1">
                <a:solidFill>
                  <a:schemeClr val="dk1"/>
                </a:solidFill>
                <a:latin typeface="Calibri"/>
                <a:ea typeface="Calibri"/>
                <a:cs typeface="Calibri"/>
                <a:sym typeface="Calibri"/>
              </a:rPr>
              <a:t>tk.Button</a:t>
            </a:r>
            <a:r>
              <a:rPr lang="en-IN" sz="1750" b="0" i="0" u="none" strike="noStrike" cap="none" dirty="0">
                <a:solidFill>
                  <a:schemeClr val="dk1"/>
                </a:solidFill>
                <a:latin typeface="Calibri"/>
                <a:ea typeface="Calibri"/>
                <a:cs typeface="Calibri"/>
                <a:sym typeface="Calibri"/>
              </a:rPr>
              <a:t>(r, text='Stop', </a:t>
            </a:r>
            <a:r>
              <a:rPr lang="en-IN" sz="1750" b="0" i="0" u="none" strike="noStrike" cap="none" dirty="0" smtClean="0">
                <a:solidFill>
                  <a:schemeClr val="dk1"/>
                </a:solidFill>
                <a:latin typeface="Calibri"/>
                <a:ea typeface="Calibri"/>
                <a:cs typeface="Calibri"/>
                <a:sym typeface="Calibri"/>
              </a:rPr>
              <a:t>width=25) </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button.pack</a:t>
            </a:r>
            <a:r>
              <a:rPr lang="en-IN" sz="1750" b="0" i="0" u="none" strike="noStrike" cap="none" dirty="0">
                <a:solidFill>
                  <a:schemeClr val="dk1"/>
                </a:solidFill>
                <a:latin typeface="Calibri"/>
                <a:ea typeface="Calibri"/>
                <a:cs typeface="Calibri"/>
                <a:sym typeface="Calibri"/>
              </a:rPr>
              <a:t>() </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r.mainloop</a:t>
            </a:r>
            <a:r>
              <a:rPr lang="en-IN" sz="1750" b="0" i="0" u="none" strike="noStrike" cap="none" dirty="0">
                <a:solidFill>
                  <a:schemeClr val="dk1"/>
                </a:solidFill>
                <a:latin typeface="Calibri"/>
                <a:ea typeface="Calibri"/>
                <a:cs typeface="Calibri"/>
                <a:sym typeface="Calibri"/>
              </a:rPr>
              <a:t>() </a:t>
            </a:r>
            <a:endParaRPr/>
          </a:p>
        </p:txBody>
      </p:sp>
      <p:pic>
        <p:nvPicPr>
          <p:cNvPr id="1023" name="Google Shape;1023;p90"/>
          <p:cNvPicPr preferRelativeResize="0"/>
          <p:nvPr/>
        </p:nvPicPr>
        <p:blipFill rotWithShape="1">
          <a:blip r:embed="rId3">
            <a:alphaModFix/>
          </a:blip>
          <a:srcRect/>
          <a:stretch/>
        </p:blipFill>
        <p:spPr>
          <a:xfrm>
            <a:off x="6408083" y="3360084"/>
            <a:ext cx="2995175" cy="209942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91"/>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29" name="Google Shape;1029;p91"/>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Button Widgets</a:t>
            </a:r>
            <a:endParaRPr sz="2400" b="1">
              <a:solidFill>
                <a:schemeClr val="dk1"/>
              </a:solidFill>
              <a:latin typeface="Arial"/>
              <a:ea typeface="Arial"/>
              <a:cs typeface="Arial"/>
              <a:sym typeface="Arial"/>
            </a:endParaRPr>
          </a:p>
        </p:txBody>
      </p:sp>
      <p:sp>
        <p:nvSpPr>
          <p:cNvPr id="1030" name="Google Shape;1030;p91"/>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31" name="Google Shape;1031;p91"/>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032" name="Google Shape;1032;p91"/>
          <p:cNvSpPr txBox="1"/>
          <p:nvPr/>
        </p:nvSpPr>
        <p:spPr>
          <a:xfrm>
            <a:off x="189705" y="625866"/>
            <a:ext cx="11812590" cy="6059351"/>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A button, unlike a frame or label, is very much designed for the user to interact with, and in particular, press to perform some action. Like labels, they can display text or images, but also have a whole range of new options used to control their </a:t>
            </a:r>
            <a:r>
              <a:rPr lang="en-IN" sz="1750" dirty="0" err="1">
                <a:solidFill>
                  <a:schemeClr val="dk1"/>
                </a:solidFill>
                <a:latin typeface="Calibri"/>
                <a:ea typeface="Calibri"/>
                <a:cs typeface="Calibri"/>
                <a:sym typeface="Calibri"/>
              </a:rPr>
              <a:t>behavior</a:t>
            </a:r>
            <a:r>
              <a:rPr lang="en-IN" sz="1750" dirty="0">
                <a:solidFill>
                  <a:schemeClr val="dk1"/>
                </a:solidFill>
                <a:latin typeface="Calibri"/>
                <a:ea typeface="Calibri"/>
                <a:cs typeface="Calibri"/>
                <a:sym typeface="Calibri"/>
              </a:rPr>
              <a:t>.</a:t>
            </a:r>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a:t>
            </a:r>
            <a:r>
              <a:rPr lang="en-IN" sz="1750" i="1" dirty="0">
                <a:solidFill>
                  <a:schemeClr val="dk1"/>
                </a:solidFill>
                <a:latin typeface="Calibri"/>
                <a:ea typeface="Calibri"/>
                <a:cs typeface="Calibri"/>
                <a:sym typeface="Calibri"/>
              </a:rPr>
              <a:t>button = </a:t>
            </a:r>
            <a:r>
              <a:rPr lang="en-IN" sz="1750" i="1" dirty="0" err="1">
                <a:solidFill>
                  <a:schemeClr val="dk1"/>
                </a:solidFill>
                <a:latin typeface="Calibri"/>
                <a:ea typeface="Calibri"/>
                <a:cs typeface="Calibri"/>
                <a:sym typeface="Calibri"/>
              </a:rPr>
              <a:t>ttk.Button</a:t>
            </a:r>
            <a:r>
              <a:rPr lang="en-IN" sz="1750" i="1" dirty="0">
                <a:solidFill>
                  <a:schemeClr val="dk1"/>
                </a:solidFill>
                <a:latin typeface="Calibri"/>
                <a:ea typeface="Calibri"/>
                <a:cs typeface="Calibri"/>
                <a:sym typeface="Calibri"/>
              </a:rPr>
              <a:t>(parent, text=‘</a:t>
            </a:r>
            <a:r>
              <a:rPr lang="en-IN" sz="1750" i="1" dirty="0" err="1">
                <a:solidFill>
                  <a:schemeClr val="dk1"/>
                </a:solidFill>
                <a:latin typeface="Calibri"/>
                <a:ea typeface="Calibri"/>
                <a:cs typeface="Calibri"/>
                <a:sym typeface="Calibri"/>
              </a:rPr>
              <a:t>ClickMe</a:t>
            </a:r>
            <a:r>
              <a:rPr lang="en-IN" sz="1750" i="1" dirty="0">
                <a:solidFill>
                  <a:schemeClr val="dk1"/>
                </a:solidFill>
                <a:latin typeface="Calibri"/>
                <a:ea typeface="Calibri"/>
                <a:cs typeface="Calibri"/>
                <a:sym typeface="Calibri"/>
              </a:rPr>
              <a:t>', command=</a:t>
            </a:r>
            <a:r>
              <a:rPr lang="en-IN" sz="1750" i="1" dirty="0" err="1">
                <a:solidFill>
                  <a:schemeClr val="dk1"/>
                </a:solidFill>
                <a:latin typeface="Calibri"/>
                <a:ea typeface="Calibri"/>
                <a:cs typeface="Calibri"/>
                <a:sym typeface="Calibri"/>
              </a:rPr>
              <a:t>submitForm</a:t>
            </a:r>
            <a:r>
              <a:rPr lang="en-IN" sz="1750" i="1" dirty="0">
                <a:solidFill>
                  <a:schemeClr val="dk1"/>
                </a:solidFill>
                <a:latin typeface="Calibri"/>
                <a:ea typeface="Calibri"/>
                <a:cs typeface="Calibri"/>
                <a:sym typeface="Calibri"/>
              </a:rPr>
              <a:t>)</a:t>
            </a:r>
            <a:endParaRPr/>
          </a:p>
          <a:p>
            <a:pPr marL="0" marR="0" lvl="0" indent="0" algn="just" rtl="0">
              <a:lnSpc>
                <a:spcPct val="150000"/>
              </a:lnSpc>
              <a:spcBef>
                <a:spcPts val="0"/>
              </a:spcBef>
              <a:spcAft>
                <a:spcPts val="0"/>
              </a:spcAft>
              <a:buNone/>
            </a:pPr>
            <a:r>
              <a:rPr lang="en-IN" sz="1750" b="1" i="1" dirty="0">
                <a:solidFill>
                  <a:schemeClr val="dk1"/>
                </a:solidFill>
                <a:latin typeface="Calibri"/>
                <a:ea typeface="Calibri"/>
                <a:cs typeface="Calibri"/>
                <a:sym typeface="Calibri"/>
              </a:rPr>
              <a:t>Example:</a:t>
            </a:r>
            <a:endParaRPr sz="1750" b="1" i="1">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import </a:t>
            </a:r>
            <a:r>
              <a:rPr lang="en-IN" sz="1750" b="0" i="0" u="none" strike="noStrike" cap="none" dirty="0" err="1">
                <a:solidFill>
                  <a:schemeClr val="dk1"/>
                </a:solidFill>
                <a:latin typeface="Calibri"/>
                <a:ea typeface="Calibri"/>
                <a:cs typeface="Calibri"/>
                <a:sym typeface="Calibri"/>
              </a:rPr>
              <a:t>tkinter</a:t>
            </a:r>
            <a:r>
              <a:rPr lang="en-IN" sz="1750" b="0" i="0" u="none" strike="noStrike" cap="none" dirty="0">
                <a:solidFill>
                  <a:schemeClr val="dk1"/>
                </a:solidFill>
                <a:latin typeface="Calibri"/>
                <a:ea typeface="Calibri"/>
                <a:cs typeface="Calibri"/>
                <a:sym typeface="Calibri"/>
              </a:rPr>
              <a:t> as </a:t>
            </a:r>
            <a:r>
              <a:rPr lang="en-IN" sz="1750" b="0" i="0" u="none" strike="noStrike" cap="none" dirty="0" err="1">
                <a:solidFill>
                  <a:schemeClr val="dk1"/>
                </a:solidFill>
                <a:latin typeface="Calibri"/>
                <a:ea typeface="Calibri"/>
                <a:cs typeface="Calibri"/>
                <a:sym typeface="Calibri"/>
              </a:rPr>
              <a:t>tk</a:t>
            </a:r>
            <a:endParaRPr sz="175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from </a:t>
            </a:r>
            <a:r>
              <a:rPr lang="en-IN" sz="1750" b="0" i="0" u="none" strike="noStrike" cap="none" dirty="0" err="1">
                <a:solidFill>
                  <a:schemeClr val="dk1"/>
                </a:solidFill>
                <a:latin typeface="Calibri"/>
                <a:ea typeface="Calibri"/>
                <a:cs typeface="Calibri"/>
                <a:sym typeface="Calibri"/>
              </a:rPr>
              <a:t>tkinter</a:t>
            </a:r>
            <a:r>
              <a:rPr lang="en-IN" sz="1750" b="0" i="0" u="none" strike="noStrike" cap="none" dirty="0">
                <a:solidFill>
                  <a:schemeClr val="dk1"/>
                </a:solidFill>
                <a:latin typeface="Calibri"/>
                <a:ea typeface="Calibri"/>
                <a:cs typeface="Calibri"/>
                <a:sym typeface="Calibri"/>
              </a:rPr>
              <a:t> import </a:t>
            </a:r>
            <a:r>
              <a:rPr lang="en-IN" sz="1750" b="0" i="0" u="none" strike="noStrike" cap="none" dirty="0" err="1">
                <a:solidFill>
                  <a:schemeClr val="dk1"/>
                </a:solidFill>
                <a:latin typeface="Calibri"/>
                <a:ea typeface="Calibri"/>
                <a:cs typeface="Calibri"/>
                <a:sym typeface="Calibri"/>
              </a:rPr>
              <a:t>messagebox</a:t>
            </a:r>
            <a:endParaRPr sz="175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def hello():</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a:t>
            </a:r>
            <a:r>
              <a:rPr lang="en-IN" sz="1750" b="0" i="0" u="none" strike="noStrike" cap="none" dirty="0" err="1">
                <a:solidFill>
                  <a:schemeClr val="dk1"/>
                </a:solidFill>
                <a:latin typeface="Calibri"/>
                <a:ea typeface="Calibri"/>
                <a:cs typeface="Calibri"/>
                <a:sym typeface="Calibri"/>
              </a:rPr>
              <a:t>msg</a:t>
            </a:r>
            <a:r>
              <a:rPr lang="en-IN" sz="1750" b="0" i="0" u="none" strike="noStrike" cap="none" dirty="0">
                <a:solidFill>
                  <a:schemeClr val="dk1"/>
                </a:solidFill>
                <a:latin typeface="Calibri"/>
                <a:ea typeface="Calibri"/>
                <a:cs typeface="Calibri"/>
                <a:sym typeface="Calibri"/>
              </a:rPr>
              <a:t> = </a:t>
            </a:r>
            <a:r>
              <a:rPr lang="en-IN" sz="1750" b="0" i="0" u="none" strike="noStrike" cap="none" dirty="0" err="1">
                <a:solidFill>
                  <a:schemeClr val="dk1"/>
                </a:solidFill>
                <a:latin typeface="Calibri"/>
                <a:ea typeface="Calibri"/>
                <a:cs typeface="Calibri"/>
                <a:sym typeface="Calibri"/>
              </a:rPr>
              <a:t>messagebox.showinfo</a:t>
            </a:r>
            <a:r>
              <a:rPr lang="en-IN" sz="1750" b="0" i="0" u="none" strike="noStrike" cap="none" dirty="0">
                <a:solidFill>
                  <a:schemeClr val="dk1"/>
                </a:solidFill>
                <a:latin typeface="Calibri"/>
                <a:ea typeface="Calibri"/>
                <a:cs typeface="Calibri"/>
                <a:sym typeface="Calibri"/>
              </a:rPr>
              <a:t>( "GUI Event </a:t>
            </a:r>
            <a:r>
              <a:rPr lang="en-IN" sz="1750" b="0" i="0" u="none" strike="noStrike" cap="none" dirty="0" err="1">
                <a:solidFill>
                  <a:schemeClr val="dk1"/>
                </a:solidFill>
                <a:latin typeface="Calibri"/>
                <a:ea typeface="Calibri"/>
                <a:cs typeface="Calibri"/>
                <a:sym typeface="Calibri"/>
              </a:rPr>
              <a:t>Demo","Button</a:t>
            </a:r>
            <a:r>
              <a:rPr lang="en-IN" sz="1750" b="0" i="0" u="none" strike="noStrike" cap="none" dirty="0">
                <a:solidFill>
                  <a:schemeClr val="dk1"/>
                </a:solidFill>
                <a:latin typeface="Calibri"/>
                <a:ea typeface="Calibri"/>
                <a:cs typeface="Calibri"/>
                <a:sym typeface="Calibri"/>
              </a:rPr>
              <a:t> Demo")</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root = </a:t>
            </a:r>
            <a:r>
              <a:rPr lang="en-IN" sz="1750" b="0" i="0" u="none" strike="noStrike" cap="none" dirty="0" err="1">
                <a:solidFill>
                  <a:schemeClr val="dk1"/>
                </a:solidFill>
                <a:latin typeface="Calibri"/>
                <a:ea typeface="Calibri"/>
                <a:cs typeface="Calibri"/>
                <a:sym typeface="Calibri"/>
              </a:rPr>
              <a:t>tk.Tk</a:t>
            </a:r>
            <a:r>
              <a:rPr lang="en-IN" sz="1750" b="0" i="0" u="none" strike="noStrike" cap="none" dirty="0">
                <a:solidFill>
                  <a:schemeClr val="dk1"/>
                </a:solidFill>
                <a:latin typeface="Calibri"/>
                <a:ea typeface="Calibri"/>
                <a:cs typeface="Calibri"/>
                <a:sym typeface="Calibri"/>
              </a:rPr>
              <a:t>()</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root.geometry</a:t>
            </a:r>
            <a:r>
              <a:rPr lang="en-IN" sz="1750" b="0" i="0" u="none" strike="noStrike" cap="none" dirty="0">
                <a:solidFill>
                  <a:schemeClr val="dk1"/>
                </a:solidFill>
                <a:latin typeface="Calibri"/>
                <a:ea typeface="Calibri"/>
                <a:cs typeface="Calibri"/>
                <a:sym typeface="Calibri"/>
              </a:rPr>
              <a:t>("200x200")</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b = </a:t>
            </a:r>
            <a:r>
              <a:rPr lang="en-IN" sz="1750" b="0" i="0" u="none" strike="noStrike" cap="none" dirty="0" err="1">
                <a:solidFill>
                  <a:schemeClr val="dk1"/>
                </a:solidFill>
                <a:latin typeface="Calibri"/>
                <a:ea typeface="Calibri"/>
                <a:cs typeface="Calibri"/>
                <a:sym typeface="Calibri"/>
              </a:rPr>
              <a:t>tk.Button</a:t>
            </a:r>
            <a:r>
              <a:rPr lang="en-IN" sz="1750" b="0" i="0" u="none" strike="noStrike" cap="none" dirty="0">
                <a:solidFill>
                  <a:schemeClr val="dk1"/>
                </a:solidFill>
                <a:latin typeface="Calibri"/>
                <a:ea typeface="Calibri"/>
                <a:cs typeface="Calibri"/>
                <a:sym typeface="Calibri"/>
              </a:rPr>
              <a:t>(root, text='Fire </a:t>
            </a:r>
            <a:r>
              <a:rPr lang="en-IN" sz="1750" b="0" i="0" u="none" strike="noStrike" cap="none" dirty="0" err="1">
                <a:solidFill>
                  <a:schemeClr val="dk1"/>
                </a:solidFill>
                <a:latin typeface="Calibri"/>
                <a:ea typeface="Calibri"/>
                <a:cs typeface="Calibri"/>
                <a:sym typeface="Calibri"/>
              </a:rPr>
              <a:t>Me',command</a:t>
            </a:r>
            <a:r>
              <a:rPr lang="en-IN" sz="1750" b="0" i="0" u="none" strike="noStrike" cap="none" dirty="0">
                <a:solidFill>
                  <a:schemeClr val="dk1"/>
                </a:solidFill>
                <a:latin typeface="Calibri"/>
                <a:ea typeface="Calibri"/>
                <a:cs typeface="Calibri"/>
                <a:sym typeface="Calibri"/>
              </a:rPr>
              <a:t>=hello)</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b.place</a:t>
            </a:r>
            <a:r>
              <a:rPr lang="en-IN" sz="1750" b="0" i="0" u="none" strike="noStrike" cap="none" dirty="0">
                <a:solidFill>
                  <a:schemeClr val="dk1"/>
                </a:solidFill>
                <a:latin typeface="Calibri"/>
                <a:ea typeface="Calibri"/>
                <a:cs typeface="Calibri"/>
                <a:sym typeface="Calibri"/>
              </a:rPr>
              <a:t>(x=50,y=50)</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root.mainloop</a:t>
            </a:r>
            <a:r>
              <a:rPr lang="en-IN" sz="1750" b="0" i="0" u="none" strike="noStrike" cap="none" dirty="0">
                <a:solidFill>
                  <a:schemeClr val="dk1"/>
                </a:solidFill>
                <a:latin typeface="Calibri"/>
                <a:ea typeface="Calibri"/>
                <a:cs typeface="Calibri"/>
                <a:sym typeface="Calibri"/>
              </a:rPr>
              <a:t>()</a:t>
            </a:r>
            <a:endParaRPr sz="1750" b="0" i="0" u="none" strike="noStrike" cap="none">
              <a:solidFill>
                <a:schemeClr val="dk1"/>
              </a:solidFill>
              <a:latin typeface="Calibri"/>
              <a:ea typeface="Calibri"/>
              <a:cs typeface="Calibri"/>
              <a:sym typeface="Calibri"/>
            </a:endParaRPr>
          </a:p>
        </p:txBody>
      </p:sp>
      <p:pic>
        <p:nvPicPr>
          <p:cNvPr id="1033" name="Google Shape;1033;p91"/>
          <p:cNvPicPr preferRelativeResize="0"/>
          <p:nvPr/>
        </p:nvPicPr>
        <p:blipFill rotWithShape="1">
          <a:blip r:embed="rId3">
            <a:alphaModFix/>
          </a:blip>
          <a:srcRect/>
          <a:stretch/>
        </p:blipFill>
        <p:spPr>
          <a:xfrm>
            <a:off x="7979988" y="3095618"/>
            <a:ext cx="2347353" cy="291395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92"/>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39" name="Google Shape;1039;p92"/>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Button Widgets</a:t>
            </a:r>
            <a:endParaRPr sz="2400" b="1">
              <a:solidFill>
                <a:schemeClr val="dk1"/>
              </a:solidFill>
              <a:latin typeface="Arial"/>
              <a:ea typeface="Arial"/>
              <a:cs typeface="Arial"/>
              <a:sym typeface="Arial"/>
            </a:endParaRPr>
          </a:p>
        </p:txBody>
      </p:sp>
      <p:sp>
        <p:nvSpPr>
          <p:cNvPr id="1040" name="Google Shape;1040;p92"/>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41" name="Google Shape;1041;p92"/>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042" name="Google Shape;1042;p92"/>
          <p:cNvSpPr txBox="1"/>
          <p:nvPr/>
        </p:nvSpPr>
        <p:spPr>
          <a:xfrm>
            <a:off x="189705" y="625866"/>
            <a:ext cx="11812590" cy="5251438"/>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Button:To add a button in your application, this widget is used.</a:t>
            </a:r>
            <a:endParaRPr/>
          </a:p>
          <a:p>
            <a:pPr marL="0" marR="0" lvl="0" indent="0" algn="l" rtl="0">
              <a:lnSpc>
                <a:spcPct val="150000"/>
              </a:lnSpc>
              <a:spcBef>
                <a:spcPts val="0"/>
              </a:spcBef>
              <a:spcAft>
                <a:spcPts val="0"/>
              </a:spcAft>
              <a:buNone/>
            </a:pPr>
            <a:r>
              <a:rPr lang="en-IN" sz="1750" b="1">
                <a:solidFill>
                  <a:schemeClr val="dk1"/>
                </a:solidFill>
                <a:latin typeface="Calibri"/>
                <a:ea typeface="Calibri"/>
                <a:cs typeface="Calibri"/>
                <a:sym typeface="Calibri"/>
              </a:rPr>
              <a:t>Syntax :</a:t>
            </a:r>
            <a:endParaRPr/>
          </a:p>
          <a:p>
            <a:pPr marL="0" marR="0" lvl="0" indent="0" algn="l" rtl="0">
              <a:lnSpc>
                <a:spcPct val="150000"/>
              </a:lnSpc>
              <a:spcBef>
                <a:spcPts val="0"/>
              </a:spcBef>
              <a:spcAft>
                <a:spcPts val="0"/>
              </a:spcAft>
              <a:buNone/>
            </a:pPr>
            <a:r>
              <a:rPr lang="en-IN" sz="1750">
                <a:solidFill>
                  <a:schemeClr val="dk1"/>
                </a:solidFill>
                <a:latin typeface="Calibri"/>
                <a:ea typeface="Calibri"/>
                <a:cs typeface="Calibri"/>
                <a:sym typeface="Calibri"/>
              </a:rPr>
              <a:t>	w=Button(master, text=“caption” option=value)</a:t>
            </a:r>
            <a:endParaRPr/>
          </a:p>
          <a:p>
            <a:pPr marL="0" marR="0" lvl="0" indent="0" algn="l" rtl="0">
              <a:lnSpc>
                <a:spcPct val="150000"/>
              </a:lnSpc>
              <a:spcBef>
                <a:spcPts val="0"/>
              </a:spcBef>
              <a:spcAft>
                <a:spcPts val="0"/>
              </a:spcAft>
              <a:buNone/>
            </a:pPr>
            <a:endParaRPr sz="175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master is the parameter used to represent the parent window.</a:t>
            </a:r>
            <a:endParaRPr/>
          </a:p>
          <a:p>
            <a:pPr marL="285750" marR="0" lvl="0" indent="-285750" algn="l"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activebackground: to set the background color when button is under the cursor.</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activeforeground: to set the foreground color when button is under the cursor.</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bg: to set he normal background color.</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command: to call a function.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font: to set the font on the button label.</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image: to set the image on the button.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width: to set the width of the button.</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height: to set the height of the button.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93"/>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48" name="Google Shape;1048;p93"/>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Entry Widgets</a:t>
            </a:r>
            <a:endParaRPr sz="2400" b="1">
              <a:solidFill>
                <a:schemeClr val="dk1"/>
              </a:solidFill>
              <a:latin typeface="Arial"/>
              <a:ea typeface="Arial"/>
              <a:cs typeface="Arial"/>
              <a:sym typeface="Arial"/>
            </a:endParaRPr>
          </a:p>
        </p:txBody>
      </p:sp>
      <p:sp>
        <p:nvSpPr>
          <p:cNvPr id="1049" name="Google Shape;1049;p93"/>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50" name="Google Shape;1050;p93"/>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051" name="Google Shape;1051;p93"/>
          <p:cNvSpPr txBox="1"/>
          <p:nvPr/>
        </p:nvSpPr>
        <p:spPr>
          <a:xfrm>
            <a:off x="176258" y="518290"/>
            <a:ext cx="11812590" cy="6463308"/>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a:solidFill>
                  <a:schemeClr val="dk1"/>
                </a:solidFill>
                <a:latin typeface="Calibri"/>
                <a:ea typeface="Calibri"/>
                <a:cs typeface="Calibri"/>
                <a:sym typeface="Calibri"/>
              </a:rPr>
              <a:t>An entry presents the user with a single line text field that they can use to type in a string value. These can be just about anything: their name, a city, a password, social security number, and so on.</a:t>
            </a:r>
            <a:endParaRPr/>
          </a:p>
          <a:p>
            <a:pPr marL="0" marR="0" lvl="0" indent="0" algn="just" rtl="0">
              <a:lnSpc>
                <a:spcPct val="150000"/>
              </a:lnSpc>
              <a:spcBef>
                <a:spcPts val="0"/>
              </a:spcBef>
              <a:spcAft>
                <a:spcPts val="0"/>
              </a:spcAft>
              <a:buNone/>
            </a:pPr>
            <a:r>
              <a:rPr lang="en-IN" sz="1750" b="1">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a:solidFill>
                  <a:schemeClr val="dk1"/>
                </a:solidFill>
                <a:latin typeface="Calibri"/>
                <a:ea typeface="Calibri"/>
                <a:cs typeface="Calibri"/>
                <a:sym typeface="Calibri"/>
              </a:rPr>
              <a:t>	</a:t>
            </a:r>
            <a:r>
              <a:rPr lang="en-IN" sz="1750" i="1">
                <a:solidFill>
                  <a:schemeClr val="dk1"/>
                </a:solidFill>
                <a:latin typeface="Calibri"/>
                <a:ea typeface="Calibri"/>
                <a:cs typeface="Calibri"/>
                <a:sym typeface="Calibri"/>
              </a:rPr>
              <a:t>name = ttk.Entry(parent, textvariable=username)</a:t>
            </a:r>
            <a:endParaRPr/>
          </a:p>
          <a:p>
            <a:pPr marL="0" marR="0" lvl="0" indent="0" algn="just" rtl="0">
              <a:lnSpc>
                <a:spcPct val="150000"/>
              </a:lnSpc>
              <a:spcBef>
                <a:spcPts val="0"/>
              </a:spcBef>
              <a:spcAft>
                <a:spcPts val="0"/>
              </a:spcAft>
              <a:buNone/>
            </a:pPr>
            <a:r>
              <a:rPr lang="en-IN" sz="1750" b="1" i="1">
                <a:solidFill>
                  <a:schemeClr val="dk1"/>
                </a:solidFill>
                <a:latin typeface="Calibri"/>
                <a:ea typeface="Calibri"/>
                <a:cs typeface="Calibri"/>
                <a:sym typeface="Calibri"/>
              </a:rPr>
              <a:t>Example:</a:t>
            </a:r>
            <a:endParaRPr sz="1750" b="1" i="1">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def hello():</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   msg = messagebox.showinfo( "GUI Event Demo",t.get())</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root = tk.Tk()</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root.geometry("200x200")</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l1=tk.Label(root,text="Name:")</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l1.grid(row=0)</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t=tk.Entry(root)</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t.grid(row=0,column=1)</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b = tk.Button(root, text='Fire Me',command=hello)</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b.grid(row=1,columnspan=2);</a:t>
            </a:r>
            <a:endParaRPr/>
          </a:p>
          <a:p>
            <a:pPr marL="457200" marR="0" lvl="1" indent="0" algn="just" rtl="0">
              <a:lnSpc>
                <a:spcPct val="150000"/>
              </a:lnSpc>
              <a:spcBef>
                <a:spcPts val="0"/>
              </a:spcBef>
              <a:spcAft>
                <a:spcPts val="0"/>
              </a:spcAft>
              <a:buNone/>
            </a:pPr>
            <a:r>
              <a:rPr lang="en-IN" sz="1750" b="0" i="0" u="none" strike="noStrike" cap="none">
                <a:solidFill>
                  <a:schemeClr val="dk1"/>
                </a:solidFill>
                <a:latin typeface="Calibri"/>
                <a:ea typeface="Calibri"/>
                <a:cs typeface="Calibri"/>
                <a:sym typeface="Calibri"/>
              </a:rPr>
              <a:t>root.mainloop()</a:t>
            </a:r>
            <a:endParaRPr sz="1750" b="0" i="0" u="none" strike="noStrike" cap="none">
              <a:solidFill>
                <a:schemeClr val="dk1"/>
              </a:solidFill>
              <a:latin typeface="Calibri"/>
              <a:ea typeface="Calibri"/>
              <a:cs typeface="Calibri"/>
              <a:sym typeface="Calibri"/>
            </a:endParaRPr>
          </a:p>
        </p:txBody>
      </p:sp>
      <p:pic>
        <p:nvPicPr>
          <p:cNvPr id="1052" name="Google Shape;1052;p93"/>
          <p:cNvPicPr preferRelativeResize="0"/>
          <p:nvPr/>
        </p:nvPicPr>
        <p:blipFill rotWithShape="1">
          <a:blip r:embed="rId3">
            <a:alphaModFix/>
          </a:blip>
          <a:srcRect/>
          <a:stretch/>
        </p:blipFill>
        <p:spPr>
          <a:xfrm>
            <a:off x="7951413" y="2506931"/>
            <a:ext cx="1990725" cy="24860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58" name="Google Shape;1058;p94"/>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Canvas</a:t>
            </a:r>
            <a:endParaRPr sz="2400" b="1">
              <a:solidFill>
                <a:schemeClr val="dk1"/>
              </a:solidFill>
              <a:latin typeface="Arial"/>
              <a:ea typeface="Arial"/>
              <a:cs typeface="Arial"/>
              <a:sym typeface="Arial"/>
            </a:endParaRPr>
          </a:p>
        </p:txBody>
      </p:sp>
      <p:sp>
        <p:nvSpPr>
          <p:cNvPr id="1059" name="Google Shape;1059;p94"/>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60" name="Google Shape;1060;p94"/>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061" name="Google Shape;1061;p94"/>
          <p:cNvSpPr txBox="1"/>
          <p:nvPr/>
        </p:nvSpPr>
        <p:spPr>
          <a:xfrm>
            <a:off x="222756" y="636883"/>
            <a:ext cx="11812590" cy="6705682"/>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The Canvas is a rectangular area intended for drawing pictures or other complex layouts. You can place graphics, text, widgets or frames on a Canvas.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It is used to draw pictures and other complex layout like graphics, text and widgets.</a:t>
            </a:r>
            <a:endParaRPr/>
          </a:p>
          <a:p>
            <a:pPr marL="0" marR="0" lvl="0" indent="0" algn="just" rtl="0">
              <a:lnSpc>
                <a:spcPct val="150000"/>
              </a:lnSpc>
              <a:spcBef>
                <a:spcPts val="0"/>
              </a:spcBef>
              <a:spcAft>
                <a:spcPts val="0"/>
              </a:spcAft>
              <a:buNone/>
            </a:pPr>
            <a:r>
              <a:rPr lang="en-IN" sz="1750" b="1" dirty="0">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w = Canvas(master, </a:t>
            </a:r>
            <a:r>
              <a:rPr lang="en-IN" sz="1750" dirty="0" smtClean="0">
                <a:solidFill>
                  <a:schemeClr val="dk1"/>
                </a:solidFill>
                <a:latin typeface="Calibri"/>
                <a:ea typeface="Calibri"/>
                <a:cs typeface="Calibri"/>
                <a:sym typeface="Calibri"/>
              </a:rPr>
              <a:t>option=value</a:t>
            </a:r>
            <a:r>
              <a:rPr lang="en-IN" sz="1750" dirty="0">
                <a:solidFill>
                  <a:schemeClr val="dk1"/>
                </a:solidFill>
                <a:latin typeface="Calibri"/>
                <a:ea typeface="Calibri"/>
                <a:cs typeface="Calibri"/>
                <a:sym typeface="Calibri"/>
              </a:rPr>
              <a:t>) </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750">
              <a:solidFill>
                <a:schemeClr val="dk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master is the parameter used to represent the parent window</a:t>
            </a:r>
            <a:r>
              <a:rPr lang="en-IN" sz="1750" dirty="0" smtClean="0">
                <a:solidFill>
                  <a:schemeClr val="dk1"/>
                </a:solidFill>
                <a:latin typeface="Calibri"/>
                <a:ea typeface="Calibri"/>
                <a:cs typeface="Calibri"/>
                <a:sym typeface="Calibri"/>
              </a:rPr>
              <a: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err="1">
                <a:solidFill>
                  <a:schemeClr val="dk1"/>
                </a:solidFill>
                <a:latin typeface="Calibri"/>
                <a:ea typeface="Calibri"/>
                <a:cs typeface="Calibri"/>
                <a:sym typeface="Calibri"/>
              </a:rPr>
              <a:t>bd</a:t>
            </a:r>
            <a:r>
              <a:rPr lang="en-IN" sz="1750" dirty="0">
                <a:solidFill>
                  <a:schemeClr val="dk1"/>
                </a:solidFill>
                <a:latin typeface="Calibri"/>
                <a:ea typeface="Calibri"/>
                <a:cs typeface="Calibri"/>
                <a:sym typeface="Calibri"/>
              </a:rPr>
              <a:t>: to set the border width in pixels.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err="1">
                <a:solidFill>
                  <a:schemeClr val="dk1"/>
                </a:solidFill>
                <a:latin typeface="Calibri"/>
                <a:ea typeface="Calibri"/>
                <a:cs typeface="Calibri"/>
                <a:sym typeface="Calibri"/>
              </a:rPr>
              <a:t>bg</a:t>
            </a:r>
            <a:r>
              <a:rPr lang="en-IN" sz="1750" dirty="0">
                <a:solidFill>
                  <a:schemeClr val="dk1"/>
                </a:solidFill>
                <a:latin typeface="Calibri"/>
                <a:ea typeface="Calibri"/>
                <a:cs typeface="Calibri"/>
                <a:sym typeface="Calibri"/>
              </a:rPr>
              <a:t>: to set the normal background </a:t>
            </a:r>
            <a:r>
              <a:rPr lang="en-IN" sz="1750" dirty="0" err="1">
                <a:solidFill>
                  <a:schemeClr val="dk1"/>
                </a:solidFill>
                <a:latin typeface="Calibri"/>
                <a:ea typeface="Calibri"/>
                <a:cs typeface="Calibri"/>
                <a:sym typeface="Calibri"/>
              </a:rPr>
              <a:t>color</a:t>
            </a:r>
            <a:r>
              <a:rPr lang="en-IN" sz="1750" dirty="0">
                <a:solidFill>
                  <a:schemeClr val="dk1"/>
                </a:solidFill>
                <a:latin typeface="Calibri"/>
                <a:ea typeface="Calibri"/>
                <a:cs typeface="Calibri"/>
                <a:sym typeface="Calibri"/>
              </a:rPr>
              <a: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cursor: to set the cursor used in the canvas.</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err="1">
                <a:solidFill>
                  <a:schemeClr val="dk1"/>
                </a:solidFill>
                <a:latin typeface="Calibri"/>
                <a:ea typeface="Calibri"/>
                <a:cs typeface="Calibri"/>
                <a:sym typeface="Calibri"/>
              </a:rPr>
              <a:t>highlightcolor</a:t>
            </a:r>
            <a:r>
              <a:rPr lang="en-IN" sz="1750" dirty="0">
                <a:solidFill>
                  <a:schemeClr val="dk1"/>
                </a:solidFill>
                <a:latin typeface="Calibri"/>
                <a:ea typeface="Calibri"/>
                <a:cs typeface="Calibri"/>
                <a:sym typeface="Calibri"/>
              </a:rPr>
              <a:t>: to set the </a:t>
            </a:r>
            <a:r>
              <a:rPr lang="en-IN" sz="1750" dirty="0" err="1">
                <a:solidFill>
                  <a:schemeClr val="dk1"/>
                </a:solidFill>
                <a:latin typeface="Calibri"/>
                <a:ea typeface="Calibri"/>
                <a:cs typeface="Calibri"/>
                <a:sym typeface="Calibri"/>
              </a:rPr>
              <a:t>color</a:t>
            </a:r>
            <a:r>
              <a:rPr lang="en-IN" sz="1750" dirty="0">
                <a:solidFill>
                  <a:schemeClr val="dk1"/>
                </a:solidFill>
                <a:latin typeface="Calibri"/>
                <a:ea typeface="Calibri"/>
                <a:cs typeface="Calibri"/>
                <a:sym typeface="Calibri"/>
              </a:rPr>
              <a:t> shown in the focus highlight.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width: to set the width of the widget.</a:t>
            </a:r>
            <a:endParaRPr/>
          </a:p>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height: to set the height of the widget</a:t>
            </a:r>
            <a:r>
              <a:rPr lang="en-IN" sz="1750" dirty="0" smtClean="0">
                <a:solidFill>
                  <a:schemeClr val="dk1"/>
                </a:solidFill>
                <a:latin typeface="Calibri"/>
                <a:ea typeface="Calibri"/>
                <a:cs typeface="Calibri"/>
                <a:sym typeface="Calibri"/>
              </a:rPr>
              <a:t>.</a:t>
            </a:r>
          </a:p>
          <a:p>
            <a:pPr marL="285750" lvl="0" indent="-285750" algn="just">
              <a:lnSpc>
                <a:spcPct val="150000"/>
              </a:lnSpc>
              <a:buClr>
                <a:schemeClr val="dk1"/>
              </a:buClr>
              <a:buSzPts val="1750"/>
            </a:pPr>
            <a:r>
              <a:rPr lang="en-US" b="1" dirty="0" smtClean="0"/>
              <a:t>To Create line: </a:t>
            </a:r>
            <a:r>
              <a:rPr lang="en-US" b="1" dirty="0" err="1" smtClean="0"/>
              <a:t>create_line</a:t>
            </a:r>
            <a:r>
              <a:rPr lang="en-US" b="1" dirty="0" smtClean="0"/>
              <a:t>(</a:t>
            </a:r>
            <a:r>
              <a:rPr lang="en-US" b="1" dirty="0" err="1" smtClean="0"/>
              <a:t>coords</a:t>
            </a:r>
            <a:r>
              <a:rPr lang="en-US" b="1" dirty="0" smtClean="0"/>
              <a:t>, options)</a:t>
            </a:r>
          </a:p>
          <a:p>
            <a:pPr marL="285750" lvl="0" indent="-285750" algn="just">
              <a:lnSpc>
                <a:spcPct val="150000"/>
              </a:lnSpc>
              <a:buClr>
                <a:schemeClr val="dk1"/>
              </a:buClr>
              <a:buSzPts val="1750"/>
            </a:pPr>
            <a:r>
              <a:rPr lang="es-ES" b="1" dirty="0" err="1" smtClean="0"/>
              <a:t>To</a:t>
            </a:r>
            <a:r>
              <a:rPr lang="es-ES" b="1" dirty="0" smtClean="0"/>
              <a:t> </a:t>
            </a:r>
            <a:r>
              <a:rPr lang="es-ES" b="1" dirty="0" err="1" smtClean="0"/>
              <a:t>create_arc</a:t>
            </a:r>
            <a:r>
              <a:rPr lang="es-ES" b="1" dirty="0" smtClean="0"/>
              <a:t>(</a:t>
            </a:r>
            <a:r>
              <a:rPr lang="es-ES" b="1" i="1" dirty="0" smtClean="0"/>
              <a:t>x0</a:t>
            </a:r>
            <a:r>
              <a:rPr lang="es-ES" b="1" dirty="0" smtClean="0"/>
              <a:t>, </a:t>
            </a:r>
            <a:r>
              <a:rPr lang="es-ES" b="1" i="1" dirty="0" smtClean="0"/>
              <a:t>y0</a:t>
            </a:r>
            <a:r>
              <a:rPr lang="es-ES" b="1" dirty="0" smtClean="0"/>
              <a:t>, </a:t>
            </a:r>
            <a:r>
              <a:rPr lang="es-ES" b="1" i="1" dirty="0" smtClean="0"/>
              <a:t>x1</a:t>
            </a:r>
            <a:r>
              <a:rPr lang="es-ES" b="1" dirty="0" smtClean="0"/>
              <a:t>, </a:t>
            </a:r>
            <a:r>
              <a:rPr lang="es-ES" b="1" i="1" dirty="0" smtClean="0"/>
              <a:t>y1</a:t>
            </a:r>
            <a:r>
              <a:rPr lang="es-ES" b="1" dirty="0" smtClean="0"/>
              <a:t>, </a:t>
            </a:r>
            <a:r>
              <a:rPr lang="es-ES" b="1" i="1" dirty="0" err="1" smtClean="0"/>
              <a:t>option</a:t>
            </a:r>
            <a:r>
              <a:rPr lang="es-ES" b="1" dirty="0" smtClean="0"/>
              <a:t>, ...)</a:t>
            </a:r>
            <a:endParaRPr b="1"/>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a:p>
            <a:pPr marL="285750" marR="0" lvl="0" indent="-174625" algn="just" rtl="0">
              <a:lnSpc>
                <a:spcPct val="150000"/>
              </a:lnSpc>
              <a:spcBef>
                <a:spcPts val="0"/>
              </a:spcBef>
              <a:spcAft>
                <a:spcPts val="0"/>
              </a:spcAft>
              <a:buClr>
                <a:schemeClr val="dk1"/>
              </a:buClr>
              <a:buSzPts val="1750"/>
              <a:buFont typeface="Arial"/>
              <a:buNone/>
            </a:pPr>
            <a:endParaRPr sz="175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95"/>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67" name="Google Shape;1067;p95"/>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Canvas</a:t>
            </a:r>
            <a:endParaRPr sz="2400" b="1">
              <a:solidFill>
                <a:schemeClr val="dk1"/>
              </a:solidFill>
              <a:latin typeface="Arial"/>
              <a:ea typeface="Arial"/>
              <a:cs typeface="Arial"/>
              <a:sym typeface="Arial"/>
            </a:endParaRPr>
          </a:p>
        </p:txBody>
      </p:sp>
      <p:sp>
        <p:nvSpPr>
          <p:cNvPr id="1068" name="Google Shape;1068;p95"/>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69" name="Google Shape;1069;p95"/>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070" name="Google Shape;1070;p95"/>
          <p:cNvSpPr txBox="1"/>
          <p:nvPr/>
        </p:nvSpPr>
        <p:spPr>
          <a:xfrm>
            <a:off x="189705" y="625866"/>
            <a:ext cx="5942154" cy="359386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from </a:t>
            </a:r>
            <a:r>
              <a:rPr lang="en-IN" sz="1750" dirty="0" err="1">
                <a:solidFill>
                  <a:schemeClr val="dk1"/>
                </a:solidFill>
                <a:latin typeface="Calibri"/>
                <a:ea typeface="Calibri"/>
                <a:cs typeface="Calibri"/>
                <a:sym typeface="Calibri"/>
              </a:rPr>
              <a:t>tkinter</a:t>
            </a:r>
            <a:r>
              <a:rPr lang="en-IN" sz="1750" dirty="0">
                <a:solidFill>
                  <a:schemeClr val="dk1"/>
                </a:solidFill>
                <a:latin typeface="Calibri"/>
                <a:ea typeface="Calibri"/>
                <a:cs typeface="Calibri"/>
                <a:sym typeface="Calibri"/>
              </a:rPr>
              <a:t> import *</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master = </a:t>
            </a:r>
            <a:r>
              <a:rPr lang="en-IN" sz="1750" dirty="0" err="1">
                <a:solidFill>
                  <a:schemeClr val="dk1"/>
                </a:solidFill>
                <a:latin typeface="Calibri"/>
                <a:ea typeface="Calibri"/>
                <a:cs typeface="Calibri"/>
                <a:sym typeface="Calibri"/>
              </a:rPr>
              <a:t>Tk</a:t>
            </a:r>
            <a:r>
              <a:rPr lang="en-IN" sz="1750" dirty="0">
                <a:solidFill>
                  <a:schemeClr val="dk1"/>
                </a:solidFill>
                <a:latin typeface="Calibri"/>
                <a:ea typeface="Calibri"/>
                <a:cs typeface="Calibri"/>
                <a:sym typeface="Calibri"/>
              </a:rPr>
              <a:t>() </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w = Canvas(master, width=40, height=60) </a:t>
            </a:r>
            <a:endParaRPr/>
          </a:p>
          <a:p>
            <a:pPr marL="0" marR="0" lvl="0" indent="0" algn="just" rtl="0">
              <a:lnSpc>
                <a:spcPct val="150000"/>
              </a:lnSpc>
              <a:spcBef>
                <a:spcPts val="0"/>
              </a:spcBef>
              <a:spcAft>
                <a:spcPts val="0"/>
              </a:spcAft>
              <a:buNone/>
            </a:pPr>
            <a:r>
              <a:rPr lang="en-IN" sz="1750" dirty="0" err="1">
                <a:solidFill>
                  <a:schemeClr val="dk1"/>
                </a:solidFill>
                <a:latin typeface="Calibri"/>
                <a:ea typeface="Calibri"/>
                <a:cs typeface="Calibri"/>
                <a:sym typeface="Calibri"/>
              </a:rPr>
              <a:t>w.pack</a:t>
            </a:r>
            <a:r>
              <a:rPr lang="en-IN" sz="1750" dirty="0">
                <a:solidFill>
                  <a:schemeClr val="dk1"/>
                </a:solidFill>
                <a:latin typeface="Calibri"/>
                <a:ea typeface="Calibri"/>
                <a:cs typeface="Calibri"/>
                <a:sym typeface="Calibri"/>
              </a:rPr>
              <a:t>() </a:t>
            </a:r>
            <a:endParaRPr/>
          </a:p>
          <a:p>
            <a:pPr marL="0" marR="0" lvl="0" indent="0" algn="just" rtl="0">
              <a:lnSpc>
                <a:spcPct val="150000"/>
              </a:lnSpc>
              <a:spcBef>
                <a:spcPts val="0"/>
              </a:spcBef>
              <a:spcAft>
                <a:spcPts val="0"/>
              </a:spcAft>
              <a:buNone/>
            </a:pPr>
            <a:r>
              <a:rPr lang="en-IN" sz="1750" dirty="0" err="1">
                <a:solidFill>
                  <a:schemeClr val="dk1"/>
                </a:solidFill>
                <a:latin typeface="Calibri"/>
                <a:ea typeface="Calibri"/>
                <a:cs typeface="Calibri"/>
                <a:sym typeface="Calibri"/>
              </a:rPr>
              <a:t>canvas_height</a:t>
            </a:r>
            <a:r>
              <a:rPr lang="en-IN" sz="1750" dirty="0">
                <a:solidFill>
                  <a:schemeClr val="dk1"/>
                </a:solidFill>
                <a:latin typeface="Calibri"/>
                <a:ea typeface="Calibri"/>
                <a:cs typeface="Calibri"/>
                <a:sym typeface="Calibri"/>
              </a:rPr>
              <a:t>=20</a:t>
            </a:r>
            <a:endParaRPr/>
          </a:p>
          <a:p>
            <a:pPr marL="0" marR="0" lvl="0" indent="0" algn="just" rtl="0">
              <a:lnSpc>
                <a:spcPct val="150000"/>
              </a:lnSpc>
              <a:spcBef>
                <a:spcPts val="0"/>
              </a:spcBef>
              <a:spcAft>
                <a:spcPts val="0"/>
              </a:spcAft>
              <a:buNone/>
            </a:pPr>
            <a:r>
              <a:rPr lang="en-IN" sz="1750" dirty="0" err="1">
                <a:solidFill>
                  <a:schemeClr val="dk1"/>
                </a:solidFill>
                <a:latin typeface="Calibri"/>
                <a:ea typeface="Calibri"/>
                <a:cs typeface="Calibri"/>
                <a:sym typeface="Calibri"/>
              </a:rPr>
              <a:t>canvas_width</a:t>
            </a:r>
            <a:r>
              <a:rPr lang="en-IN" sz="1750" dirty="0">
                <a:solidFill>
                  <a:schemeClr val="dk1"/>
                </a:solidFill>
                <a:latin typeface="Calibri"/>
                <a:ea typeface="Calibri"/>
                <a:cs typeface="Calibri"/>
                <a:sym typeface="Calibri"/>
              </a:rPr>
              <a:t>=200</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y = </a:t>
            </a:r>
            <a:r>
              <a:rPr lang="en-IN" sz="1750" dirty="0" err="1">
                <a:solidFill>
                  <a:schemeClr val="dk1"/>
                </a:solidFill>
                <a:latin typeface="Calibri"/>
                <a:ea typeface="Calibri"/>
                <a:cs typeface="Calibri"/>
                <a:sym typeface="Calibri"/>
              </a:rPr>
              <a:t>int</a:t>
            </a:r>
            <a:r>
              <a:rPr lang="en-IN" sz="1750" dirty="0">
                <a:solidFill>
                  <a:schemeClr val="dk1"/>
                </a:solidFill>
                <a:latin typeface="Calibri"/>
                <a:ea typeface="Calibri"/>
                <a:cs typeface="Calibri"/>
                <a:sym typeface="Calibri"/>
              </a:rPr>
              <a:t>(</a:t>
            </a:r>
            <a:r>
              <a:rPr lang="en-IN" sz="1750" dirty="0" err="1">
                <a:solidFill>
                  <a:schemeClr val="dk1"/>
                </a:solidFill>
                <a:latin typeface="Calibri"/>
                <a:ea typeface="Calibri"/>
                <a:cs typeface="Calibri"/>
                <a:sym typeface="Calibri"/>
              </a:rPr>
              <a:t>canvas_height</a:t>
            </a:r>
            <a:r>
              <a:rPr lang="en-IN" sz="1750" dirty="0">
                <a:solidFill>
                  <a:schemeClr val="dk1"/>
                </a:solidFill>
                <a:latin typeface="Calibri"/>
                <a:ea typeface="Calibri"/>
                <a:cs typeface="Calibri"/>
                <a:sym typeface="Calibri"/>
              </a:rPr>
              <a:t> / 2) </a:t>
            </a:r>
            <a:endParaRPr/>
          </a:p>
          <a:p>
            <a:pPr marL="0" marR="0" lvl="0" indent="0" algn="just" rtl="0">
              <a:lnSpc>
                <a:spcPct val="150000"/>
              </a:lnSpc>
              <a:spcBef>
                <a:spcPts val="0"/>
              </a:spcBef>
              <a:spcAft>
                <a:spcPts val="0"/>
              </a:spcAft>
              <a:buNone/>
            </a:pPr>
            <a:r>
              <a:rPr lang="en-IN" sz="1750" dirty="0" err="1">
                <a:solidFill>
                  <a:schemeClr val="dk1"/>
                </a:solidFill>
                <a:latin typeface="Calibri"/>
                <a:ea typeface="Calibri"/>
                <a:cs typeface="Calibri"/>
                <a:sym typeface="Calibri"/>
              </a:rPr>
              <a:t>w.create_line</a:t>
            </a:r>
            <a:r>
              <a:rPr lang="en-IN" sz="1750" dirty="0">
                <a:solidFill>
                  <a:schemeClr val="dk1"/>
                </a:solidFill>
                <a:latin typeface="Calibri"/>
                <a:ea typeface="Calibri"/>
                <a:cs typeface="Calibri"/>
                <a:sym typeface="Calibri"/>
              </a:rPr>
              <a:t>(0, y, </a:t>
            </a:r>
            <a:r>
              <a:rPr lang="en-IN" sz="1750" dirty="0" err="1">
                <a:solidFill>
                  <a:schemeClr val="dk1"/>
                </a:solidFill>
                <a:latin typeface="Calibri"/>
                <a:ea typeface="Calibri"/>
                <a:cs typeface="Calibri"/>
                <a:sym typeface="Calibri"/>
              </a:rPr>
              <a:t>canvas_width</a:t>
            </a:r>
            <a:r>
              <a:rPr lang="en-IN" sz="1750" dirty="0">
                <a:solidFill>
                  <a:schemeClr val="dk1"/>
                </a:solidFill>
                <a:latin typeface="Calibri"/>
                <a:ea typeface="Calibri"/>
                <a:cs typeface="Calibri"/>
                <a:sym typeface="Calibri"/>
              </a:rPr>
              <a:t>, y ) </a:t>
            </a:r>
            <a:endParaRPr/>
          </a:p>
          <a:p>
            <a:pPr marL="0" marR="0" lvl="0" indent="0" algn="just" rtl="0">
              <a:lnSpc>
                <a:spcPct val="150000"/>
              </a:lnSpc>
              <a:spcBef>
                <a:spcPts val="0"/>
              </a:spcBef>
              <a:spcAft>
                <a:spcPts val="0"/>
              </a:spcAft>
              <a:buNone/>
            </a:pPr>
            <a:r>
              <a:rPr lang="en-IN" sz="1750" dirty="0" err="1">
                <a:solidFill>
                  <a:schemeClr val="dk1"/>
                </a:solidFill>
                <a:latin typeface="Calibri"/>
                <a:ea typeface="Calibri"/>
                <a:cs typeface="Calibri"/>
                <a:sym typeface="Calibri"/>
              </a:rPr>
              <a:t>mainloop</a:t>
            </a:r>
            <a:r>
              <a:rPr lang="en-IN" sz="1750" dirty="0">
                <a:solidFill>
                  <a:schemeClr val="dk1"/>
                </a:solidFill>
                <a:latin typeface="Calibri"/>
                <a:ea typeface="Calibri"/>
                <a:cs typeface="Calibri"/>
                <a:sym typeface="Calibri"/>
              </a:rPr>
              <a:t>()</a:t>
            </a:r>
            <a:endParaRPr/>
          </a:p>
        </p:txBody>
      </p:sp>
      <p:sp>
        <p:nvSpPr>
          <p:cNvPr id="1071" name="Google Shape;1071;p95"/>
          <p:cNvSpPr txBox="1"/>
          <p:nvPr/>
        </p:nvSpPr>
        <p:spPr>
          <a:xfrm>
            <a:off x="6353055" y="510481"/>
            <a:ext cx="5942154" cy="363561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from </a:t>
            </a:r>
            <a:r>
              <a:rPr lang="en-IN" sz="1750" dirty="0" err="1">
                <a:solidFill>
                  <a:schemeClr val="dk1"/>
                </a:solidFill>
                <a:latin typeface="Calibri"/>
                <a:ea typeface="Calibri"/>
                <a:cs typeface="Calibri"/>
                <a:sym typeface="Calibri"/>
              </a:rPr>
              <a:t>tkinter</a:t>
            </a:r>
            <a:r>
              <a:rPr lang="en-IN" sz="1750" dirty="0">
                <a:solidFill>
                  <a:schemeClr val="dk1"/>
                </a:solidFill>
                <a:latin typeface="Calibri"/>
                <a:ea typeface="Calibri"/>
                <a:cs typeface="Calibri"/>
                <a:sym typeface="Calibri"/>
              </a:rPr>
              <a:t> import *</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from </a:t>
            </a:r>
            <a:r>
              <a:rPr lang="en-IN" sz="1750" dirty="0" err="1">
                <a:solidFill>
                  <a:schemeClr val="dk1"/>
                </a:solidFill>
                <a:latin typeface="Calibri"/>
                <a:ea typeface="Calibri"/>
                <a:cs typeface="Calibri"/>
                <a:sym typeface="Calibri"/>
              </a:rPr>
              <a:t>tkinter</a:t>
            </a:r>
            <a:r>
              <a:rPr lang="en-IN" sz="1750" dirty="0">
                <a:solidFill>
                  <a:schemeClr val="dk1"/>
                </a:solidFill>
                <a:latin typeface="Calibri"/>
                <a:ea typeface="Calibri"/>
                <a:cs typeface="Calibri"/>
                <a:sym typeface="Calibri"/>
              </a:rPr>
              <a:t> import </a:t>
            </a:r>
            <a:r>
              <a:rPr lang="en-IN" sz="1750" dirty="0" err="1">
                <a:solidFill>
                  <a:schemeClr val="dk1"/>
                </a:solidFill>
                <a:latin typeface="Calibri"/>
                <a:ea typeface="Calibri"/>
                <a:cs typeface="Calibri"/>
                <a:sym typeface="Calibri"/>
              </a:rPr>
              <a:t>messagebox</a:t>
            </a:r>
            <a:endParaRPr sz="175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top = </a:t>
            </a:r>
            <a:r>
              <a:rPr lang="en-IN" sz="1750" dirty="0" err="1">
                <a:solidFill>
                  <a:schemeClr val="dk1"/>
                </a:solidFill>
                <a:latin typeface="Calibri"/>
                <a:ea typeface="Calibri"/>
                <a:cs typeface="Calibri"/>
                <a:sym typeface="Calibri"/>
              </a:rPr>
              <a:t>Tk</a:t>
            </a:r>
            <a:r>
              <a:rPr lang="en-IN" sz="1750" dirty="0">
                <a:solidFill>
                  <a:schemeClr val="dk1"/>
                </a:solidFill>
                <a:latin typeface="Calibri"/>
                <a:ea typeface="Calibri"/>
                <a:cs typeface="Calibri"/>
                <a:sym typeface="Calibri"/>
              </a:rPr>
              <a:t>()</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C = Canvas(top, </a:t>
            </a:r>
            <a:r>
              <a:rPr lang="en-IN" sz="1750" dirty="0" err="1">
                <a:solidFill>
                  <a:schemeClr val="dk1"/>
                </a:solidFill>
                <a:latin typeface="Calibri"/>
                <a:ea typeface="Calibri"/>
                <a:cs typeface="Calibri"/>
                <a:sym typeface="Calibri"/>
              </a:rPr>
              <a:t>bg</a:t>
            </a:r>
            <a:r>
              <a:rPr lang="en-IN" sz="1750" dirty="0">
                <a:solidFill>
                  <a:schemeClr val="dk1"/>
                </a:solidFill>
                <a:latin typeface="Calibri"/>
                <a:ea typeface="Calibri"/>
                <a:cs typeface="Calibri"/>
                <a:sym typeface="Calibri"/>
              </a:rPr>
              <a:t> = "blue", height = 250, width = 300)</a:t>
            </a:r>
            <a:endParaRPr/>
          </a:p>
          <a:p>
            <a:pPr marL="0" marR="0" lvl="0" indent="0" algn="just" rtl="0">
              <a:lnSpc>
                <a:spcPct val="150000"/>
              </a:lnSpc>
              <a:spcBef>
                <a:spcPts val="0"/>
              </a:spcBef>
              <a:spcAft>
                <a:spcPts val="0"/>
              </a:spcAft>
              <a:buNone/>
            </a:pPr>
            <a:r>
              <a:rPr lang="en-IN" sz="1750" dirty="0" err="1">
                <a:solidFill>
                  <a:schemeClr val="dk1"/>
                </a:solidFill>
                <a:latin typeface="Calibri"/>
                <a:ea typeface="Calibri"/>
                <a:cs typeface="Calibri"/>
                <a:sym typeface="Calibri"/>
              </a:rPr>
              <a:t>coord</a:t>
            </a:r>
            <a:r>
              <a:rPr lang="en-IN" sz="1750" dirty="0">
                <a:solidFill>
                  <a:schemeClr val="dk1"/>
                </a:solidFill>
                <a:latin typeface="Calibri"/>
                <a:ea typeface="Calibri"/>
                <a:cs typeface="Calibri"/>
                <a:sym typeface="Calibri"/>
              </a:rPr>
              <a:t> = 10, 50, 240, 210</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arc = </a:t>
            </a:r>
            <a:r>
              <a:rPr lang="en-IN" sz="1750" dirty="0" err="1">
                <a:solidFill>
                  <a:schemeClr val="dk1"/>
                </a:solidFill>
                <a:latin typeface="Calibri"/>
                <a:ea typeface="Calibri"/>
                <a:cs typeface="Calibri"/>
                <a:sym typeface="Calibri"/>
              </a:rPr>
              <a:t>C.create_arc</a:t>
            </a:r>
            <a:r>
              <a:rPr lang="en-IN" sz="1750" dirty="0">
                <a:solidFill>
                  <a:schemeClr val="dk1"/>
                </a:solidFill>
                <a:latin typeface="Calibri"/>
                <a:ea typeface="Calibri"/>
                <a:cs typeface="Calibri"/>
                <a:sym typeface="Calibri"/>
              </a:rPr>
              <a:t>(</a:t>
            </a:r>
            <a:r>
              <a:rPr lang="en-IN" sz="1750" dirty="0" err="1">
                <a:solidFill>
                  <a:schemeClr val="dk1"/>
                </a:solidFill>
                <a:latin typeface="Calibri"/>
                <a:ea typeface="Calibri"/>
                <a:cs typeface="Calibri"/>
                <a:sym typeface="Calibri"/>
              </a:rPr>
              <a:t>coord</a:t>
            </a:r>
            <a:r>
              <a:rPr lang="en-IN" sz="1750" dirty="0">
                <a:solidFill>
                  <a:schemeClr val="dk1"/>
                </a:solidFill>
                <a:latin typeface="Calibri"/>
                <a:ea typeface="Calibri"/>
                <a:cs typeface="Calibri"/>
                <a:sym typeface="Calibri"/>
              </a:rPr>
              <a:t>, start = 0, extent = 150, fill = "red")</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line = </a:t>
            </a:r>
            <a:r>
              <a:rPr lang="en-IN" sz="1750" dirty="0" err="1">
                <a:solidFill>
                  <a:schemeClr val="dk1"/>
                </a:solidFill>
                <a:latin typeface="Calibri"/>
                <a:ea typeface="Calibri"/>
                <a:cs typeface="Calibri"/>
                <a:sym typeface="Calibri"/>
              </a:rPr>
              <a:t>C.create_line</a:t>
            </a:r>
            <a:r>
              <a:rPr lang="en-IN" sz="1750" dirty="0">
                <a:solidFill>
                  <a:schemeClr val="dk1"/>
                </a:solidFill>
                <a:latin typeface="Calibri"/>
                <a:ea typeface="Calibri"/>
                <a:cs typeface="Calibri"/>
                <a:sym typeface="Calibri"/>
              </a:rPr>
              <a:t>(10,10,200,200,fill = 'white')</a:t>
            </a:r>
            <a:endParaRPr/>
          </a:p>
          <a:p>
            <a:pPr marL="0" marR="0" lvl="0" indent="0" algn="just" rtl="0">
              <a:lnSpc>
                <a:spcPct val="150000"/>
              </a:lnSpc>
              <a:spcBef>
                <a:spcPts val="0"/>
              </a:spcBef>
              <a:spcAft>
                <a:spcPts val="0"/>
              </a:spcAft>
              <a:buNone/>
            </a:pPr>
            <a:r>
              <a:rPr lang="en-IN" sz="1750" dirty="0" err="1">
                <a:solidFill>
                  <a:schemeClr val="dk1"/>
                </a:solidFill>
                <a:latin typeface="Calibri"/>
                <a:ea typeface="Calibri"/>
                <a:cs typeface="Calibri"/>
                <a:sym typeface="Calibri"/>
              </a:rPr>
              <a:t>C.pack</a:t>
            </a:r>
            <a:r>
              <a:rPr lang="en-IN" sz="1750" dirty="0">
                <a:solidFill>
                  <a:schemeClr val="dk1"/>
                </a:solidFill>
                <a:latin typeface="Calibri"/>
                <a:ea typeface="Calibri"/>
                <a:cs typeface="Calibri"/>
                <a:sym typeface="Calibri"/>
              </a:rPr>
              <a:t>()</a:t>
            </a:r>
            <a:endParaRPr/>
          </a:p>
          <a:p>
            <a:pPr marL="0" marR="0" lvl="0" indent="0" algn="just" rtl="0">
              <a:lnSpc>
                <a:spcPct val="150000"/>
              </a:lnSpc>
              <a:spcBef>
                <a:spcPts val="0"/>
              </a:spcBef>
              <a:spcAft>
                <a:spcPts val="0"/>
              </a:spcAft>
              <a:buNone/>
            </a:pPr>
            <a:r>
              <a:rPr lang="en-IN" sz="1750" dirty="0" err="1">
                <a:solidFill>
                  <a:schemeClr val="dk1"/>
                </a:solidFill>
                <a:latin typeface="Calibri"/>
                <a:ea typeface="Calibri"/>
                <a:cs typeface="Calibri"/>
                <a:sym typeface="Calibri"/>
              </a:rPr>
              <a:t>top.mainloop</a:t>
            </a:r>
            <a:r>
              <a:rPr lang="en-IN" sz="1750" dirty="0">
                <a:solidFill>
                  <a:schemeClr val="dk1"/>
                </a:solidFill>
                <a:latin typeface="Calibri"/>
                <a:ea typeface="Calibri"/>
                <a:cs typeface="Calibri"/>
                <a:sym typeface="Calibri"/>
              </a:rPr>
              <a:t>()</a:t>
            </a:r>
            <a:endParaRPr/>
          </a:p>
        </p:txBody>
      </p:sp>
      <p:pic>
        <p:nvPicPr>
          <p:cNvPr id="1072" name="Google Shape;1072;p95"/>
          <p:cNvPicPr preferRelativeResize="0"/>
          <p:nvPr/>
        </p:nvPicPr>
        <p:blipFill rotWithShape="1">
          <a:blip r:embed="rId3">
            <a:alphaModFix/>
          </a:blip>
          <a:srcRect/>
          <a:stretch/>
        </p:blipFill>
        <p:spPr>
          <a:xfrm>
            <a:off x="8468285" y="3640308"/>
            <a:ext cx="3028950" cy="2828925"/>
          </a:xfrm>
          <a:prstGeom prst="rect">
            <a:avLst/>
          </a:prstGeom>
          <a:noFill/>
          <a:ln>
            <a:noFill/>
          </a:ln>
        </p:spPr>
      </p:pic>
      <p:pic>
        <p:nvPicPr>
          <p:cNvPr id="1073" name="Google Shape;1073;p95"/>
          <p:cNvPicPr preferRelativeResize="0"/>
          <p:nvPr/>
        </p:nvPicPr>
        <p:blipFill rotWithShape="1">
          <a:blip r:embed="rId4">
            <a:alphaModFix/>
          </a:blip>
          <a:srcRect/>
          <a:stretch/>
        </p:blipFill>
        <p:spPr>
          <a:xfrm>
            <a:off x="676835" y="4800600"/>
            <a:ext cx="3426997" cy="142538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96"/>
          <p:cNvSpPr/>
          <p:nvPr/>
        </p:nvSpPr>
        <p:spPr>
          <a:xfrm>
            <a:off x="11883" y="426173"/>
            <a:ext cx="12168981"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79" name="Google Shape;1079;p96"/>
          <p:cNvSpPr txBox="1"/>
          <p:nvPr/>
        </p:nvSpPr>
        <p:spPr>
          <a:xfrm>
            <a:off x="76565" y="59054"/>
            <a:ext cx="7637880" cy="369332"/>
          </a:xfrm>
          <a:prstGeom prst="rect">
            <a:avLst/>
          </a:prstGeom>
          <a:noFill/>
          <a:ln>
            <a:noFill/>
          </a:ln>
        </p:spPr>
        <p:txBody>
          <a:bodyPr spcFirstLastPara="1" wrap="square" lIns="0" tIns="0" rIns="0" bIns="0" anchor="t" anchorCtr="0">
            <a:spAutoFit/>
          </a:bodyPr>
          <a:lstStyle/>
          <a:p>
            <a:pPr marL="15875" marR="0" lvl="0" indent="0" algn="l" rtl="0">
              <a:spcBef>
                <a:spcPts val="0"/>
              </a:spcBef>
              <a:spcAft>
                <a:spcPts val="0"/>
              </a:spcAft>
              <a:buNone/>
            </a:pPr>
            <a:r>
              <a:rPr lang="en-IN" sz="2400" b="1">
                <a:solidFill>
                  <a:srgbClr val="010103"/>
                </a:solidFill>
                <a:latin typeface="Arial"/>
                <a:ea typeface="Arial"/>
                <a:cs typeface="Arial"/>
                <a:sym typeface="Arial"/>
              </a:rPr>
              <a:t>Checkbutton</a:t>
            </a:r>
            <a:endParaRPr sz="2400" b="1">
              <a:solidFill>
                <a:schemeClr val="dk1"/>
              </a:solidFill>
              <a:latin typeface="Arial"/>
              <a:ea typeface="Arial"/>
              <a:cs typeface="Arial"/>
              <a:sym typeface="Arial"/>
            </a:endParaRPr>
          </a:p>
        </p:txBody>
      </p:sp>
      <p:sp>
        <p:nvSpPr>
          <p:cNvPr id="1080" name="Google Shape;1080;p96"/>
          <p:cNvSpPr/>
          <p:nvPr/>
        </p:nvSpPr>
        <p:spPr>
          <a:xfrm rot="10800000" flipH="1">
            <a:off x="0" y="6694032"/>
            <a:ext cx="12192000" cy="57149"/>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50">
              <a:solidFill>
                <a:schemeClr val="dk1"/>
              </a:solidFill>
              <a:latin typeface="Calibri"/>
              <a:ea typeface="Calibri"/>
              <a:cs typeface="Calibri"/>
              <a:sym typeface="Calibri"/>
            </a:endParaRPr>
          </a:p>
        </p:txBody>
      </p:sp>
      <p:sp>
        <p:nvSpPr>
          <p:cNvPr id="1081" name="Google Shape;1081;p96"/>
          <p:cNvSpPr/>
          <p:nvPr/>
        </p:nvSpPr>
        <p:spPr>
          <a:xfrm>
            <a:off x="31953" y="490867"/>
            <a:ext cx="12105505" cy="6118858"/>
          </a:xfrm>
          <a:prstGeom prst="rect">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50">
              <a:solidFill>
                <a:schemeClr val="lt1"/>
              </a:solidFill>
              <a:latin typeface="Calibri"/>
              <a:ea typeface="Calibri"/>
              <a:cs typeface="Calibri"/>
              <a:sym typeface="Calibri"/>
            </a:endParaRPr>
          </a:p>
        </p:txBody>
      </p:sp>
      <p:sp>
        <p:nvSpPr>
          <p:cNvPr id="1082" name="Google Shape;1082;p96"/>
          <p:cNvSpPr txBox="1"/>
          <p:nvPr/>
        </p:nvSpPr>
        <p:spPr>
          <a:xfrm>
            <a:off x="176258" y="518290"/>
            <a:ext cx="11812590" cy="7271221"/>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750"/>
              <a:buFont typeface="Arial"/>
              <a:buChar char="•"/>
            </a:pPr>
            <a:r>
              <a:rPr lang="en-IN" sz="1750" dirty="0">
                <a:solidFill>
                  <a:schemeClr val="dk1"/>
                </a:solidFill>
                <a:latin typeface="Calibri"/>
                <a:ea typeface="Calibri"/>
                <a:cs typeface="Calibri"/>
                <a:sym typeface="Calibri"/>
              </a:rPr>
              <a:t>A </a:t>
            </a:r>
            <a:r>
              <a:rPr lang="en-IN" sz="1750" dirty="0" err="1">
                <a:solidFill>
                  <a:schemeClr val="dk1"/>
                </a:solidFill>
                <a:latin typeface="Calibri"/>
                <a:ea typeface="Calibri"/>
                <a:cs typeface="Calibri"/>
                <a:sym typeface="Calibri"/>
              </a:rPr>
              <a:t>checkbutton</a:t>
            </a:r>
            <a:r>
              <a:rPr lang="en-IN" sz="1750" dirty="0">
                <a:solidFill>
                  <a:schemeClr val="dk1"/>
                </a:solidFill>
                <a:latin typeface="Calibri"/>
                <a:ea typeface="Calibri"/>
                <a:cs typeface="Calibri"/>
                <a:sym typeface="Calibri"/>
              </a:rPr>
              <a:t> is like a regular button, except that not only can the user press it, which will invoke a command </a:t>
            </a:r>
            <a:r>
              <a:rPr lang="en-IN" sz="1750" dirty="0" err="1">
                <a:solidFill>
                  <a:schemeClr val="dk1"/>
                </a:solidFill>
                <a:latin typeface="Calibri"/>
                <a:ea typeface="Calibri"/>
                <a:cs typeface="Calibri"/>
                <a:sym typeface="Calibri"/>
              </a:rPr>
              <a:t>callback</a:t>
            </a:r>
            <a:r>
              <a:rPr lang="en-IN" sz="1750" dirty="0">
                <a:solidFill>
                  <a:schemeClr val="dk1"/>
                </a:solidFill>
                <a:latin typeface="Calibri"/>
                <a:ea typeface="Calibri"/>
                <a:cs typeface="Calibri"/>
                <a:sym typeface="Calibri"/>
              </a:rPr>
              <a:t>, but it also holds a binary value of some kind (i.e. a toggle). </a:t>
            </a:r>
            <a:r>
              <a:rPr lang="en-IN" sz="1750" dirty="0" err="1">
                <a:solidFill>
                  <a:schemeClr val="dk1"/>
                </a:solidFill>
                <a:latin typeface="Calibri"/>
                <a:ea typeface="Calibri"/>
                <a:cs typeface="Calibri"/>
                <a:sym typeface="Calibri"/>
              </a:rPr>
              <a:t>Checkbuttons</a:t>
            </a:r>
            <a:r>
              <a:rPr lang="en-IN" sz="1750" dirty="0">
                <a:solidFill>
                  <a:schemeClr val="dk1"/>
                </a:solidFill>
                <a:latin typeface="Calibri"/>
                <a:ea typeface="Calibri"/>
                <a:cs typeface="Calibri"/>
                <a:sym typeface="Calibri"/>
              </a:rPr>
              <a:t> are used all the time when a user is asked to choose between, e.g. two different values for an option.</a:t>
            </a:r>
            <a:endParaRPr/>
          </a:p>
          <a:p>
            <a:pPr marL="0" marR="0" lvl="0" indent="0" algn="just" rtl="0">
              <a:lnSpc>
                <a:spcPct val="150000"/>
              </a:lnSpc>
              <a:spcBef>
                <a:spcPts val="0"/>
              </a:spcBef>
              <a:spcAft>
                <a:spcPts val="0"/>
              </a:spcAft>
              <a:buNone/>
            </a:pPr>
            <a:r>
              <a:rPr lang="en-IN" sz="1750" b="1" dirty="0">
                <a:solidFill>
                  <a:schemeClr val="dk1"/>
                </a:solidFill>
                <a:latin typeface="Calibri"/>
                <a:ea typeface="Calibri"/>
                <a:cs typeface="Calibri"/>
                <a:sym typeface="Calibri"/>
              </a:rPr>
              <a:t>Syntax</a:t>
            </a:r>
            <a:endParaRPr/>
          </a:p>
          <a:p>
            <a:pPr marL="0" marR="0" lvl="0" indent="0" algn="just" rtl="0">
              <a:lnSpc>
                <a:spcPct val="150000"/>
              </a:lnSpc>
              <a:spcBef>
                <a:spcPts val="0"/>
              </a:spcBef>
              <a:spcAft>
                <a:spcPts val="0"/>
              </a:spcAft>
              <a:buNone/>
            </a:pPr>
            <a:r>
              <a:rPr lang="en-IN" sz="1750" dirty="0">
                <a:solidFill>
                  <a:schemeClr val="dk1"/>
                </a:solidFill>
                <a:latin typeface="Calibri"/>
                <a:ea typeface="Calibri"/>
                <a:cs typeface="Calibri"/>
                <a:sym typeface="Calibri"/>
              </a:rPr>
              <a:t>	</a:t>
            </a:r>
            <a:r>
              <a:rPr lang="en-IN" sz="1750" i="1" dirty="0">
                <a:solidFill>
                  <a:schemeClr val="dk1"/>
                </a:solidFill>
                <a:latin typeface="Calibri"/>
                <a:ea typeface="Calibri"/>
                <a:cs typeface="Calibri"/>
                <a:sym typeface="Calibri"/>
              </a:rPr>
              <a:t>w = </a:t>
            </a:r>
            <a:r>
              <a:rPr lang="en-IN" sz="1750" i="1" dirty="0" err="1">
                <a:solidFill>
                  <a:schemeClr val="dk1"/>
                </a:solidFill>
                <a:latin typeface="Calibri"/>
                <a:ea typeface="Calibri"/>
                <a:cs typeface="Calibri"/>
                <a:sym typeface="Calibri"/>
              </a:rPr>
              <a:t>CheckButton</a:t>
            </a:r>
            <a:r>
              <a:rPr lang="en-IN" sz="1750" i="1" dirty="0">
                <a:solidFill>
                  <a:schemeClr val="dk1"/>
                </a:solidFill>
                <a:latin typeface="Calibri"/>
                <a:ea typeface="Calibri"/>
                <a:cs typeface="Calibri"/>
                <a:sym typeface="Calibri"/>
              </a:rPr>
              <a:t>(master, option=value)</a:t>
            </a:r>
            <a:endParaRPr/>
          </a:p>
          <a:p>
            <a:pPr marL="0" marR="0" lvl="0" indent="0" algn="just" rtl="0">
              <a:lnSpc>
                <a:spcPct val="150000"/>
              </a:lnSpc>
              <a:spcBef>
                <a:spcPts val="0"/>
              </a:spcBef>
              <a:spcAft>
                <a:spcPts val="0"/>
              </a:spcAft>
              <a:buNone/>
            </a:pPr>
            <a:r>
              <a:rPr lang="en-IN" sz="1750" b="1" i="1" dirty="0">
                <a:solidFill>
                  <a:schemeClr val="dk1"/>
                </a:solidFill>
                <a:latin typeface="Calibri"/>
                <a:ea typeface="Calibri"/>
                <a:cs typeface="Calibri"/>
                <a:sym typeface="Calibri"/>
              </a:rPr>
              <a:t>Example:</a:t>
            </a:r>
            <a:endParaRPr sz="1750" b="1" i="1">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from </a:t>
            </a:r>
            <a:r>
              <a:rPr lang="en-IN" sz="1750" b="0" i="0" u="none" strike="noStrike" cap="none" dirty="0" err="1">
                <a:solidFill>
                  <a:schemeClr val="dk1"/>
                </a:solidFill>
                <a:latin typeface="Calibri"/>
                <a:ea typeface="Calibri"/>
                <a:cs typeface="Calibri"/>
                <a:sym typeface="Calibri"/>
              </a:rPr>
              <a:t>tkinter</a:t>
            </a:r>
            <a:r>
              <a:rPr lang="en-IN" sz="1750" b="0" i="0" u="none" strike="noStrike" cap="none" dirty="0">
                <a:solidFill>
                  <a:schemeClr val="dk1"/>
                </a:solidFill>
                <a:latin typeface="Calibri"/>
                <a:ea typeface="Calibri"/>
                <a:cs typeface="Calibri"/>
                <a:sym typeface="Calibri"/>
              </a:rPr>
              <a:t> import * </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root= </a:t>
            </a:r>
            <a:r>
              <a:rPr lang="en-IN" sz="1750" b="0" i="0" u="none" strike="noStrike" cap="none" dirty="0" err="1">
                <a:solidFill>
                  <a:schemeClr val="dk1"/>
                </a:solidFill>
                <a:latin typeface="Calibri"/>
                <a:ea typeface="Calibri"/>
                <a:cs typeface="Calibri"/>
                <a:sym typeface="Calibri"/>
              </a:rPr>
              <a:t>Tk</a:t>
            </a:r>
            <a:r>
              <a:rPr lang="en-IN" sz="1750" b="0" i="0" u="none" strike="noStrike" cap="none" dirty="0">
                <a:solidFill>
                  <a:schemeClr val="dk1"/>
                </a:solidFill>
                <a:latin typeface="Calibri"/>
                <a:ea typeface="Calibri"/>
                <a:cs typeface="Calibri"/>
                <a:sym typeface="Calibri"/>
              </a:rPr>
              <a:t>()</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root.title</a:t>
            </a:r>
            <a:r>
              <a:rPr lang="en-IN" sz="1750" b="0" i="0" u="none" strike="noStrike" cap="none" dirty="0">
                <a:solidFill>
                  <a:schemeClr val="dk1"/>
                </a:solidFill>
                <a:latin typeface="Calibri"/>
                <a:ea typeface="Calibri"/>
                <a:cs typeface="Calibri"/>
                <a:sym typeface="Calibri"/>
              </a:rPr>
              <a:t>('</a:t>
            </a:r>
            <a:r>
              <a:rPr lang="en-IN" sz="1750" b="0" i="0" u="none" strike="noStrike" cap="none" dirty="0" err="1">
                <a:solidFill>
                  <a:schemeClr val="dk1"/>
                </a:solidFill>
                <a:latin typeface="Calibri"/>
                <a:ea typeface="Calibri"/>
                <a:cs typeface="Calibri"/>
                <a:sym typeface="Calibri"/>
              </a:rPr>
              <a:t>Checkbutton</a:t>
            </a:r>
            <a:r>
              <a:rPr lang="en-IN" sz="1750" b="0" i="0" u="none" strike="noStrike" cap="none" dirty="0">
                <a:solidFill>
                  <a:schemeClr val="dk1"/>
                </a:solidFill>
                <a:latin typeface="Calibri"/>
                <a:ea typeface="Calibri"/>
                <a:cs typeface="Calibri"/>
                <a:sym typeface="Calibri"/>
              </a:rPr>
              <a:t> Demo') </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v1=</a:t>
            </a:r>
            <a:r>
              <a:rPr lang="en-IN" sz="1750" b="0" i="0" u="none" strike="noStrike" cap="none" dirty="0" err="1">
                <a:solidFill>
                  <a:schemeClr val="dk1"/>
                </a:solidFill>
                <a:latin typeface="Calibri"/>
                <a:ea typeface="Calibri"/>
                <a:cs typeface="Calibri"/>
                <a:sym typeface="Calibri"/>
              </a:rPr>
              <a:t>IntVar</a:t>
            </a:r>
            <a:r>
              <a:rPr lang="en-IN" sz="1750" b="0" i="0" u="none" strike="noStrike" cap="none" dirty="0">
                <a:solidFill>
                  <a:schemeClr val="dk1"/>
                </a:solidFill>
                <a:latin typeface="Calibri"/>
                <a:ea typeface="Calibri"/>
                <a:cs typeface="Calibri"/>
                <a:sym typeface="Calibri"/>
              </a:rPr>
              <a:t>()</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v2=</a:t>
            </a:r>
            <a:r>
              <a:rPr lang="en-IN" sz="1750" b="0" i="0" u="none" strike="noStrike" cap="none" dirty="0" err="1">
                <a:solidFill>
                  <a:schemeClr val="dk1"/>
                </a:solidFill>
                <a:latin typeface="Calibri"/>
                <a:ea typeface="Calibri"/>
                <a:cs typeface="Calibri"/>
                <a:sym typeface="Calibri"/>
              </a:rPr>
              <a:t>IntVar</a:t>
            </a:r>
            <a:r>
              <a:rPr lang="en-IN" sz="1750" b="0" i="0" u="none" strike="noStrike" cap="none" dirty="0">
                <a:solidFill>
                  <a:schemeClr val="dk1"/>
                </a:solidFill>
                <a:latin typeface="Calibri"/>
                <a:ea typeface="Calibri"/>
                <a:cs typeface="Calibri"/>
                <a:sym typeface="Calibri"/>
              </a:rPr>
              <a:t>()</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cb1=</a:t>
            </a:r>
            <a:r>
              <a:rPr lang="en-IN" sz="1750" b="0" i="0" u="none" strike="noStrike" cap="none" dirty="0" err="1">
                <a:solidFill>
                  <a:schemeClr val="dk1"/>
                </a:solidFill>
                <a:latin typeface="Calibri"/>
                <a:ea typeface="Calibri"/>
                <a:cs typeface="Calibri"/>
                <a:sym typeface="Calibri"/>
              </a:rPr>
              <a:t>Checkbutton</a:t>
            </a:r>
            <a:r>
              <a:rPr lang="en-IN" sz="1750" b="0" i="0" u="none" strike="noStrike" cap="none" dirty="0">
                <a:solidFill>
                  <a:schemeClr val="dk1"/>
                </a:solidFill>
                <a:latin typeface="Calibri"/>
                <a:ea typeface="Calibri"/>
                <a:cs typeface="Calibri"/>
                <a:sym typeface="Calibri"/>
              </a:rPr>
              <a:t>(</a:t>
            </a:r>
            <a:r>
              <a:rPr lang="en-IN" sz="1750" b="0" i="0" u="none" strike="noStrike" cap="none" dirty="0" err="1">
                <a:solidFill>
                  <a:schemeClr val="dk1"/>
                </a:solidFill>
                <a:latin typeface="Calibri"/>
                <a:ea typeface="Calibri"/>
                <a:cs typeface="Calibri"/>
                <a:sym typeface="Calibri"/>
              </a:rPr>
              <a:t>root,text</a:t>
            </a:r>
            <a:r>
              <a:rPr lang="en-IN" sz="1750" b="0" i="0" u="none" strike="noStrike" cap="none" dirty="0">
                <a:solidFill>
                  <a:schemeClr val="dk1"/>
                </a:solidFill>
                <a:latin typeface="Calibri"/>
                <a:ea typeface="Calibri"/>
                <a:cs typeface="Calibri"/>
                <a:sym typeface="Calibri"/>
              </a:rPr>
              <a:t>='Male', variable=v1,onvalue=1, </a:t>
            </a:r>
            <a:r>
              <a:rPr lang="en-IN" sz="1750" b="0" i="0" u="none" strike="noStrike" cap="none" dirty="0" err="1">
                <a:solidFill>
                  <a:schemeClr val="dk1"/>
                </a:solidFill>
                <a:latin typeface="Calibri"/>
                <a:ea typeface="Calibri"/>
                <a:cs typeface="Calibri"/>
                <a:sym typeface="Calibri"/>
              </a:rPr>
              <a:t>offvalue</a:t>
            </a:r>
            <a:r>
              <a:rPr lang="en-IN" sz="1750" b="0" i="0" u="none" strike="noStrike" cap="none" dirty="0">
                <a:solidFill>
                  <a:schemeClr val="dk1"/>
                </a:solidFill>
                <a:latin typeface="Calibri"/>
                <a:ea typeface="Calibri"/>
                <a:cs typeface="Calibri"/>
                <a:sym typeface="Calibri"/>
              </a:rPr>
              <a:t>=0, command=test)</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cb1.grid(row=0)</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cb2=</a:t>
            </a:r>
            <a:r>
              <a:rPr lang="en-IN" sz="1750" b="0" i="0" u="none" strike="noStrike" cap="none" dirty="0" err="1">
                <a:solidFill>
                  <a:schemeClr val="dk1"/>
                </a:solidFill>
                <a:latin typeface="Calibri"/>
                <a:ea typeface="Calibri"/>
                <a:cs typeface="Calibri"/>
                <a:sym typeface="Calibri"/>
              </a:rPr>
              <a:t>Checkbutton</a:t>
            </a:r>
            <a:r>
              <a:rPr lang="en-IN" sz="1750" b="0" i="0" u="none" strike="noStrike" cap="none" dirty="0">
                <a:solidFill>
                  <a:schemeClr val="dk1"/>
                </a:solidFill>
                <a:latin typeface="Calibri"/>
                <a:ea typeface="Calibri"/>
                <a:cs typeface="Calibri"/>
                <a:sym typeface="Calibri"/>
              </a:rPr>
              <a:t>(</a:t>
            </a:r>
            <a:r>
              <a:rPr lang="en-IN" sz="1750" b="0" i="0" u="none" strike="noStrike" cap="none" dirty="0" err="1">
                <a:solidFill>
                  <a:schemeClr val="dk1"/>
                </a:solidFill>
                <a:latin typeface="Calibri"/>
                <a:ea typeface="Calibri"/>
                <a:cs typeface="Calibri"/>
                <a:sym typeface="Calibri"/>
              </a:rPr>
              <a:t>root,text</a:t>
            </a:r>
            <a:r>
              <a:rPr lang="en-IN" sz="1750" b="0" i="0" u="none" strike="noStrike" cap="none" dirty="0">
                <a:solidFill>
                  <a:schemeClr val="dk1"/>
                </a:solidFill>
                <a:latin typeface="Calibri"/>
                <a:ea typeface="Calibri"/>
                <a:cs typeface="Calibri"/>
                <a:sym typeface="Calibri"/>
              </a:rPr>
              <a:t>='Female', variable=v2,onvalue=1, </a:t>
            </a:r>
            <a:r>
              <a:rPr lang="en-IN" sz="1750" b="0" i="0" u="none" strike="noStrike" cap="none" dirty="0" err="1">
                <a:solidFill>
                  <a:schemeClr val="dk1"/>
                </a:solidFill>
                <a:latin typeface="Calibri"/>
                <a:ea typeface="Calibri"/>
                <a:cs typeface="Calibri"/>
                <a:sym typeface="Calibri"/>
              </a:rPr>
              <a:t>offvalue</a:t>
            </a:r>
            <a:r>
              <a:rPr lang="en-IN" sz="1750" b="0" i="0" u="none" strike="noStrike" cap="none" dirty="0">
                <a:solidFill>
                  <a:schemeClr val="dk1"/>
                </a:solidFill>
                <a:latin typeface="Calibri"/>
                <a:ea typeface="Calibri"/>
                <a:cs typeface="Calibri"/>
                <a:sym typeface="Calibri"/>
              </a:rPr>
              <a:t>=0, command=test)</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cb2.grid(row=1)</a:t>
            </a:r>
            <a:endParaRPr/>
          </a:p>
          <a:p>
            <a:pPr marL="457200" marR="0" lvl="1" indent="0" algn="just" rtl="0">
              <a:lnSpc>
                <a:spcPct val="150000"/>
              </a:lnSpc>
              <a:spcBef>
                <a:spcPts val="0"/>
              </a:spcBef>
              <a:spcAft>
                <a:spcPts val="0"/>
              </a:spcAft>
              <a:buNone/>
            </a:pPr>
            <a:r>
              <a:rPr lang="en-IN" sz="1750" b="0" i="0" u="none" strike="noStrike" cap="none" dirty="0" err="1">
                <a:solidFill>
                  <a:schemeClr val="dk1"/>
                </a:solidFill>
                <a:latin typeface="Calibri"/>
                <a:ea typeface="Calibri"/>
                <a:cs typeface="Calibri"/>
                <a:sym typeface="Calibri"/>
              </a:rPr>
              <a:t>root.mainloop</a:t>
            </a:r>
            <a:r>
              <a:rPr lang="en-IN" sz="1750" b="0" i="0" u="none" strike="noStrike" cap="none" dirty="0">
                <a:solidFill>
                  <a:schemeClr val="dk1"/>
                </a:solidFill>
                <a:latin typeface="Calibri"/>
                <a:ea typeface="Calibri"/>
                <a:cs typeface="Calibri"/>
                <a:sym typeface="Calibri"/>
              </a:rPr>
              <a:t>() </a:t>
            </a:r>
            <a:endParaRPr/>
          </a:p>
          <a:p>
            <a:pPr marL="457200" marR="0" lvl="1"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endParaRPr sz="1750" b="0" i="0" u="none" strike="noStrike" cap="none">
              <a:solidFill>
                <a:schemeClr val="dk1"/>
              </a:solidFill>
              <a:latin typeface="Calibri"/>
              <a:ea typeface="Calibri"/>
              <a:cs typeface="Calibri"/>
              <a:sym typeface="Calibri"/>
            </a:endParaRPr>
          </a:p>
        </p:txBody>
      </p:sp>
      <p:sp>
        <p:nvSpPr>
          <p:cNvPr id="1083" name="Google Shape;1083;p96"/>
          <p:cNvSpPr txBox="1"/>
          <p:nvPr/>
        </p:nvSpPr>
        <p:spPr>
          <a:xfrm>
            <a:off x="8229111" y="1884777"/>
            <a:ext cx="4235824" cy="3197029"/>
          </a:xfrm>
          <a:prstGeom prst="rect">
            <a:avLst/>
          </a:prstGeom>
          <a:noFill/>
          <a:ln>
            <a:noFill/>
          </a:ln>
        </p:spPr>
        <p:txBody>
          <a:bodyPr spcFirstLastPara="1" wrap="square" lIns="91425" tIns="45700" rIns="91425" bIns="45700" anchor="t" anchorCtr="0">
            <a:spAutoFit/>
          </a:bodyPr>
          <a:lstStyle/>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def test():</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if(v1.get()==1 ):</a:t>
            </a:r>
            <a:endParaRPr sz="175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v2.set(0)</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print("Male")</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if(v2.get()==1):</a:t>
            </a:r>
            <a:endParaRPr sz="1750" b="0" i="0" u="none" strike="noStrike" cap="none">
              <a:solidFill>
                <a:schemeClr val="dk1"/>
              </a:solidFill>
              <a:latin typeface="Calibri"/>
              <a:ea typeface="Calibri"/>
              <a:cs typeface="Calibri"/>
              <a:sym typeface="Calibri"/>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v1.set(0)</a:t>
            </a:r>
            <a:endParaRPr/>
          </a:p>
          <a:p>
            <a:pPr marL="457200" marR="0" lvl="1" indent="0" algn="just" rtl="0">
              <a:lnSpc>
                <a:spcPct val="150000"/>
              </a:lnSpc>
              <a:spcBef>
                <a:spcPts val="0"/>
              </a:spcBef>
              <a:spcAft>
                <a:spcPts val="0"/>
              </a:spcAft>
              <a:buNone/>
            </a:pPr>
            <a:r>
              <a:rPr lang="en-IN" sz="1750" b="0" i="0" u="none" strike="noStrike" cap="none" dirty="0">
                <a:solidFill>
                  <a:schemeClr val="dk1"/>
                </a:solidFill>
                <a:latin typeface="Calibri"/>
                <a:ea typeface="Calibri"/>
                <a:cs typeface="Calibri"/>
                <a:sym typeface="Calibri"/>
              </a:rPr>
              <a:t>        print("Female")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84" name="Google Shape;1084;p96"/>
          <p:cNvPicPr preferRelativeResize="0"/>
          <p:nvPr/>
        </p:nvPicPr>
        <p:blipFill rotWithShape="1">
          <a:blip r:embed="rId3">
            <a:alphaModFix/>
          </a:blip>
          <a:srcRect/>
          <a:stretch/>
        </p:blipFill>
        <p:spPr>
          <a:xfrm>
            <a:off x="5856402" y="2324661"/>
            <a:ext cx="2045231" cy="2328022"/>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TotalTime>
  <Words>14471</Words>
  <Application>Microsoft Office PowerPoint</Application>
  <PresentationFormat>Custom</PresentationFormat>
  <Paragraphs>2567</Paragraphs>
  <Slides>220</Slides>
  <Notes>212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220</vt:i4>
      </vt:variant>
    </vt:vector>
  </HeadingPairs>
  <TitlesOfParts>
    <vt:vector size="231" baseType="lpstr">
      <vt:lpstr>Arial</vt:lpstr>
      <vt:lpstr>Noto Sans Symbols</vt:lpstr>
      <vt:lpstr>Quattrocento Sans</vt:lpstr>
      <vt:lpstr>Calibri</vt:lpstr>
      <vt:lpstr>Courier New</vt:lpstr>
      <vt:lpstr>Garamond</vt:lpstr>
      <vt:lpstr>Gill Sans</vt:lpstr>
      <vt:lpstr>Times New Roman</vt:lpstr>
      <vt:lpstr>Times</vt:lpstr>
      <vt:lpstr>Candara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LAMBDA FUNCTION</vt:lpstr>
      <vt:lpstr>PowerPoint Presentation</vt:lpstr>
      <vt:lpstr>PowerPoint Presentation</vt:lpstr>
      <vt:lpstr>PowerPoint Presentation</vt:lpstr>
      <vt:lpstr>FILTER-EXAMPLE</vt:lpstr>
      <vt:lpstr>FILTER-EXAMPLE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SQL-String data types </vt:lpstr>
      <vt:lpstr> String data types </vt:lpstr>
      <vt:lpstr>Numeric data types</vt:lpstr>
      <vt:lpstr>Numeric data types</vt:lpstr>
      <vt:lpstr>Numeric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Hema</cp:lastModifiedBy>
  <cp:revision>41</cp:revision>
  <dcterms:created xsi:type="dcterms:W3CDTF">2020-01-30T13:27:29Z</dcterms:created>
  <dcterms:modified xsi:type="dcterms:W3CDTF">2021-12-24T07:59:25Z</dcterms:modified>
</cp:coreProperties>
</file>